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5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8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5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023" y="911115"/>
            <a:ext cx="2411951" cy="884898"/>
          </a:xfr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it-IT" sz="48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Flat</a:t>
            </a:r>
            <a:r>
              <a:rPr lang="it-IT" sz="4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t-IT" sz="48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Bloofi</a:t>
            </a:r>
            <a:endParaRPr lang="en-US" sz="48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873" y="4233018"/>
            <a:ext cx="3068253" cy="451151"/>
          </a:xfrm>
        </p:spPr>
        <p:txBody>
          <a:bodyPr>
            <a:normAutofit/>
          </a:bodyPr>
          <a:lstStyle/>
          <a:p>
            <a:r>
              <a:rPr lang="it-IT" sz="2000" dirty="0"/>
              <a:t>Dipartimento di Informatica</a:t>
            </a:r>
          </a:p>
        </p:txBody>
      </p:sp>
      <p:pic>
        <p:nvPicPr>
          <p:cNvPr id="1026" name="Picture 2" descr="logo-unisa-png - OPI SalernoOPI Salerno">
            <a:extLst>
              <a:ext uri="{FF2B5EF4-FFF2-40B4-BE49-F238E27FC236}">
                <a16:creationId xmlns:a16="http://schemas.microsoft.com/office/drawing/2014/main" id="{80729200-2B33-43CC-9E85-02F46F7DE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80" y="2571750"/>
            <a:ext cx="2952240" cy="166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CE6905A-6ED5-44FB-B5ED-645CFD4778D6}"/>
              </a:ext>
            </a:extLst>
          </p:cNvPr>
          <p:cNvSpPr txBox="1">
            <a:spLocks/>
          </p:cNvSpPr>
          <p:nvPr/>
        </p:nvSpPr>
        <p:spPr>
          <a:xfrm>
            <a:off x="1529112" y="1549279"/>
            <a:ext cx="6085771" cy="451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Soluzioni ”</a:t>
            </a:r>
            <a:r>
              <a:rPr lang="it-IT" sz="24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flat</a:t>
            </a:r>
            <a:r>
              <a:rPr lang="it-IT" sz="24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” per Bloom Filters multidimensionali</a:t>
            </a:r>
          </a:p>
        </p:txBody>
      </p:sp>
      <p:sp>
        <p:nvSpPr>
          <p:cNvPr id="9" name="CasellaDiTesto 15">
            <a:extLst>
              <a:ext uri="{FF2B5EF4-FFF2-40B4-BE49-F238E27FC236}">
                <a16:creationId xmlns:a16="http://schemas.microsoft.com/office/drawing/2014/main" id="{9C0C0F8D-F97D-4BBD-81EF-D56FDE913C4E}"/>
              </a:ext>
            </a:extLst>
          </p:cNvPr>
          <p:cNvSpPr txBox="1"/>
          <p:nvPr/>
        </p:nvSpPr>
        <p:spPr>
          <a:xfrm>
            <a:off x="121355" y="3402067"/>
            <a:ext cx="1829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rgbClr val="1F497D">
                    <a:lumMod val="40000"/>
                    <a:lumOff val="60000"/>
                  </a:srgbClr>
                </a:solidFill>
              </a:rPr>
              <a:t>Relatore</a:t>
            </a:r>
          </a:p>
          <a:p>
            <a:r>
              <a:rPr lang="en-US" dirty="0">
                <a:solidFill>
                  <a:prstClr val="white"/>
                </a:solidFill>
              </a:rPr>
              <a:t>Ch.ma </a:t>
            </a:r>
            <a:r>
              <a:rPr lang="en-US" dirty="0" err="1">
                <a:solidFill>
                  <a:prstClr val="white"/>
                </a:solidFill>
              </a:rPr>
              <a:t>prof.ssa</a:t>
            </a:r>
            <a:r>
              <a:rPr lang="en-US" dirty="0">
                <a:solidFill>
                  <a:prstClr val="white"/>
                </a:solidFill>
              </a:rPr>
              <a:t> Rosalba </a:t>
            </a:r>
            <a:r>
              <a:rPr lang="en-US" dirty="0" err="1">
                <a:solidFill>
                  <a:prstClr val="white"/>
                </a:solidFill>
              </a:rPr>
              <a:t>Zizza</a:t>
            </a:r>
            <a:endParaRPr lang="it-IT" sz="1200" dirty="0"/>
          </a:p>
        </p:txBody>
      </p:sp>
      <p:sp>
        <p:nvSpPr>
          <p:cNvPr id="10" name="CasellaDiTesto 15">
            <a:extLst>
              <a:ext uri="{FF2B5EF4-FFF2-40B4-BE49-F238E27FC236}">
                <a16:creationId xmlns:a16="http://schemas.microsoft.com/office/drawing/2014/main" id="{A8F24357-9504-4B3E-B6A2-07E4662715CF}"/>
              </a:ext>
            </a:extLst>
          </p:cNvPr>
          <p:cNvSpPr txBox="1"/>
          <p:nvPr/>
        </p:nvSpPr>
        <p:spPr>
          <a:xfrm>
            <a:off x="7061933" y="3402067"/>
            <a:ext cx="1829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rgbClr val="1F497D">
                    <a:lumMod val="40000"/>
                    <a:lumOff val="60000"/>
                  </a:srgbClr>
                </a:solidFill>
              </a:rPr>
              <a:t>Candidato</a:t>
            </a:r>
          </a:p>
          <a:p>
            <a:r>
              <a:rPr lang="en-US" dirty="0" err="1">
                <a:solidFill>
                  <a:prstClr val="white"/>
                </a:solidFill>
              </a:rPr>
              <a:t>Pierluigi</a:t>
            </a:r>
            <a:r>
              <a:rPr lang="en-US" dirty="0">
                <a:solidFill>
                  <a:prstClr val="white"/>
                </a:solidFill>
              </a:rPr>
              <a:t> Liguori</a:t>
            </a:r>
            <a:endParaRPr lang="it-IT" sz="1200" dirty="0"/>
          </a:p>
        </p:txBody>
      </p:sp>
      <p:sp>
        <p:nvSpPr>
          <p:cNvPr id="11" name="CasellaDiTesto 15">
            <a:extLst>
              <a:ext uri="{FF2B5EF4-FFF2-40B4-BE49-F238E27FC236}">
                <a16:creationId xmlns:a16="http://schemas.microsoft.com/office/drawing/2014/main" id="{664FE60B-BF03-4FBD-BFB0-5617556D1DB7}"/>
              </a:ext>
            </a:extLst>
          </p:cNvPr>
          <p:cNvSpPr txBox="1"/>
          <p:nvPr/>
        </p:nvSpPr>
        <p:spPr>
          <a:xfrm>
            <a:off x="7061933" y="4016546"/>
            <a:ext cx="1401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err="1">
                <a:solidFill>
                  <a:srgbClr val="1F497D">
                    <a:lumMod val="40000"/>
                    <a:lumOff val="60000"/>
                  </a:srgbClr>
                </a:solidFill>
              </a:rPr>
              <a:t>Mat</a:t>
            </a:r>
            <a:r>
              <a:rPr lang="it-IT" sz="1600" dirty="0">
                <a:solidFill>
                  <a:srgbClr val="1F497D">
                    <a:lumMod val="40000"/>
                    <a:lumOff val="60000"/>
                  </a:srgbClr>
                </a:solidFill>
              </a:rPr>
              <a:t>. </a:t>
            </a:r>
            <a:r>
              <a:rPr lang="en-US" sz="1200" dirty="0">
                <a:solidFill>
                  <a:prstClr val="white"/>
                </a:solidFill>
              </a:rPr>
              <a:t>0512104224</a:t>
            </a:r>
            <a:endParaRPr lang="it-IT" sz="1000" dirty="0"/>
          </a:p>
        </p:txBody>
      </p:sp>
      <p:sp>
        <p:nvSpPr>
          <p:cNvPr id="12" name="CasellaDiTesto 15">
            <a:extLst>
              <a:ext uri="{FF2B5EF4-FFF2-40B4-BE49-F238E27FC236}">
                <a16:creationId xmlns:a16="http://schemas.microsoft.com/office/drawing/2014/main" id="{CDA241A8-35AD-4157-AE9D-883109F17D72}"/>
              </a:ext>
            </a:extLst>
          </p:cNvPr>
          <p:cNvSpPr txBox="1"/>
          <p:nvPr/>
        </p:nvSpPr>
        <p:spPr>
          <a:xfrm>
            <a:off x="3657314" y="4684169"/>
            <a:ext cx="182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>
                <a:solidFill>
                  <a:srgbClr val="1F497D">
                    <a:lumMod val="40000"/>
                    <a:lumOff val="60000"/>
                  </a:srgbClr>
                </a:solidFill>
              </a:rPr>
              <a:t>a.a</a:t>
            </a:r>
            <a:r>
              <a:rPr lang="it-IT" sz="2400" dirty="0">
                <a:solidFill>
                  <a:srgbClr val="1F497D">
                    <a:lumMod val="40000"/>
                    <a:lumOff val="60000"/>
                  </a:srgbClr>
                </a:solidFill>
              </a:rPr>
              <a:t>. </a:t>
            </a:r>
            <a:r>
              <a:rPr lang="en-US" dirty="0">
                <a:solidFill>
                  <a:prstClr val="white"/>
                </a:solidFill>
              </a:rPr>
              <a:t>2019/2020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3996" y="658184"/>
            <a:ext cx="4426511" cy="763525"/>
          </a:xfrm>
        </p:spPr>
        <p:txBody>
          <a:bodyPr>
            <a:normAutofit/>
          </a:bodyPr>
          <a:lstStyle/>
          <a:p>
            <a:r>
              <a:rPr lang="en-US" dirty="0" err="1"/>
              <a:t>CFlatBloofi</a:t>
            </a:r>
            <a:r>
              <a:rPr lang="en-US" dirty="0"/>
              <a:t>  VS  </a:t>
            </a:r>
            <a:r>
              <a:rPr lang="en-US" dirty="0" err="1"/>
              <a:t>CBloofi</a:t>
            </a:r>
            <a:endParaRPr 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976D2E2-0BED-4ACF-AEFD-D1BE11E1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2" y="1316199"/>
            <a:ext cx="6147436" cy="108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F6E3334-6028-45B7-A913-6F16AE131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19" y="2665819"/>
            <a:ext cx="3364362" cy="23629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AD842C-FE0F-4B08-9685-1D77C6816C14}"/>
              </a:ext>
            </a:extLst>
          </p:cNvPr>
          <p:cNvSpPr txBox="1">
            <a:spLocks/>
          </p:cNvSpPr>
          <p:nvPr/>
        </p:nvSpPr>
        <p:spPr>
          <a:xfrm>
            <a:off x="6501350" y="2997666"/>
            <a:ext cx="2288736" cy="115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 err="1"/>
              <a:t>Scegliere</a:t>
            </a:r>
            <a:r>
              <a:rPr lang="en-US" i="1" dirty="0"/>
              <a:t> la </a:t>
            </a:r>
            <a:r>
              <a:rPr lang="en-US" i="1" dirty="0" err="1"/>
              <a:t>struttura</a:t>
            </a:r>
            <a:r>
              <a:rPr lang="en-US" i="1" dirty="0"/>
              <a:t> </a:t>
            </a:r>
            <a:r>
              <a:rPr lang="en-US" i="1" dirty="0" err="1"/>
              <a:t>giusta</a:t>
            </a:r>
            <a:r>
              <a:rPr lang="en-US" i="1" dirty="0"/>
              <a:t> </a:t>
            </a:r>
            <a:r>
              <a:rPr lang="en-US" i="1" dirty="0" err="1"/>
              <a:t>nel</a:t>
            </a:r>
            <a:r>
              <a:rPr lang="en-US" i="1" dirty="0"/>
              <a:t> </a:t>
            </a:r>
            <a:r>
              <a:rPr lang="en-US" i="1" dirty="0" err="1"/>
              <a:t>contesto</a:t>
            </a:r>
            <a:r>
              <a:rPr lang="en-US" i="1" dirty="0"/>
              <a:t> giusto.”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71487" y="289933"/>
            <a:ext cx="4801025" cy="732946"/>
          </a:xfrm>
        </p:spPr>
        <p:txBody>
          <a:bodyPr>
            <a:normAutofit/>
          </a:bodyPr>
          <a:lstStyle/>
          <a:p>
            <a:r>
              <a:rPr lang="en-US" dirty="0" err="1"/>
              <a:t>Variazione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parametri</a:t>
            </a:r>
            <a:endParaRPr lang="en-US" dirty="0"/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A932716-CD39-4D1E-879B-5013DEEFC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64" y="1013047"/>
            <a:ext cx="2870204" cy="1885811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45E8B8F-01CA-4204-93E9-BBE411846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846" y="1013988"/>
            <a:ext cx="2720739" cy="1880010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BEE8A1B-E909-4CFA-8FE5-387A3B6A97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3" y="3187547"/>
            <a:ext cx="2654482" cy="1848426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AAA3D45-FE9F-4F88-ACB2-9BA9F6D784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44" y="3187547"/>
            <a:ext cx="2976645" cy="1846623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D71631E-9EF7-4C9C-A42B-81E760EF9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22" y="3187547"/>
            <a:ext cx="2870204" cy="1846624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298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436" y="1322051"/>
            <a:ext cx="5931127" cy="2499398"/>
          </a:xfr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48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Grazie per l’attenzione</a:t>
            </a:r>
            <a:endParaRPr lang="en-US" sz="48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004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berlab | Big Data Analytics, il 62% delle imprese cerca ...">
            <a:extLst>
              <a:ext uri="{FF2B5EF4-FFF2-40B4-BE49-F238E27FC236}">
                <a16:creationId xmlns:a16="http://schemas.microsoft.com/office/drawing/2014/main" id="{87E44E62-97B6-4188-8EFB-D5EC0DE82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046" y="2279311"/>
            <a:ext cx="3930445" cy="294783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loud Computing: Can you do without it? - Dial a Nerd">
            <a:extLst>
              <a:ext uri="{FF2B5EF4-FFF2-40B4-BE49-F238E27FC236}">
                <a16:creationId xmlns:a16="http://schemas.microsoft.com/office/drawing/2014/main" id="{90DBABD6-23B8-4FC5-91F2-E5E978C2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4821" y="435439"/>
            <a:ext cx="3034354" cy="21363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ternet of Things, Big Data &amp; Web, il corso di laurea per l ...">
            <a:extLst>
              <a:ext uri="{FF2B5EF4-FFF2-40B4-BE49-F238E27FC236}">
                <a16:creationId xmlns:a16="http://schemas.microsoft.com/office/drawing/2014/main" id="{111B11CA-5FD5-4077-A1CE-B4926887B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9380" b="15451"/>
          <a:stretch/>
        </p:blipFill>
        <p:spPr bwMode="auto">
          <a:xfrm flipH="1">
            <a:off x="-22126" y="2267094"/>
            <a:ext cx="3415615" cy="29722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loom Filter: A simple but interesting data structure">
            <a:extLst>
              <a:ext uri="{FF2B5EF4-FFF2-40B4-BE49-F238E27FC236}">
                <a16:creationId xmlns:a16="http://schemas.microsoft.com/office/drawing/2014/main" id="{0C3A2462-D780-4104-9F48-E5F543902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t="20233" r="18648" b="17451"/>
          <a:stretch/>
        </p:blipFill>
        <p:spPr bwMode="auto">
          <a:xfrm>
            <a:off x="2864190" y="2142582"/>
            <a:ext cx="3415615" cy="1901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A7A3925-3A30-4701-89DC-58FF19A15140}"/>
              </a:ext>
            </a:extLst>
          </p:cNvPr>
          <p:cNvSpPr/>
          <p:nvPr/>
        </p:nvSpPr>
        <p:spPr>
          <a:xfrm>
            <a:off x="2606774" y="4158422"/>
            <a:ext cx="3930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1F497D">
                    <a:lumMod val="40000"/>
                    <a:lumOff val="6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Multidimensional</a:t>
            </a:r>
          </a:p>
          <a:p>
            <a:pPr algn="ctr"/>
            <a:r>
              <a:rPr lang="en-US" sz="2800" dirty="0">
                <a:solidFill>
                  <a:srgbClr val="1F497D">
                    <a:lumMod val="40000"/>
                    <a:lumOff val="6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Bloom Filter problem</a:t>
            </a:r>
            <a:endParaRPr lang="it-IT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BBA6A2-68BB-412D-B65C-651DEA743BF7}"/>
              </a:ext>
            </a:extLst>
          </p:cNvPr>
          <p:cNvSpPr txBox="1">
            <a:spLocks/>
          </p:cNvSpPr>
          <p:nvPr/>
        </p:nvSpPr>
        <p:spPr>
          <a:xfrm>
            <a:off x="2792095" y="2669662"/>
            <a:ext cx="1202788" cy="47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Riferimento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indiretto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F69DA8-66A2-46B4-8CB3-BB83212582F8}"/>
              </a:ext>
            </a:extLst>
          </p:cNvPr>
          <p:cNvSpPr txBox="1">
            <a:spLocks/>
          </p:cNvSpPr>
          <p:nvPr/>
        </p:nvSpPr>
        <p:spPr>
          <a:xfrm>
            <a:off x="5077017" y="2675171"/>
            <a:ext cx="1202788" cy="47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probabilistica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2936" y="417651"/>
            <a:ext cx="7240844" cy="725349"/>
          </a:xfrm>
        </p:spPr>
        <p:txBody>
          <a:bodyPr>
            <a:normAutofit fontScale="90000"/>
          </a:bodyPr>
          <a:lstStyle/>
          <a:p>
            <a:r>
              <a:rPr lang="en-US" dirty="0"/>
              <a:t>Bloom Filter </a:t>
            </a:r>
            <a:br>
              <a:rPr lang="en-US" dirty="0"/>
            </a:br>
            <a:r>
              <a:rPr lang="en-US" sz="1200" dirty="0"/>
              <a:t>[</a:t>
            </a:r>
            <a:r>
              <a:rPr lang="it-IT" sz="1200" dirty="0"/>
              <a:t>Burton H Bloom, </a:t>
            </a:r>
            <a:r>
              <a:rPr lang="en-US" sz="1200" dirty="0">
                <a:latin typeface="CMTI12"/>
              </a:rPr>
              <a:t>Space/Time Trade-offs in Hash Coding with Allowable </a:t>
            </a:r>
            <a:r>
              <a:rPr lang="it-IT" sz="1200" dirty="0" err="1">
                <a:latin typeface="CMTI12"/>
              </a:rPr>
              <a:t>Errors</a:t>
            </a:r>
            <a:r>
              <a:rPr lang="it-IT" sz="1200" dirty="0">
                <a:latin typeface="CMTI12"/>
              </a:rPr>
              <a:t>, </a:t>
            </a:r>
            <a:r>
              <a:rPr lang="it-IT" sz="1200" dirty="0"/>
              <a:t>1970 </a:t>
            </a:r>
            <a:r>
              <a:rPr lang="en-US" sz="1200" dirty="0"/>
              <a:t>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 parole da </a:t>
            </a:r>
            <a:r>
              <a:rPr lang="en-US" sz="2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inserire</a:t>
            </a:r>
            <a:endParaRPr lang="en-US" sz="20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2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Array di N </a:t>
            </a:r>
            <a:r>
              <a:rPr lang="en-US" sz="2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elementi</a:t>
            </a:r>
            <a:endParaRPr lang="en-US" sz="20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2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 </a:t>
            </a:r>
            <a:r>
              <a:rPr lang="en-US" sz="2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funzioni</a:t>
            </a:r>
            <a:r>
              <a:rPr lang="en-US" sz="2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hash</a:t>
            </a:r>
          </a:p>
          <a:p>
            <a:r>
              <a:rPr lang="en-US" sz="2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Probabilità</a:t>
            </a:r>
            <a:r>
              <a:rPr lang="en-US" sz="2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di </a:t>
            </a:r>
            <a:r>
              <a:rPr lang="en-US" sz="2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falsi</a:t>
            </a:r>
            <a:r>
              <a:rPr lang="en-US" sz="20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positivi</a:t>
            </a:r>
            <a:endParaRPr lang="en-US" sz="20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50" name="Picture 2" descr="Creating a Bloom Filter with Go - Dylan Meeus - Medium">
            <a:extLst>
              <a:ext uri="{FF2B5EF4-FFF2-40B4-BE49-F238E27FC236}">
                <a16:creationId xmlns:a16="http://schemas.microsoft.com/office/drawing/2014/main" id="{BE9C4501-34FD-4BA2-908B-30485138D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51" y="2718816"/>
            <a:ext cx="6389380" cy="22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FEC78F3-FCB3-4D29-AF5C-CD6EFFC1C542}"/>
              </a:ext>
            </a:extLst>
          </p:cNvPr>
          <p:cNvSpPr/>
          <p:nvPr/>
        </p:nvSpPr>
        <p:spPr>
          <a:xfrm>
            <a:off x="5710218" y="4571960"/>
            <a:ext cx="3401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/>
              <a:t>”l’elemento x appartiene all’insieme S? ”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301723"/>
            <a:ext cx="8259098" cy="1154637"/>
          </a:xfrm>
        </p:spPr>
        <p:txBody>
          <a:bodyPr>
            <a:normAutofit/>
          </a:bodyPr>
          <a:lstStyle/>
          <a:p>
            <a:r>
              <a:rPr lang="en-US" dirty="0"/>
              <a:t>BLOOFI</a:t>
            </a:r>
            <a:br>
              <a:rPr lang="en-US" dirty="0"/>
            </a:br>
            <a:r>
              <a:rPr lang="en-US" sz="1000" dirty="0"/>
              <a:t>[</a:t>
            </a:r>
            <a:r>
              <a:rPr lang="it-IT" sz="1000" dirty="0"/>
              <a:t>Daniel </a:t>
            </a:r>
            <a:r>
              <a:rPr lang="it-IT" sz="1000" dirty="0" err="1"/>
              <a:t>Lemire</a:t>
            </a:r>
            <a:r>
              <a:rPr lang="it-IT" sz="1000" dirty="0"/>
              <a:t>, "The </a:t>
            </a:r>
            <a:r>
              <a:rPr lang="it-IT" sz="1000" dirty="0" err="1"/>
              <a:t>multidimensional</a:t>
            </a:r>
            <a:r>
              <a:rPr lang="it-IT" sz="1000" dirty="0"/>
              <a:t> Bloom Filter </a:t>
            </a:r>
            <a:r>
              <a:rPr lang="it-IT" sz="1000" dirty="0" err="1"/>
              <a:t>problem</a:t>
            </a:r>
            <a:r>
              <a:rPr lang="it-IT" sz="1000" dirty="0"/>
              <a:t>",  2015]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122" y="1436068"/>
            <a:ext cx="1386348" cy="545691"/>
          </a:xfrm>
        </p:spPr>
        <p:txBody>
          <a:bodyPr/>
          <a:lstStyle/>
          <a:p>
            <a:r>
              <a:rPr lang="en-US" dirty="0" err="1"/>
              <a:t>Bloofi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6AF382-22E7-47DC-A2E2-BCD5505B4581}"/>
              </a:ext>
            </a:extLst>
          </p:cNvPr>
          <p:cNvSpPr txBox="1">
            <a:spLocks/>
          </p:cNvSpPr>
          <p:nvPr/>
        </p:nvSpPr>
        <p:spPr>
          <a:xfrm>
            <a:off x="5385190" y="1437689"/>
            <a:ext cx="1986976" cy="54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Flat </a:t>
            </a:r>
            <a:r>
              <a:rPr lang="en-US" dirty="0" err="1"/>
              <a:t>Bloofi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F85D7B-B788-4BE4-B26D-2B89544C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165" y="1983379"/>
            <a:ext cx="2990263" cy="2564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8" name="Immagine 7" descr="Immagine che contiene arancia, sedendo, camion, nero&#10;&#10;Descrizione generata automaticamente">
            <a:extLst>
              <a:ext uri="{FF2B5EF4-FFF2-40B4-BE49-F238E27FC236}">
                <a16:creationId xmlns:a16="http://schemas.microsoft.com/office/drawing/2014/main" id="{924AD859-FA6E-406B-863A-303032083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07" y="1981759"/>
            <a:ext cx="4645742" cy="1816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05F5EC-9AFB-4C10-A8A6-A84F970F4F3D}"/>
              </a:ext>
            </a:extLst>
          </p:cNvPr>
          <p:cNvSpPr txBox="1">
            <a:spLocks/>
          </p:cNvSpPr>
          <p:nvPr/>
        </p:nvSpPr>
        <p:spPr>
          <a:xfrm>
            <a:off x="5385190" y="3869862"/>
            <a:ext cx="2059660" cy="266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Parallelismo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bit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60" y="889545"/>
            <a:ext cx="3018881" cy="605240"/>
          </a:xfrm>
        </p:spPr>
        <p:txBody>
          <a:bodyPr>
            <a:noAutofit/>
          </a:bodyPr>
          <a:lstStyle/>
          <a:p>
            <a:r>
              <a:rPr lang="en-US" sz="5400" dirty="0"/>
              <a:t>Flat </a:t>
            </a:r>
            <a:r>
              <a:rPr lang="en-US" sz="5400" dirty="0" err="1"/>
              <a:t>Bloofi</a:t>
            </a:r>
            <a:endParaRPr lang="en-US" sz="5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6AF382-22E7-47DC-A2E2-BCD5505B4581}"/>
              </a:ext>
            </a:extLst>
          </p:cNvPr>
          <p:cNvSpPr txBox="1">
            <a:spLocks/>
          </p:cNvSpPr>
          <p:nvPr/>
        </p:nvSpPr>
        <p:spPr>
          <a:xfrm>
            <a:off x="4571998" y="1090799"/>
            <a:ext cx="4572001" cy="807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dirty="0"/>
              <a:t>Z </a:t>
            </a:r>
            <a:r>
              <a:rPr lang="it-IT" sz="2000" dirty="0" err="1"/>
              <a:t>Flat</a:t>
            </a:r>
            <a:r>
              <a:rPr lang="it-IT" sz="2000" dirty="0"/>
              <a:t>  (Z × 64 Bloom Filters)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Immagine 7" descr="Immagine che contiene arancia, sedendo, camion, nero&#10;&#10;Descrizione generata automaticamente">
            <a:extLst>
              <a:ext uri="{FF2B5EF4-FFF2-40B4-BE49-F238E27FC236}">
                <a16:creationId xmlns:a16="http://schemas.microsoft.com/office/drawing/2014/main" id="{924AD859-FA6E-406B-863A-303032083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0" y="1954161"/>
            <a:ext cx="7606477" cy="2973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378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533" y="775334"/>
            <a:ext cx="5018934" cy="605240"/>
          </a:xfrm>
        </p:spPr>
        <p:txBody>
          <a:bodyPr>
            <a:noAutofit/>
          </a:bodyPr>
          <a:lstStyle/>
          <a:p>
            <a:r>
              <a:rPr lang="en-US" sz="4400" dirty="0" err="1"/>
              <a:t>Operazione</a:t>
            </a:r>
            <a:r>
              <a:rPr lang="en-US" sz="4400" dirty="0"/>
              <a:t> di </a:t>
            </a:r>
            <a:r>
              <a:rPr lang="en-US" sz="4400" dirty="0" err="1"/>
              <a:t>ricerca</a:t>
            </a:r>
            <a:endParaRPr lang="en-US" sz="4400" dirty="0"/>
          </a:p>
        </p:txBody>
      </p:sp>
      <p:pic>
        <p:nvPicPr>
          <p:cNvPr id="4" name="Immagine 3" descr="Immagine che contiene screenshot, camion, colorato, uomo&#10;&#10;Descrizione generata automaticamente">
            <a:extLst>
              <a:ext uri="{FF2B5EF4-FFF2-40B4-BE49-F238E27FC236}">
                <a16:creationId xmlns:a16="http://schemas.microsoft.com/office/drawing/2014/main" id="{6B5C4356-758E-4B90-BF94-08AF9BD35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4" y="1734060"/>
            <a:ext cx="7541326" cy="3170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2AB808B-1F5C-4CDB-9265-B820E0208E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 t="7004" r="16836" b="21968"/>
          <a:stretch/>
        </p:blipFill>
        <p:spPr>
          <a:xfrm>
            <a:off x="4840329" y="1561988"/>
            <a:ext cx="4164037" cy="1264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F463C428-C1AD-46CF-8D64-E9CB3AA6A556}"/>
              </a:ext>
            </a:extLst>
          </p:cNvPr>
          <p:cNvSpPr txBox="1">
            <a:spLocks/>
          </p:cNvSpPr>
          <p:nvPr/>
        </p:nvSpPr>
        <p:spPr>
          <a:xfrm>
            <a:off x="464234" y="1962212"/>
            <a:ext cx="2025748" cy="463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In quale Bloom Filter è </a:t>
            </a:r>
          </a:p>
          <a:p>
            <a:r>
              <a:rPr lang="en-US" sz="1800" dirty="0" err="1"/>
              <a:t>memorizzato</a:t>
            </a:r>
            <a:r>
              <a:rPr lang="en-US" sz="1800" dirty="0"/>
              <a:t> ‘</a:t>
            </a:r>
            <a:r>
              <a:rPr lang="en-US" sz="1800" dirty="0" err="1"/>
              <a:t>elem</a:t>
            </a:r>
            <a:r>
              <a:rPr lang="en-US" sz="1800" dirty="0"/>
              <a:t>’?</a:t>
            </a:r>
          </a:p>
        </p:txBody>
      </p:sp>
    </p:spTree>
    <p:extLst>
      <p:ext uri="{BB962C8B-B14F-4D97-AF65-F5344CB8AC3E}">
        <p14:creationId xmlns:p14="http://schemas.microsoft.com/office/powerpoint/2010/main" val="113845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667" y="2798758"/>
            <a:ext cx="3992981" cy="605240"/>
          </a:xfrm>
        </p:spPr>
        <p:txBody>
          <a:bodyPr>
            <a:noAutofit/>
          </a:bodyPr>
          <a:lstStyle/>
          <a:p>
            <a:r>
              <a:rPr lang="en-US" dirty="0" err="1"/>
              <a:t>Rimozione</a:t>
            </a:r>
            <a:r>
              <a:rPr lang="en-US" dirty="0"/>
              <a:t> (</a:t>
            </a:r>
            <a:r>
              <a:rPr lang="en-US" dirty="0" err="1"/>
              <a:t>caso</a:t>
            </a:r>
            <a:r>
              <a:rPr lang="en-US" dirty="0"/>
              <a:t> b.)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763706-7A91-4CFD-96BF-F0FD6C25EE2A}"/>
              </a:ext>
            </a:extLst>
          </p:cNvPr>
          <p:cNvSpPr txBox="1">
            <a:spLocks/>
          </p:cNvSpPr>
          <p:nvPr/>
        </p:nvSpPr>
        <p:spPr>
          <a:xfrm>
            <a:off x="93461" y="791922"/>
            <a:ext cx="2190514" cy="605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Inserimento</a:t>
            </a:r>
            <a:endParaRPr lang="en-US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B7E358-B20F-4F74-A6F1-8478E971ED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" t="14017" r="154" b="31188"/>
          <a:stretch/>
        </p:blipFill>
        <p:spPr>
          <a:xfrm>
            <a:off x="2355626" y="350748"/>
            <a:ext cx="6461976" cy="1487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EAFCE5-D7E2-434C-B81C-B925F18456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15724" r="2846" b="32031"/>
          <a:stretch/>
        </p:blipFill>
        <p:spPr>
          <a:xfrm>
            <a:off x="3210706" y="3757742"/>
            <a:ext cx="5839833" cy="1302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2" name="Immagine 1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4C592C3F-DCD3-4DDF-8172-5C0A4B1AE4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1" y="2301313"/>
            <a:ext cx="4361207" cy="20305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651B1DE-6046-41E0-9007-A35173A158D8}"/>
              </a:ext>
            </a:extLst>
          </p:cNvPr>
          <p:cNvSpPr txBox="1">
            <a:spLocks/>
          </p:cNvSpPr>
          <p:nvPr/>
        </p:nvSpPr>
        <p:spPr>
          <a:xfrm>
            <a:off x="0" y="4455450"/>
            <a:ext cx="3291840" cy="605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Rimozione</a:t>
            </a:r>
            <a:r>
              <a:rPr lang="en-US" sz="2800" dirty="0"/>
              <a:t> (</a:t>
            </a:r>
            <a:r>
              <a:rPr lang="en-US" sz="2800" dirty="0" err="1"/>
              <a:t>caso</a:t>
            </a:r>
            <a:r>
              <a:rPr lang="en-US" sz="2800" dirty="0"/>
              <a:t> a.)</a:t>
            </a:r>
          </a:p>
        </p:txBody>
      </p:sp>
    </p:spTree>
    <p:extLst>
      <p:ext uri="{BB962C8B-B14F-4D97-AF65-F5344CB8AC3E}">
        <p14:creationId xmlns:p14="http://schemas.microsoft.com/office/powerpoint/2010/main" val="87568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Implementazioni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0172" y="1131886"/>
            <a:ext cx="1629696" cy="725349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Java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68B33C0-68EB-4BD0-AA73-98A93DCC848C}"/>
              </a:ext>
            </a:extLst>
          </p:cNvPr>
          <p:cNvSpPr txBox="1">
            <a:spLocks/>
          </p:cNvSpPr>
          <p:nvPr/>
        </p:nvSpPr>
        <p:spPr>
          <a:xfrm>
            <a:off x="6364614" y="320108"/>
            <a:ext cx="899029" cy="725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</a:t>
            </a:r>
          </a:p>
        </p:txBody>
      </p:sp>
      <p:pic>
        <p:nvPicPr>
          <p:cNvPr id="9" name="Immagine 8" descr="Immagine che contiene screenshot, uccello&#10;&#10;Descrizione generata automaticamente">
            <a:extLst>
              <a:ext uri="{FF2B5EF4-FFF2-40B4-BE49-F238E27FC236}">
                <a16:creationId xmlns:a16="http://schemas.microsoft.com/office/drawing/2014/main" id="{270C05ED-2C9D-48F8-B3DD-944B294D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7" y="948194"/>
            <a:ext cx="2552591" cy="1623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4A9F131-F5CD-43C5-9C4A-2EED0665A8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b="16427"/>
          <a:stretch/>
        </p:blipFill>
        <p:spPr>
          <a:xfrm>
            <a:off x="307186" y="1759972"/>
            <a:ext cx="3195669" cy="3148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3" name="Immagine 12" descr="Anomalia Remove">
            <a:extLst>
              <a:ext uri="{FF2B5EF4-FFF2-40B4-BE49-F238E27FC236}">
                <a16:creationId xmlns:a16="http://schemas.microsoft.com/office/drawing/2014/main" id="{B92AAF0F-073A-48E5-831A-C8B5F37746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91" y="3005697"/>
            <a:ext cx="4701547" cy="1903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855D9D92-A52F-468B-A87E-72106130B9C3}"/>
              </a:ext>
            </a:extLst>
          </p:cNvPr>
          <p:cNvSpPr/>
          <p:nvPr/>
        </p:nvSpPr>
        <p:spPr>
          <a:xfrm>
            <a:off x="3793909" y="2636365"/>
            <a:ext cx="257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b="1" dirty="0" err="1">
                <a:solidFill>
                  <a:prstClr val="white"/>
                </a:solidFill>
              </a:rPr>
              <a:t>Anomalia</a:t>
            </a:r>
            <a:r>
              <a:rPr lang="en-US" b="1" dirty="0">
                <a:solidFill>
                  <a:prstClr val="white"/>
                </a:solidFill>
              </a:rPr>
              <a:t> remove in Java</a:t>
            </a:r>
          </a:p>
        </p:txBody>
      </p:sp>
    </p:spTree>
    <p:extLst>
      <p:ext uri="{BB962C8B-B14F-4D97-AF65-F5344CB8AC3E}">
        <p14:creationId xmlns:p14="http://schemas.microsoft.com/office/powerpoint/2010/main" val="150837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2633" y="101039"/>
            <a:ext cx="2412796" cy="725349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6215" y="751543"/>
            <a:ext cx="3287453" cy="13563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Test di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correttezza</a:t>
            </a:r>
            <a:endParaRPr lang="en-US" sz="24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Analisi</a:t>
            </a:r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memoria</a:t>
            </a:r>
            <a:endParaRPr lang="en-US" sz="24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24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Tempi di </a:t>
            </a:r>
            <a:r>
              <a:rPr lang="en-US" sz="2400" dirty="0" err="1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esecuzione</a:t>
            </a:r>
            <a:endParaRPr lang="en-US" sz="24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en-US" sz="48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8BF6232-B564-4560-A903-B9A530BA2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67" y="224563"/>
            <a:ext cx="3131292" cy="33203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Immagine 6" descr="Immagine che contiene mappa, screenshot&#10;&#10;Descrizione generata automaticamente">
            <a:extLst>
              <a:ext uri="{FF2B5EF4-FFF2-40B4-BE49-F238E27FC236}">
                <a16:creationId xmlns:a16="http://schemas.microsoft.com/office/drawing/2014/main" id="{B3829A58-E4CA-4E5D-8B88-B8F83E56BB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" y="3607104"/>
            <a:ext cx="2582653" cy="1536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9292FB0-2428-4A07-BAF1-BE460B0C78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09" y="2132415"/>
            <a:ext cx="4054600" cy="1351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93CFC38-7EFC-4A35-B4C3-DA0AF8E562A0}"/>
              </a:ext>
            </a:extLst>
          </p:cNvPr>
          <p:cNvSpPr/>
          <p:nvPr/>
        </p:nvSpPr>
        <p:spPr>
          <a:xfrm>
            <a:off x="180683" y="2577348"/>
            <a:ext cx="1834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400" b="1" dirty="0">
                <a:solidFill>
                  <a:prstClr val="white"/>
                </a:solidFill>
              </a:rPr>
              <a:t>Java – 38 Mb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57804A9D-8C0C-401A-998D-319AD1BE6241}"/>
              </a:ext>
            </a:extLst>
          </p:cNvPr>
          <p:cNvSpPr/>
          <p:nvPr/>
        </p:nvSpPr>
        <p:spPr>
          <a:xfrm>
            <a:off x="76141" y="3162169"/>
            <a:ext cx="1454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400" b="1" dirty="0">
                <a:solidFill>
                  <a:prstClr val="white"/>
                </a:solidFill>
              </a:rPr>
              <a:t>C – 25 Mb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99F5EA4-B131-40CC-89B9-D70DE53E1571}"/>
              </a:ext>
            </a:extLst>
          </p:cNvPr>
          <p:cNvSpPr/>
          <p:nvPr/>
        </p:nvSpPr>
        <p:spPr>
          <a:xfrm>
            <a:off x="5394128" y="3913636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534100D-038B-4944-B70B-17F7A6FB5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4666" y="3913636"/>
            <a:ext cx="5323069" cy="917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4F8A958F-0ECD-4B3A-8E85-07E8E0D1BE5E}"/>
              </a:ext>
            </a:extLst>
          </p:cNvPr>
          <p:cNvSpPr/>
          <p:nvPr/>
        </p:nvSpPr>
        <p:spPr>
          <a:xfrm>
            <a:off x="6182877" y="4804946"/>
            <a:ext cx="26386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1600" b="1" dirty="0">
                <a:solidFill>
                  <a:prstClr val="white"/>
                </a:solidFill>
              </a:rPr>
              <a:t>*</a:t>
            </a:r>
            <a:r>
              <a:rPr lang="en-US" sz="1600" b="1" dirty="0" err="1">
                <a:solidFill>
                  <a:prstClr val="white"/>
                </a:solidFill>
              </a:rPr>
              <a:t>nextSetBit</a:t>
            </a:r>
            <a:r>
              <a:rPr lang="en-US" sz="1600" b="1" dirty="0">
                <a:solidFill>
                  <a:prstClr val="white"/>
                </a:solidFill>
              </a:rPr>
              <a:t> </a:t>
            </a:r>
            <a:r>
              <a:rPr lang="en-US" sz="1600" b="1" dirty="0" err="1">
                <a:solidFill>
                  <a:prstClr val="white"/>
                </a:solidFill>
              </a:rPr>
              <a:t>si</a:t>
            </a:r>
            <a:r>
              <a:rPr lang="en-US" sz="1600" b="1" dirty="0">
                <a:solidFill>
                  <a:prstClr val="white"/>
                </a:solidFill>
              </a:rPr>
              <a:t> </a:t>
            </a:r>
            <a:r>
              <a:rPr lang="en-US" sz="1600" b="1" dirty="0" err="1">
                <a:solidFill>
                  <a:prstClr val="white"/>
                </a:solidFill>
              </a:rPr>
              <a:t>può</a:t>
            </a:r>
            <a:r>
              <a:rPr lang="en-US" sz="1600" b="1" dirty="0">
                <a:solidFill>
                  <a:prstClr val="white"/>
                </a:solidFill>
              </a:rPr>
              <a:t> </a:t>
            </a:r>
            <a:r>
              <a:rPr lang="en-US" sz="1600" b="1" dirty="0" err="1">
                <a:solidFill>
                  <a:prstClr val="white"/>
                </a:solidFill>
              </a:rPr>
              <a:t>migliorare</a:t>
            </a:r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Presentazione su schermo (16:9)</PresentationFormat>
  <Paragraphs>54</Paragraphs>
  <Slides>12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CMTI12</vt:lpstr>
      <vt:lpstr>Office Theme</vt:lpstr>
      <vt:lpstr>Flat Bloofi</vt:lpstr>
      <vt:lpstr>Presentazione standard di PowerPoint</vt:lpstr>
      <vt:lpstr>Bloom Filter  [Burton H Bloom, Space/Time Trade-offs in Hash Coding with Allowable Errors, 1970 ]</vt:lpstr>
      <vt:lpstr>BLOOFI [Daniel Lemire, "The multidimensional Bloom Filter problem",  2015]</vt:lpstr>
      <vt:lpstr>Flat Bloofi</vt:lpstr>
      <vt:lpstr>Operazione di ricerca</vt:lpstr>
      <vt:lpstr>Rimozione (caso b.)</vt:lpstr>
      <vt:lpstr>Implementazioni</vt:lpstr>
      <vt:lpstr>Testing</vt:lpstr>
      <vt:lpstr>CFlatBloofi  VS  CBloofi</vt:lpstr>
      <vt:lpstr>Variazione dei parametri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2020-05-27T14:41:49Z</dcterms:modified>
</cp:coreProperties>
</file>