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0" r:id="rId6"/>
    <p:sldId id="262" r:id="rId7"/>
    <p:sldId id="282" r:id="rId8"/>
    <p:sldId id="285" r:id="rId9"/>
    <p:sldId id="286" r:id="rId10"/>
    <p:sldId id="287" r:id="rId11"/>
    <p:sldId id="288" r:id="rId12"/>
    <p:sldId id="289" r:id="rId13"/>
    <p:sldId id="259" r:id="rId14"/>
    <p:sldId id="272" r:id="rId15"/>
    <p:sldId id="271" r:id="rId16"/>
    <p:sldId id="273" r:id="rId17"/>
    <p:sldId id="274" r:id="rId18"/>
    <p:sldId id="275" r:id="rId19"/>
    <p:sldId id="276" r:id="rId20"/>
    <p:sldId id="281" r:id="rId21"/>
    <p:sldId id="280" r:id="rId22"/>
    <p:sldId id="279" r:id="rId23"/>
    <p:sldId id="278" r:id="rId24"/>
    <p:sldId id="277" r:id="rId25"/>
    <p:sldId id="290" r:id="rId26"/>
    <p:sldId id="291" r:id="rId27"/>
    <p:sldId id="293" r:id="rId28"/>
    <p:sldId id="292" r:id="rId29"/>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A2054-4800-84F7-82AA-4F63FB3F6C8E}" v="140" dt="2023-10-19T11:31:02.812"/>
    <p1510:client id="{2DA3481B-0696-962D-91F2-44956E518574}" v="128" dt="2023-10-17T14:02:50.233"/>
    <p1510:client id="{2DD2B452-D114-44DE-868C-322231949144}" v="682" dt="2023-10-20T13:52:36.286"/>
    <p1510:client id="{2E4AD3A3-6EDF-44DD-B9FF-E7E0077178C5}" v="43" dt="2023-10-20T14:42:10.221"/>
    <p1510:client id="{31DC3908-BD47-40CC-AAAA-ADD77DF7D7D4}" v="55" dt="2023-10-22T09:41:18.582"/>
    <p1510:client id="{33F33DB8-5AEB-5A62-0BE4-93FBC495EEC6}" v="438" dt="2023-10-16T21:12:15.029"/>
    <p1510:client id="{3C2DD940-46BA-431E-997D-69F3D7EA2B0C}" v="260" dt="2023-10-22T07:26:12.298"/>
    <p1510:client id="{3D56A7BA-5CF7-4205-B4B9-2115F91B1FCC}" v="67" dt="2023-10-21T13:17:02.952"/>
    <p1510:client id="{3E9DBA3C-AD4B-DFE4-336C-E0B40E764EF9}" v="4" dt="2023-10-17T19:57:44.393"/>
    <p1510:client id="{55DCF056-14F3-163F-8406-4D002BAB946D}" v="18" dt="2023-10-16T21:15:58.869"/>
    <p1510:client id="{6977A9FC-A336-EE6A-013E-9CC030CCCE1D}" v="1" dt="2023-10-15T22:47:38.796"/>
    <p1510:client id="{868825C7-0C2A-F5D5-6F0F-AB3F5B08E560}" v="1127" dt="2023-09-25T16:29:20.299"/>
    <p1510:client id="{88A614A8-CDAB-2551-A278-F86B164D5CEF}" v="7" dt="2023-10-22T10:50:26.724"/>
    <p1510:client id="{8A1BD1F2-EA4C-4796-9C9D-CA07A7322C33}" v="7" dt="2023-10-16T12:25:36.465"/>
    <p1510:client id="{970150AC-A7E1-3E47-C72C-3CA357C1115C}" v="29" dt="2023-10-21T08:12:17.289"/>
    <p1510:client id="{99AB5774-BB81-42EC-99D2-A8D1C725D4BF}" v="588" dt="2023-10-06T16:02:07.623"/>
    <p1510:client id="{B495D009-4B7A-23E9-F9D0-A84958DFE5A8}" v="249" dt="2023-10-17T19:55:31.485"/>
    <p1510:client id="{B78F05FD-CC2A-44A3-F5F7-6D511B6B29E7}" v="46" dt="2023-10-19T08:05:48.367"/>
    <p1510:client id="{C1DBE981-0573-BCE9-C589-9ABCDFCE3AEB}" v="20" dt="2023-10-19T12:40:42.069"/>
    <p1510:client id="{C5FA54C0-C494-4A02-84BF-BF0C4BACEB49}" v="1" dt="2023-10-22T10:12:04.591"/>
    <p1510:client id="{CC1FC766-7B96-4F14-B5E4-D25DECCF061F}" v="6" dt="2023-10-21T06:13:21.111"/>
    <p1510:client id="{CCB485E3-B098-405F-A905-DF68AE05A3C4}" v="19" dt="2023-10-22T09:41:10.431"/>
    <p1510:client id="{D17B102A-DFBF-4AED-9C52-D85B744F9D56}" v="5" dt="2023-10-20T13:55:56.097"/>
    <p1510:client id="{D4DD1D30-72E9-4DF3-920B-D00D47D16D85}" v="274" dt="2023-10-21T15:14:48.559"/>
    <p1510:client id="{D96634B6-1F9F-4C10-8CE1-2A399B527BB0}" v="534" dt="2023-10-20T18:03:56.907"/>
    <p1510:client id="{DE0DBB48-26C2-4221-80DA-A8E9D430F1B1}" v="1" dt="2023-10-22T10:11:48.405"/>
    <p1510:client id="{E2C8A797-15DC-B740-7BD1-9D14738C021E}" v="10" dt="2023-10-17T15:48:39.829"/>
    <p1510:client id="{E7CF93A5-0639-42B8-AF84-4C07CB917429}" v="915" dt="2023-10-21T06:07:17.531"/>
  </p1510:revLst>
</p1510:revInfo>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Normaali tyyli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customXml" Target="../customXml/item3.xml" Id="rId3" /><Relationship Type="http://schemas.openxmlformats.org/officeDocument/2006/relationships/slide" Target="slides/slide17.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tableStyles" Target="tableStyles.xml" Id="rId33"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slide" Target="slides/slide25.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theme" Target="theme/theme1.xml" Id="rId32"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viewProps" Target="viewProps.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presProps" Target="presProps.xml" Id="rId30" /><Relationship Type="http://schemas.microsoft.com/office/2015/10/relationships/revisionInfo" Target="revisionInfo.xml" Id="rId35" /><Relationship Type="http://schemas.openxmlformats.org/officeDocument/2006/relationships/slide" Target="slides/slide4.xml" Id="rId8" /></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4E6C1B-470E-4533-85C1-D89A53495DF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2CA8B9-23DF-4426-BEE5-F6C2D6356A67}">
      <dgm:prSet/>
      <dgm:spPr/>
      <dgm:t>
        <a:bodyPr/>
        <a:lstStyle/>
        <a:p>
          <a:pPr rtl="0">
            <a:lnSpc>
              <a:spcPct val="100000"/>
            </a:lnSpc>
          </a:pPr>
          <a:r>
            <a:rPr lang="en-US">
              <a:latin typeface="Calibri"/>
              <a:cs typeface="Calibri"/>
            </a:rPr>
            <a:t>The survey was conducted by interviewing 82 employees of company XYZ between 4.9.2023 and 22.9.2023.</a:t>
          </a:r>
        </a:p>
      </dgm:t>
    </dgm:pt>
    <dgm:pt modelId="{1562B301-B286-480A-B88E-A361F01DF5A8}" type="parTrans" cxnId="{D9A400B2-DDAA-46FA-AD84-2C2236218EC4}">
      <dgm:prSet/>
      <dgm:spPr/>
      <dgm:t>
        <a:bodyPr/>
        <a:lstStyle/>
        <a:p>
          <a:endParaRPr lang="en-US"/>
        </a:p>
      </dgm:t>
    </dgm:pt>
    <dgm:pt modelId="{7AEBC665-68C5-4923-A960-6167D93226AD}" type="sibTrans" cxnId="{D9A400B2-DDAA-46FA-AD84-2C2236218EC4}">
      <dgm:prSet/>
      <dgm:spPr/>
      <dgm:t>
        <a:bodyPr/>
        <a:lstStyle/>
        <a:p>
          <a:pPr>
            <a:lnSpc>
              <a:spcPct val="100000"/>
            </a:lnSpc>
          </a:pPr>
          <a:endParaRPr lang="en-US"/>
        </a:p>
      </dgm:t>
    </dgm:pt>
    <dgm:pt modelId="{A0AF4CF2-CA12-4061-B997-512A9913445D}">
      <dgm:prSet/>
      <dgm:spPr/>
      <dgm:t>
        <a:bodyPr/>
        <a:lstStyle/>
        <a:p>
          <a:pPr>
            <a:lnSpc>
              <a:spcPct val="100000"/>
            </a:lnSpc>
          </a:pPr>
          <a:r>
            <a:rPr lang="en-US">
              <a:latin typeface="Calibri"/>
              <a:cs typeface="Calibri"/>
            </a:rPr>
            <a:t>Each employee was sent the survey via email. Answering the survey was compulsory.</a:t>
          </a:r>
        </a:p>
      </dgm:t>
    </dgm:pt>
    <dgm:pt modelId="{37D1A853-06D7-4BF5-BECE-181234321C0A}" type="parTrans" cxnId="{D7B49BE6-8AFF-47F8-B30D-0BA45A41B32D}">
      <dgm:prSet/>
      <dgm:spPr/>
      <dgm:t>
        <a:bodyPr/>
        <a:lstStyle/>
        <a:p>
          <a:endParaRPr lang="en-US"/>
        </a:p>
      </dgm:t>
    </dgm:pt>
    <dgm:pt modelId="{8EC54558-8AE5-493C-9F05-9922D490C697}" type="sibTrans" cxnId="{D7B49BE6-8AFF-47F8-B30D-0BA45A41B32D}">
      <dgm:prSet/>
      <dgm:spPr/>
      <dgm:t>
        <a:bodyPr/>
        <a:lstStyle/>
        <a:p>
          <a:pPr>
            <a:lnSpc>
              <a:spcPct val="100000"/>
            </a:lnSpc>
          </a:pPr>
          <a:endParaRPr lang="en-US"/>
        </a:p>
      </dgm:t>
    </dgm:pt>
    <dgm:pt modelId="{CA25F47E-9692-4EFC-9CE4-D25CAE90096B}">
      <dgm:prSet/>
      <dgm:spPr/>
      <dgm:t>
        <a:bodyPr/>
        <a:lstStyle/>
        <a:p>
          <a:pPr rtl="0">
            <a:lnSpc>
              <a:spcPct val="100000"/>
            </a:lnSpc>
          </a:pPr>
          <a:r>
            <a:rPr lang="en-US">
              <a:solidFill>
                <a:schemeClr val="tx1"/>
              </a:solidFill>
              <a:latin typeface="Calibri"/>
              <a:ea typeface="Calibri"/>
              <a:cs typeface="Calibri"/>
            </a:rPr>
            <a:t>The survey was conducted in order to get a better idea of the general wellbeing of the employees in the company.</a:t>
          </a:r>
        </a:p>
      </dgm:t>
    </dgm:pt>
    <dgm:pt modelId="{A8E816B4-683A-46EA-A65C-8E997800EBF6}" type="parTrans" cxnId="{41B641B0-7CD1-4E2B-ADB9-6F1FB7EE5108}">
      <dgm:prSet/>
      <dgm:spPr/>
      <dgm:t>
        <a:bodyPr/>
        <a:lstStyle/>
        <a:p>
          <a:endParaRPr lang="en-US"/>
        </a:p>
      </dgm:t>
    </dgm:pt>
    <dgm:pt modelId="{6345D239-1EEC-4AD8-9D03-678ACF420144}" type="sibTrans" cxnId="{41B641B0-7CD1-4E2B-ADB9-6F1FB7EE5108}">
      <dgm:prSet/>
      <dgm:spPr/>
      <dgm:t>
        <a:bodyPr/>
        <a:lstStyle/>
        <a:p>
          <a:endParaRPr lang="en-US"/>
        </a:p>
      </dgm:t>
    </dgm:pt>
    <dgm:pt modelId="{ADAE2916-3A41-478E-97B7-684E7CAD0B5B}">
      <dgm:prSet phldr="0"/>
      <dgm:spPr/>
      <dgm:t>
        <a:bodyPr/>
        <a:lstStyle/>
        <a:p>
          <a:pPr rtl="0">
            <a:lnSpc>
              <a:spcPct val="100000"/>
            </a:lnSpc>
          </a:pPr>
          <a:r>
            <a:rPr lang="en-US" b="0">
              <a:solidFill>
                <a:schemeClr val="tx1"/>
              </a:solidFill>
              <a:latin typeface="Calibri"/>
              <a:cs typeface="Calibri"/>
            </a:rPr>
            <a:t>All the participants got a Tesla for their effort.</a:t>
          </a:r>
        </a:p>
      </dgm:t>
    </dgm:pt>
    <dgm:pt modelId="{90E14442-CB8C-4D24-BB31-F49AB7430071}" type="parTrans" cxnId="{1D5B17D8-5718-4C57-AE5B-F010D0D008FF}">
      <dgm:prSet/>
      <dgm:spPr/>
    </dgm:pt>
    <dgm:pt modelId="{FB064C67-7C0B-4D65-B084-4BF2D17E8622}" type="sibTrans" cxnId="{1D5B17D8-5718-4C57-AE5B-F010D0D008FF}">
      <dgm:prSet/>
      <dgm:spPr/>
    </dgm:pt>
    <dgm:pt modelId="{A4C6DB8B-9CF8-4A5A-B624-49177FB59CBC}" type="pres">
      <dgm:prSet presAssocID="{ED4E6C1B-470E-4533-85C1-D89A53495DFE}" presName="root" presStyleCnt="0">
        <dgm:presLayoutVars>
          <dgm:dir/>
          <dgm:resizeHandles val="exact"/>
        </dgm:presLayoutVars>
      </dgm:prSet>
      <dgm:spPr/>
    </dgm:pt>
    <dgm:pt modelId="{5528D2C7-355D-40EA-8E8F-947830DA9F58}" type="pres">
      <dgm:prSet presAssocID="{ED4E6C1B-470E-4533-85C1-D89A53495DFE}" presName="container" presStyleCnt="0">
        <dgm:presLayoutVars>
          <dgm:dir/>
          <dgm:resizeHandles val="exact"/>
        </dgm:presLayoutVars>
      </dgm:prSet>
      <dgm:spPr/>
    </dgm:pt>
    <dgm:pt modelId="{EFD9485F-5781-44EB-9A7A-ECAAA9B445D9}" type="pres">
      <dgm:prSet presAssocID="{3D2CA8B9-23DF-4426-BEE5-F6C2D6356A67}" presName="compNode" presStyleCnt="0"/>
      <dgm:spPr/>
    </dgm:pt>
    <dgm:pt modelId="{9A5D59DD-3561-472F-9FB3-634B08988E5E}" type="pres">
      <dgm:prSet presAssocID="{3D2CA8B9-23DF-4426-BEE5-F6C2D6356A67}" presName="iconBgRect" presStyleLbl="bgShp" presStyleIdx="0" presStyleCnt="4"/>
      <dgm:spPr/>
    </dgm:pt>
    <dgm:pt modelId="{9DE47E87-BF1F-4D8D-AA6B-B31DB860AFF7}" type="pres">
      <dgm:prSet presAssocID="{3D2CA8B9-23DF-4426-BEE5-F6C2D6356A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apteeni"/>
        </a:ext>
      </dgm:extLst>
    </dgm:pt>
    <dgm:pt modelId="{3640B8F6-C3E9-4ACA-A194-638C97EDCF8B}" type="pres">
      <dgm:prSet presAssocID="{3D2CA8B9-23DF-4426-BEE5-F6C2D6356A67}" presName="spaceRect" presStyleCnt="0"/>
      <dgm:spPr/>
    </dgm:pt>
    <dgm:pt modelId="{4BA1D8BC-6A02-4B05-AE74-7C4B3612716E}" type="pres">
      <dgm:prSet presAssocID="{3D2CA8B9-23DF-4426-BEE5-F6C2D6356A67}" presName="textRect" presStyleLbl="revTx" presStyleIdx="0" presStyleCnt="4">
        <dgm:presLayoutVars>
          <dgm:chMax val="1"/>
          <dgm:chPref val="1"/>
        </dgm:presLayoutVars>
      </dgm:prSet>
      <dgm:spPr/>
    </dgm:pt>
    <dgm:pt modelId="{4C9331EE-E048-4FF3-885A-553D035B168C}" type="pres">
      <dgm:prSet presAssocID="{7AEBC665-68C5-4923-A960-6167D93226AD}" presName="sibTrans" presStyleLbl="sibTrans2D1" presStyleIdx="0" presStyleCnt="0"/>
      <dgm:spPr/>
    </dgm:pt>
    <dgm:pt modelId="{FE5188A7-B38B-499E-84ED-B1446F641471}" type="pres">
      <dgm:prSet presAssocID="{A0AF4CF2-CA12-4061-B997-512A9913445D}" presName="compNode" presStyleCnt="0"/>
      <dgm:spPr/>
    </dgm:pt>
    <dgm:pt modelId="{36102737-6F9D-49B8-8AA1-A1B7E5F7814C}" type="pres">
      <dgm:prSet presAssocID="{A0AF4CF2-CA12-4061-B997-512A9913445D}" presName="iconBgRect" presStyleLbl="bgShp" presStyleIdx="1" presStyleCnt="4"/>
      <dgm:spPr/>
    </dgm:pt>
    <dgm:pt modelId="{04476D11-0B07-4E49-A188-ACC658570A39}" type="pres">
      <dgm:prSet presAssocID="{A0AF4CF2-CA12-4061-B997-512A991344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rjekuori"/>
        </a:ext>
      </dgm:extLst>
    </dgm:pt>
    <dgm:pt modelId="{C6CCCE5E-0124-4368-9A68-6E8102ED8BD9}" type="pres">
      <dgm:prSet presAssocID="{A0AF4CF2-CA12-4061-B997-512A9913445D}" presName="spaceRect" presStyleCnt="0"/>
      <dgm:spPr/>
    </dgm:pt>
    <dgm:pt modelId="{ECC7C0FE-AE5D-4195-86A5-214E9D46D71A}" type="pres">
      <dgm:prSet presAssocID="{A0AF4CF2-CA12-4061-B997-512A9913445D}" presName="textRect" presStyleLbl="revTx" presStyleIdx="1" presStyleCnt="4">
        <dgm:presLayoutVars>
          <dgm:chMax val="1"/>
          <dgm:chPref val="1"/>
        </dgm:presLayoutVars>
      </dgm:prSet>
      <dgm:spPr/>
    </dgm:pt>
    <dgm:pt modelId="{AE7116C6-7F31-481B-895F-2868C324B6B3}" type="pres">
      <dgm:prSet presAssocID="{8EC54558-8AE5-493C-9F05-9922D490C697}" presName="sibTrans" presStyleLbl="sibTrans2D1" presStyleIdx="0" presStyleCnt="0"/>
      <dgm:spPr/>
    </dgm:pt>
    <dgm:pt modelId="{37046E91-894C-4C0F-86E0-1040825A0923}" type="pres">
      <dgm:prSet presAssocID="{ADAE2916-3A41-478E-97B7-684E7CAD0B5B}" presName="compNode" presStyleCnt="0"/>
      <dgm:spPr/>
    </dgm:pt>
    <dgm:pt modelId="{1FC9728A-A4FD-444C-9EBA-02BCF983A426}" type="pres">
      <dgm:prSet presAssocID="{ADAE2916-3A41-478E-97B7-684E7CAD0B5B}" presName="iconBgRect" presStyleLbl="bgShp" presStyleIdx="2" presStyleCnt="4"/>
      <dgm:spPr/>
    </dgm:pt>
    <dgm:pt modelId="{3302287C-725A-4113-83EB-94BD52025E4E}" type="pres">
      <dgm:prSet presAssocID="{ADAE2916-3A41-478E-97B7-684E7CAD0B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 Car"/>
        </a:ext>
      </dgm:extLst>
    </dgm:pt>
    <dgm:pt modelId="{944BE839-E118-4F58-84C2-240E789898A0}" type="pres">
      <dgm:prSet presAssocID="{ADAE2916-3A41-478E-97B7-684E7CAD0B5B}" presName="spaceRect" presStyleCnt="0"/>
      <dgm:spPr/>
    </dgm:pt>
    <dgm:pt modelId="{8D89D2CF-BB47-497C-A5ED-172E2F1290F1}" type="pres">
      <dgm:prSet presAssocID="{ADAE2916-3A41-478E-97B7-684E7CAD0B5B}" presName="textRect" presStyleLbl="revTx" presStyleIdx="2" presStyleCnt="4">
        <dgm:presLayoutVars>
          <dgm:chMax val="1"/>
          <dgm:chPref val="1"/>
        </dgm:presLayoutVars>
      </dgm:prSet>
      <dgm:spPr/>
    </dgm:pt>
    <dgm:pt modelId="{E5E2D98F-128D-489C-AB8C-38A74137ADA0}" type="pres">
      <dgm:prSet presAssocID="{FB064C67-7C0B-4D65-B084-4BF2D17E8622}" presName="sibTrans" presStyleLbl="sibTrans2D1" presStyleIdx="0" presStyleCnt="0"/>
      <dgm:spPr/>
    </dgm:pt>
    <dgm:pt modelId="{B3D4A225-F156-4D8D-9D1C-B9B966C78D00}" type="pres">
      <dgm:prSet presAssocID="{CA25F47E-9692-4EFC-9CE4-D25CAE90096B}" presName="compNode" presStyleCnt="0"/>
      <dgm:spPr/>
    </dgm:pt>
    <dgm:pt modelId="{137EE5D3-72C2-41C8-8D67-F405339C38E7}" type="pres">
      <dgm:prSet presAssocID="{CA25F47E-9692-4EFC-9CE4-D25CAE90096B}" presName="iconBgRect" presStyleLbl="bgShp" presStyleIdx="3" presStyleCnt="4"/>
      <dgm:spPr/>
    </dgm:pt>
    <dgm:pt modelId="{2E1722F3-C53D-47EF-B6BC-B44B24ED52F7}" type="pres">
      <dgm:prSet presAssocID="{CA25F47E-9692-4EFC-9CE4-D25CAE9009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6A2002B9-6F8A-4EAB-9B7A-C7EBBE612A3A}" type="pres">
      <dgm:prSet presAssocID="{CA25F47E-9692-4EFC-9CE4-D25CAE90096B}" presName="spaceRect" presStyleCnt="0"/>
      <dgm:spPr/>
    </dgm:pt>
    <dgm:pt modelId="{C29F4375-0172-44B4-AFAA-37C6F96492C4}" type="pres">
      <dgm:prSet presAssocID="{CA25F47E-9692-4EFC-9CE4-D25CAE90096B}" presName="textRect" presStyleLbl="revTx" presStyleIdx="3" presStyleCnt="4">
        <dgm:presLayoutVars>
          <dgm:chMax val="1"/>
          <dgm:chPref val="1"/>
        </dgm:presLayoutVars>
      </dgm:prSet>
      <dgm:spPr/>
    </dgm:pt>
  </dgm:ptLst>
  <dgm:cxnLst>
    <dgm:cxn modelId="{03D9CA18-2DBD-4109-A34F-14BC74CF934A}" type="presOf" srcId="{7AEBC665-68C5-4923-A960-6167D93226AD}" destId="{4C9331EE-E048-4FF3-885A-553D035B168C}" srcOrd="0" destOrd="0" presId="urn:microsoft.com/office/officeart/2018/2/layout/IconCircleList"/>
    <dgm:cxn modelId="{48878829-66F7-44F8-80EB-56471C03D8B5}" type="presOf" srcId="{ADAE2916-3A41-478E-97B7-684E7CAD0B5B}" destId="{8D89D2CF-BB47-497C-A5ED-172E2F1290F1}" srcOrd="0" destOrd="0" presId="urn:microsoft.com/office/officeart/2018/2/layout/IconCircleList"/>
    <dgm:cxn modelId="{2D21775D-D18C-4B41-9941-7309A486AAD3}" type="presOf" srcId="{3D2CA8B9-23DF-4426-BEE5-F6C2D6356A67}" destId="{4BA1D8BC-6A02-4B05-AE74-7C4B3612716E}" srcOrd="0" destOrd="0" presId="urn:microsoft.com/office/officeart/2018/2/layout/IconCircleList"/>
    <dgm:cxn modelId="{D0E3CD70-83AE-4433-942E-E679D15ADE5F}" type="presOf" srcId="{8EC54558-8AE5-493C-9F05-9922D490C697}" destId="{AE7116C6-7F31-481B-895F-2868C324B6B3}" srcOrd="0" destOrd="0" presId="urn:microsoft.com/office/officeart/2018/2/layout/IconCircleList"/>
    <dgm:cxn modelId="{674E408B-C885-48E4-A514-D5829D9FB93E}" type="presOf" srcId="{CA25F47E-9692-4EFC-9CE4-D25CAE90096B}" destId="{C29F4375-0172-44B4-AFAA-37C6F96492C4}" srcOrd="0" destOrd="0" presId="urn:microsoft.com/office/officeart/2018/2/layout/IconCircleList"/>
    <dgm:cxn modelId="{BB1BBB96-7BEE-43FF-B9B7-91E4306A0D2E}" type="presOf" srcId="{A0AF4CF2-CA12-4061-B997-512A9913445D}" destId="{ECC7C0FE-AE5D-4195-86A5-214E9D46D71A}" srcOrd="0" destOrd="0" presId="urn:microsoft.com/office/officeart/2018/2/layout/IconCircleList"/>
    <dgm:cxn modelId="{AD93BD9B-359F-486F-BF70-60C51C781F72}" type="presOf" srcId="{FB064C67-7C0B-4D65-B084-4BF2D17E8622}" destId="{E5E2D98F-128D-489C-AB8C-38A74137ADA0}" srcOrd="0" destOrd="0" presId="urn:microsoft.com/office/officeart/2018/2/layout/IconCircleList"/>
    <dgm:cxn modelId="{41B641B0-7CD1-4E2B-ADB9-6F1FB7EE5108}" srcId="{ED4E6C1B-470E-4533-85C1-D89A53495DFE}" destId="{CA25F47E-9692-4EFC-9CE4-D25CAE90096B}" srcOrd="3" destOrd="0" parTransId="{A8E816B4-683A-46EA-A65C-8E997800EBF6}" sibTransId="{6345D239-1EEC-4AD8-9D03-678ACF420144}"/>
    <dgm:cxn modelId="{D9A400B2-DDAA-46FA-AD84-2C2236218EC4}" srcId="{ED4E6C1B-470E-4533-85C1-D89A53495DFE}" destId="{3D2CA8B9-23DF-4426-BEE5-F6C2D6356A67}" srcOrd="0" destOrd="0" parTransId="{1562B301-B286-480A-B88E-A361F01DF5A8}" sibTransId="{7AEBC665-68C5-4923-A960-6167D93226AD}"/>
    <dgm:cxn modelId="{1D5B17D8-5718-4C57-AE5B-F010D0D008FF}" srcId="{ED4E6C1B-470E-4533-85C1-D89A53495DFE}" destId="{ADAE2916-3A41-478E-97B7-684E7CAD0B5B}" srcOrd="2" destOrd="0" parTransId="{90E14442-CB8C-4D24-BB31-F49AB7430071}" sibTransId="{FB064C67-7C0B-4D65-B084-4BF2D17E8622}"/>
    <dgm:cxn modelId="{D7B49BE6-8AFF-47F8-B30D-0BA45A41B32D}" srcId="{ED4E6C1B-470E-4533-85C1-D89A53495DFE}" destId="{A0AF4CF2-CA12-4061-B997-512A9913445D}" srcOrd="1" destOrd="0" parTransId="{37D1A853-06D7-4BF5-BECE-181234321C0A}" sibTransId="{8EC54558-8AE5-493C-9F05-9922D490C697}"/>
    <dgm:cxn modelId="{E42135F7-8860-4611-AAC2-D09B64D21898}" type="presOf" srcId="{ED4E6C1B-470E-4533-85C1-D89A53495DFE}" destId="{A4C6DB8B-9CF8-4A5A-B624-49177FB59CBC}" srcOrd="0" destOrd="0" presId="urn:microsoft.com/office/officeart/2018/2/layout/IconCircleList"/>
    <dgm:cxn modelId="{D305FAB3-B303-418C-8C2B-17B45A848AA6}" type="presParOf" srcId="{A4C6DB8B-9CF8-4A5A-B624-49177FB59CBC}" destId="{5528D2C7-355D-40EA-8E8F-947830DA9F58}" srcOrd="0" destOrd="0" presId="urn:microsoft.com/office/officeart/2018/2/layout/IconCircleList"/>
    <dgm:cxn modelId="{65534DF8-2EA2-4CBF-AAB2-5ABE41BC9CBA}" type="presParOf" srcId="{5528D2C7-355D-40EA-8E8F-947830DA9F58}" destId="{EFD9485F-5781-44EB-9A7A-ECAAA9B445D9}" srcOrd="0" destOrd="0" presId="urn:microsoft.com/office/officeart/2018/2/layout/IconCircleList"/>
    <dgm:cxn modelId="{62B87695-334E-42BC-80B1-34BF85F40FCF}" type="presParOf" srcId="{EFD9485F-5781-44EB-9A7A-ECAAA9B445D9}" destId="{9A5D59DD-3561-472F-9FB3-634B08988E5E}" srcOrd="0" destOrd="0" presId="urn:microsoft.com/office/officeart/2018/2/layout/IconCircleList"/>
    <dgm:cxn modelId="{03610050-6906-4713-A57D-D9262029F8F7}" type="presParOf" srcId="{EFD9485F-5781-44EB-9A7A-ECAAA9B445D9}" destId="{9DE47E87-BF1F-4D8D-AA6B-B31DB860AFF7}" srcOrd="1" destOrd="0" presId="urn:microsoft.com/office/officeart/2018/2/layout/IconCircleList"/>
    <dgm:cxn modelId="{D11B23E0-67F4-4D86-98C2-4C866C9CA18B}" type="presParOf" srcId="{EFD9485F-5781-44EB-9A7A-ECAAA9B445D9}" destId="{3640B8F6-C3E9-4ACA-A194-638C97EDCF8B}" srcOrd="2" destOrd="0" presId="urn:microsoft.com/office/officeart/2018/2/layout/IconCircleList"/>
    <dgm:cxn modelId="{E0358E13-E066-48D7-9F74-AC204741E3BF}" type="presParOf" srcId="{EFD9485F-5781-44EB-9A7A-ECAAA9B445D9}" destId="{4BA1D8BC-6A02-4B05-AE74-7C4B3612716E}" srcOrd="3" destOrd="0" presId="urn:microsoft.com/office/officeart/2018/2/layout/IconCircleList"/>
    <dgm:cxn modelId="{122B0910-6961-431E-B0E8-B3781A18E7B1}" type="presParOf" srcId="{5528D2C7-355D-40EA-8E8F-947830DA9F58}" destId="{4C9331EE-E048-4FF3-885A-553D035B168C}" srcOrd="1" destOrd="0" presId="urn:microsoft.com/office/officeart/2018/2/layout/IconCircleList"/>
    <dgm:cxn modelId="{EBF5B31F-9F56-42C9-862C-29538FAD6E41}" type="presParOf" srcId="{5528D2C7-355D-40EA-8E8F-947830DA9F58}" destId="{FE5188A7-B38B-499E-84ED-B1446F641471}" srcOrd="2" destOrd="0" presId="urn:microsoft.com/office/officeart/2018/2/layout/IconCircleList"/>
    <dgm:cxn modelId="{60E1417A-40F1-44A7-B6A6-74377F9ABC2B}" type="presParOf" srcId="{FE5188A7-B38B-499E-84ED-B1446F641471}" destId="{36102737-6F9D-49B8-8AA1-A1B7E5F7814C}" srcOrd="0" destOrd="0" presId="urn:microsoft.com/office/officeart/2018/2/layout/IconCircleList"/>
    <dgm:cxn modelId="{275738B5-B104-4EF0-BE01-C62500D5B80A}" type="presParOf" srcId="{FE5188A7-B38B-499E-84ED-B1446F641471}" destId="{04476D11-0B07-4E49-A188-ACC658570A39}" srcOrd="1" destOrd="0" presId="urn:microsoft.com/office/officeart/2018/2/layout/IconCircleList"/>
    <dgm:cxn modelId="{3FC7CE02-BA35-49EF-A0A5-3F5315CC3497}" type="presParOf" srcId="{FE5188A7-B38B-499E-84ED-B1446F641471}" destId="{C6CCCE5E-0124-4368-9A68-6E8102ED8BD9}" srcOrd="2" destOrd="0" presId="urn:microsoft.com/office/officeart/2018/2/layout/IconCircleList"/>
    <dgm:cxn modelId="{9301E8BD-0F19-44CE-88A9-B58E87732ED5}" type="presParOf" srcId="{FE5188A7-B38B-499E-84ED-B1446F641471}" destId="{ECC7C0FE-AE5D-4195-86A5-214E9D46D71A}" srcOrd="3" destOrd="0" presId="urn:microsoft.com/office/officeart/2018/2/layout/IconCircleList"/>
    <dgm:cxn modelId="{20ECCC54-E8D1-497F-B2D4-C6073A5561F5}" type="presParOf" srcId="{5528D2C7-355D-40EA-8E8F-947830DA9F58}" destId="{AE7116C6-7F31-481B-895F-2868C324B6B3}" srcOrd="3" destOrd="0" presId="urn:microsoft.com/office/officeart/2018/2/layout/IconCircleList"/>
    <dgm:cxn modelId="{C507ADDA-BCCD-448C-9E2D-DA99D0573113}" type="presParOf" srcId="{5528D2C7-355D-40EA-8E8F-947830DA9F58}" destId="{37046E91-894C-4C0F-86E0-1040825A0923}" srcOrd="4" destOrd="0" presId="urn:microsoft.com/office/officeart/2018/2/layout/IconCircleList"/>
    <dgm:cxn modelId="{C1552273-11B8-4C57-B1EF-44DEED89DB74}" type="presParOf" srcId="{37046E91-894C-4C0F-86E0-1040825A0923}" destId="{1FC9728A-A4FD-444C-9EBA-02BCF983A426}" srcOrd="0" destOrd="0" presId="urn:microsoft.com/office/officeart/2018/2/layout/IconCircleList"/>
    <dgm:cxn modelId="{873A451D-4442-4BFE-984B-1469BB4F9E3B}" type="presParOf" srcId="{37046E91-894C-4C0F-86E0-1040825A0923}" destId="{3302287C-725A-4113-83EB-94BD52025E4E}" srcOrd="1" destOrd="0" presId="urn:microsoft.com/office/officeart/2018/2/layout/IconCircleList"/>
    <dgm:cxn modelId="{4D799DEC-4587-4B53-A711-9CB38D0D079B}" type="presParOf" srcId="{37046E91-894C-4C0F-86E0-1040825A0923}" destId="{944BE839-E118-4F58-84C2-240E789898A0}" srcOrd="2" destOrd="0" presId="urn:microsoft.com/office/officeart/2018/2/layout/IconCircleList"/>
    <dgm:cxn modelId="{8BBB6A0A-7809-4045-A99F-693AA0FD51C2}" type="presParOf" srcId="{37046E91-894C-4C0F-86E0-1040825A0923}" destId="{8D89D2CF-BB47-497C-A5ED-172E2F1290F1}" srcOrd="3" destOrd="0" presId="urn:microsoft.com/office/officeart/2018/2/layout/IconCircleList"/>
    <dgm:cxn modelId="{ADBE7949-D5E1-4CD5-9F3A-60FF79DEDE87}" type="presParOf" srcId="{5528D2C7-355D-40EA-8E8F-947830DA9F58}" destId="{E5E2D98F-128D-489C-AB8C-38A74137ADA0}" srcOrd="5" destOrd="0" presId="urn:microsoft.com/office/officeart/2018/2/layout/IconCircleList"/>
    <dgm:cxn modelId="{63928C20-D602-4535-BEA6-4E0443DEF534}" type="presParOf" srcId="{5528D2C7-355D-40EA-8E8F-947830DA9F58}" destId="{B3D4A225-F156-4D8D-9D1C-B9B966C78D00}" srcOrd="6" destOrd="0" presId="urn:microsoft.com/office/officeart/2018/2/layout/IconCircleList"/>
    <dgm:cxn modelId="{F4AA2D51-A9C7-4101-BB44-D2EE2FD3C7D4}" type="presParOf" srcId="{B3D4A225-F156-4D8D-9D1C-B9B966C78D00}" destId="{137EE5D3-72C2-41C8-8D67-F405339C38E7}" srcOrd="0" destOrd="0" presId="urn:microsoft.com/office/officeart/2018/2/layout/IconCircleList"/>
    <dgm:cxn modelId="{9314ABCE-C327-423F-A06E-60997A477A08}" type="presParOf" srcId="{B3D4A225-F156-4D8D-9D1C-B9B966C78D00}" destId="{2E1722F3-C53D-47EF-B6BC-B44B24ED52F7}" srcOrd="1" destOrd="0" presId="urn:microsoft.com/office/officeart/2018/2/layout/IconCircleList"/>
    <dgm:cxn modelId="{71ED9B0F-BD49-4A7E-A5BA-9B6D3DF82DE6}" type="presParOf" srcId="{B3D4A225-F156-4D8D-9D1C-B9B966C78D00}" destId="{6A2002B9-6F8A-4EAB-9B7A-C7EBBE612A3A}" srcOrd="2" destOrd="0" presId="urn:microsoft.com/office/officeart/2018/2/layout/IconCircleList"/>
    <dgm:cxn modelId="{06257BBC-8B69-4F29-B1EF-4DA25432E5C8}" type="presParOf" srcId="{B3D4A225-F156-4D8D-9D1C-B9B966C78D00}" destId="{C29F4375-0172-44B4-AFAA-37C6F96492C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D59DD-3561-472F-9FB3-634B08988E5E}">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47E87-BF1F-4D8D-AA6B-B31DB860AFF7}">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A1D8BC-6A02-4B05-AE74-7C4B3612716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rtl="0">
            <a:lnSpc>
              <a:spcPct val="100000"/>
            </a:lnSpc>
            <a:spcBef>
              <a:spcPct val="0"/>
            </a:spcBef>
            <a:spcAft>
              <a:spcPct val="35000"/>
            </a:spcAft>
            <a:buNone/>
          </a:pPr>
          <a:r>
            <a:rPr lang="en-US" sz="2000" kern="1200">
              <a:latin typeface="Calibri"/>
              <a:cs typeface="Calibri"/>
            </a:rPr>
            <a:t>The survey was conducted by interviewing 82 employees of company XYZ between 4.9.2023 and 22.9.2023.</a:t>
          </a:r>
        </a:p>
      </dsp:txBody>
      <dsp:txXfrm>
        <a:off x="1834517" y="469890"/>
        <a:ext cx="3148942" cy="1335915"/>
      </dsp:txXfrm>
    </dsp:sp>
    <dsp:sp modelId="{36102737-6F9D-49B8-8AA1-A1B7E5F7814C}">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76D11-0B07-4E49-A188-ACC658570A39}">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C7C0FE-AE5D-4195-86A5-214E9D46D71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Calibri"/>
              <a:cs typeface="Calibri"/>
            </a:rPr>
            <a:t>Each employee was sent the survey via email. Answering the survey was compulsory.</a:t>
          </a:r>
        </a:p>
      </dsp:txBody>
      <dsp:txXfrm>
        <a:off x="7154322" y="469890"/>
        <a:ext cx="3148942" cy="1335915"/>
      </dsp:txXfrm>
    </dsp:sp>
    <dsp:sp modelId="{1FC9728A-A4FD-444C-9EBA-02BCF983A426}">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2287C-725A-4113-83EB-94BD52025E4E}">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9D2CF-BB47-497C-A5ED-172E2F1290F1}">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rtl="0">
            <a:lnSpc>
              <a:spcPct val="100000"/>
            </a:lnSpc>
            <a:spcBef>
              <a:spcPct val="0"/>
            </a:spcBef>
            <a:spcAft>
              <a:spcPct val="35000"/>
            </a:spcAft>
            <a:buNone/>
          </a:pPr>
          <a:r>
            <a:rPr lang="en-US" sz="2000" b="0" kern="1200">
              <a:solidFill>
                <a:schemeClr val="tx1"/>
              </a:solidFill>
              <a:latin typeface="Calibri"/>
              <a:cs typeface="Calibri"/>
            </a:rPr>
            <a:t>All the participants got a Tesla for their effort.</a:t>
          </a:r>
        </a:p>
      </dsp:txBody>
      <dsp:txXfrm>
        <a:off x="1834517" y="2545532"/>
        <a:ext cx="3148942" cy="1335915"/>
      </dsp:txXfrm>
    </dsp:sp>
    <dsp:sp modelId="{137EE5D3-72C2-41C8-8D67-F405339C38E7}">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722F3-C53D-47EF-B6BC-B44B24ED52F7}">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9F4375-0172-44B4-AFAA-37C6F96492C4}">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rtl="0">
            <a:lnSpc>
              <a:spcPct val="100000"/>
            </a:lnSpc>
            <a:spcBef>
              <a:spcPct val="0"/>
            </a:spcBef>
            <a:spcAft>
              <a:spcPct val="35000"/>
            </a:spcAft>
            <a:buNone/>
          </a:pPr>
          <a:r>
            <a:rPr lang="en-US" sz="2000" kern="1200">
              <a:solidFill>
                <a:schemeClr val="tx1"/>
              </a:solidFill>
              <a:latin typeface="Calibri"/>
              <a:ea typeface="Calibri"/>
              <a:cs typeface="Calibri"/>
            </a:rPr>
            <a:t>The survey was conducted in order to get a better idea of the general wellbeing of the employees in the company.</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1005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004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158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863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7038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778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958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0086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3419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6130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3484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517619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Magnifying glass showing decling performance">
            <a:extLst>
              <a:ext uri="{FF2B5EF4-FFF2-40B4-BE49-F238E27FC236}">
                <a16:creationId xmlns:a16="http://schemas.microsoft.com/office/drawing/2014/main" id="{E080C3CA-E280-6758-8FEC-37ECBBA0A473}"/>
              </a:ext>
            </a:extLst>
          </p:cNvPr>
          <p:cNvPicPr>
            <a:picLocks noChangeAspect="1"/>
          </p:cNvPicPr>
          <p:nvPr/>
        </p:nvPicPr>
        <p:blipFill rotWithShape="1">
          <a:blip r:embed="rId2"/>
          <a:srcRect t="6888" r="23298" b="2203"/>
          <a:stretch/>
        </p:blipFill>
        <p:spPr>
          <a:xfrm>
            <a:off x="3523488" y="10"/>
            <a:ext cx="8668512" cy="6857990"/>
          </a:xfrm>
          <a:prstGeom prst="rect">
            <a:avLst/>
          </a:prstGeom>
        </p:spPr>
      </p:pic>
      <p:sp>
        <p:nvSpPr>
          <p:cNvPr id="20"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FAABEB18-BA83-4FC7-F2B6-8FFBA58074B4}"/>
              </a:ext>
            </a:extLst>
          </p:cNvPr>
          <p:cNvSpPr>
            <a:spLocks noGrp="1"/>
          </p:cNvSpPr>
          <p:nvPr>
            <p:ph type="ctrTitle"/>
          </p:nvPr>
        </p:nvSpPr>
        <p:spPr>
          <a:xfrm>
            <a:off x="477981" y="2897570"/>
            <a:ext cx="4023360" cy="1428927"/>
          </a:xfrm>
        </p:spPr>
        <p:txBody>
          <a:bodyPr anchor="b">
            <a:normAutofit/>
          </a:bodyPr>
          <a:lstStyle/>
          <a:p>
            <a:r>
              <a:rPr lang="en-US" sz="4800" b="1">
                <a:solidFill>
                  <a:schemeClr val="bg1"/>
                </a:solidFill>
              </a:rPr>
              <a:t> Analysis reports for</a:t>
            </a:r>
            <a:endParaRPr lang="en-FI" sz="4800" b="1">
              <a:solidFill>
                <a:schemeClr val="bg1"/>
              </a:solidFill>
              <a:cs typeface="Calibri Light" panose="020F0302020204030204"/>
            </a:endParaRPr>
          </a:p>
        </p:txBody>
      </p:sp>
      <p:sp>
        <p:nvSpPr>
          <p:cNvPr id="3" name="Alaotsikko 2">
            <a:extLst>
              <a:ext uri="{FF2B5EF4-FFF2-40B4-BE49-F238E27FC236}">
                <a16:creationId xmlns:a16="http://schemas.microsoft.com/office/drawing/2014/main" id="{338B66AA-D83A-AC94-C763-E2A34442824D}"/>
              </a:ext>
            </a:extLst>
          </p:cNvPr>
          <p:cNvSpPr>
            <a:spLocks noGrp="1"/>
          </p:cNvSpPr>
          <p:nvPr>
            <p:ph type="subTitle" idx="1"/>
          </p:nvPr>
        </p:nvSpPr>
        <p:spPr>
          <a:xfrm>
            <a:off x="829672" y="4571472"/>
            <a:ext cx="3671667" cy="965306"/>
          </a:xfrm>
        </p:spPr>
        <p:txBody>
          <a:bodyPr vert="horz" lIns="91440" tIns="45720" rIns="91440" bIns="45720" rtlCol="0" anchor="t">
            <a:normAutofit/>
          </a:bodyPr>
          <a:lstStyle/>
          <a:p>
            <a:r>
              <a:rPr lang="en-US" sz="2200">
                <a:solidFill>
                  <a:schemeClr val="bg1"/>
                </a:solidFill>
              </a:rPr>
              <a:t>Workplace satisfaction survey dataset</a:t>
            </a:r>
            <a:endParaRPr lang="en-FI" sz="2200">
              <a:solidFill>
                <a:schemeClr val="bg1"/>
              </a:solidFill>
              <a:cs typeface="Calibri" panose="020F0502020204030204"/>
            </a:endParaRPr>
          </a:p>
        </p:txBody>
      </p:sp>
      <p:sp>
        <p:nvSpPr>
          <p:cNvPr id="24"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303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inancial graphs on a dark display">
            <a:extLst>
              <a:ext uri="{FF2B5EF4-FFF2-40B4-BE49-F238E27FC236}">
                <a16:creationId xmlns:a16="http://schemas.microsoft.com/office/drawing/2014/main" id="{72721A03-C7C7-EC8B-8575-FEFBA92AE6FB}"/>
              </a:ext>
            </a:extLst>
          </p:cNvPr>
          <p:cNvPicPr>
            <a:picLocks noChangeAspect="1"/>
          </p:cNvPicPr>
          <p:nvPr/>
        </p:nvPicPr>
        <p:blipFill rotWithShape="1">
          <a:blip r:embed="rId2"/>
          <a:srcRect t="9615" r="-2" b="-2"/>
          <a:stretch/>
        </p:blipFill>
        <p:spPr>
          <a:xfrm>
            <a:off x="20" y="-7619"/>
            <a:ext cx="12191979" cy="6887364"/>
          </a:xfrm>
          <a:prstGeom prst="rect">
            <a:avLst/>
          </a:prstGeom>
        </p:spPr>
      </p:pic>
      <p:sp>
        <p:nvSpPr>
          <p:cNvPr id="8" name="Rectangle 7">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92" y="0"/>
            <a:ext cx="7397030" cy="6879744"/>
          </a:xfrm>
          <a:prstGeom prst="rect">
            <a:avLst/>
          </a:prstGeom>
          <a:gradFill flip="none" rotWithShape="1">
            <a:gsLst>
              <a:gs pos="9000">
                <a:srgbClr val="000000">
                  <a:alpha val="65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08580691-9352-393C-9E5A-9A15167959F7}"/>
              </a:ext>
            </a:extLst>
          </p:cNvPr>
          <p:cNvSpPr>
            <a:spLocks noGrp="1"/>
          </p:cNvSpPr>
          <p:nvPr>
            <p:ph type="title"/>
          </p:nvPr>
        </p:nvSpPr>
        <p:spPr>
          <a:xfrm>
            <a:off x="859029" y="1457244"/>
            <a:ext cx="4249296" cy="3047091"/>
          </a:xfrm>
        </p:spPr>
        <p:txBody>
          <a:bodyPr vert="horz" lIns="91440" tIns="45720" rIns="91440" bIns="45720" rtlCol="0" anchor="b">
            <a:normAutofit fontScale="90000"/>
          </a:bodyPr>
          <a:lstStyle/>
          <a:p>
            <a:r>
              <a:rPr lang="en-US" sz="4000">
                <a:solidFill>
                  <a:srgbClr val="FFFFFF"/>
                </a:solidFill>
                <a:ea typeface="+mj-lt"/>
                <a:cs typeface="+mj-lt"/>
              </a:rPr>
              <a:t>Exploring Employee Satisfaction and Salary Distribution: A Comprehensive Analysis</a:t>
            </a:r>
            <a:r>
              <a:rPr lang="en-US" sz="4000">
                <a:solidFill>
                  <a:srgbClr val="FFFFFF"/>
                </a:solidFill>
              </a:rPr>
              <a:t> </a:t>
            </a:r>
            <a:br>
              <a:rPr lang="en-US" sz="4000">
                <a:solidFill>
                  <a:srgbClr val="FFFFFF"/>
                </a:solidFill>
              </a:rPr>
            </a:br>
            <a:br>
              <a:rPr lang="en-US" sz="4000"/>
            </a:br>
            <a:r>
              <a:rPr lang="en-US" sz="4000">
                <a:solidFill>
                  <a:srgbClr val="FFFFFF"/>
                </a:solidFill>
              </a:rPr>
              <a:t>(Salary and </a:t>
            </a:r>
            <a:r>
              <a:rPr lang="en-US" sz="4000" err="1">
                <a:solidFill>
                  <a:srgbClr val="FFFFFF"/>
                </a:solidFill>
              </a:rPr>
              <a:t>sat_salary</a:t>
            </a:r>
            <a:r>
              <a:rPr lang="en-US" sz="4000">
                <a:solidFill>
                  <a:srgbClr val="FFFFFF"/>
                </a:solidFill>
              </a:rPr>
              <a:t>)</a:t>
            </a:r>
          </a:p>
        </p:txBody>
      </p:sp>
      <p:grpSp>
        <p:nvGrpSpPr>
          <p:cNvPr id="10" name="Group 9">
            <a:extLst>
              <a:ext uri="{FF2B5EF4-FFF2-40B4-BE49-F238E27FC236}">
                <a16:creationId xmlns:a16="http://schemas.microsoft.com/office/drawing/2014/main" id="{04AB702C-9893-C42C-D0C4-EE625AAD0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7192B833-3CEB-7C3D-9CB1-ED7075067B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F182B4F-B2AC-7C92-B0AF-8EFFB6A07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Alatunnisteen paikkamerkki 2">
            <a:extLst>
              <a:ext uri="{FF2B5EF4-FFF2-40B4-BE49-F238E27FC236}">
                <a16:creationId xmlns:a16="http://schemas.microsoft.com/office/drawing/2014/main" id="{FC0EC8B2-47E6-0A3E-DA7A-1EF0DC27EE6F}"/>
              </a:ext>
            </a:extLst>
          </p:cNvPr>
          <p:cNvSpPr>
            <a:spLocks noGrp="1"/>
          </p:cNvSpPr>
          <p:nvPr>
            <p:ph type="ftr" sz="quarter" idx="11"/>
          </p:nvPr>
        </p:nvSpPr>
        <p:spPr/>
        <p:txBody>
          <a:bodyPr/>
          <a:lstStyle/>
          <a:p>
            <a:r>
              <a:rPr lang="fi-FI">
                <a:solidFill>
                  <a:schemeClr val="bg1"/>
                </a:solidFill>
              </a:rPr>
              <a:t>Joonas Koskinen</a:t>
            </a:r>
          </a:p>
        </p:txBody>
      </p:sp>
      <p:sp>
        <p:nvSpPr>
          <p:cNvPr id="5" name="Dian numeron paikkamerkki 4">
            <a:extLst>
              <a:ext uri="{FF2B5EF4-FFF2-40B4-BE49-F238E27FC236}">
                <a16:creationId xmlns:a16="http://schemas.microsoft.com/office/drawing/2014/main" id="{2C7E40C7-83F7-243D-DAC0-184EB5CFF26C}"/>
              </a:ext>
            </a:extLst>
          </p:cNvPr>
          <p:cNvSpPr>
            <a:spLocks noGrp="1"/>
          </p:cNvSpPr>
          <p:nvPr>
            <p:ph type="sldNum" sz="quarter" idx="12"/>
          </p:nvPr>
        </p:nvSpPr>
        <p:spPr/>
        <p:txBody>
          <a:bodyPr/>
          <a:lstStyle/>
          <a:p>
            <a:fld id="{48F63A3B-78C7-47BE-AE5E-E10140E04643}" type="slidenum">
              <a:rPr lang="en-US" dirty="0"/>
              <a:t>10</a:t>
            </a:fld>
            <a:endParaRPr lang="fi-FI"/>
          </a:p>
        </p:txBody>
      </p:sp>
    </p:spTree>
    <p:extLst>
      <p:ext uri="{BB962C8B-B14F-4D97-AF65-F5344CB8AC3E}">
        <p14:creationId xmlns:p14="http://schemas.microsoft.com/office/powerpoint/2010/main" val="28413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967180"/>
          </a:xfrm>
        </p:spPr>
        <p:txBody>
          <a:bodyPr anchor="t">
            <a:normAutofit/>
          </a:bodyPr>
          <a:lstStyle/>
          <a:p>
            <a:r>
              <a:rPr lang="en-US" sz="3100">
                <a:solidFill>
                  <a:schemeClr val="bg1"/>
                </a:solidFill>
                <a:ea typeface="+mj-lt"/>
                <a:cs typeface="+mj-lt"/>
              </a:rPr>
              <a:t>Cross-referencing Salary and Job Satisfaction</a:t>
            </a:r>
            <a:endParaRPr lang="fi-FI">
              <a:solidFill>
                <a:schemeClr val="bg1"/>
              </a:solidFill>
            </a:endParaRPr>
          </a:p>
          <a:p>
            <a:endParaRPr lang="en-US"/>
          </a:p>
          <a:p>
            <a:endParaRPr lang="en-US" sz="3100">
              <a:solidFill>
                <a:schemeClr val="bg1"/>
              </a:solidFill>
              <a:ea typeface="Calibri Light"/>
              <a:cs typeface="Calibri Light"/>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850011"/>
            <a:ext cx="4391025" cy="3770480"/>
          </a:xfrm>
        </p:spPr>
        <p:txBody>
          <a:bodyPr vert="horz" lIns="91440" tIns="45720" rIns="91440" bIns="45720" rtlCol="0" anchor="t">
            <a:normAutofit fontScale="92500" lnSpcReduction="10000"/>
          </a:bodyPr>
          <a:lstStyle/>
          <a:p>
            <a:pPr marL="0" indent="0">
              <a:buNone/>
            </a:pPr>
            <a:r>
              <a:rPr lang="en-US" sz="1800">
                <a:solidFill>
                  <a:schemeClr val="bg1">
                    <a:alpha val="80000"/>
                  </a:schemeClr>
                </a:solidFill>
                <a:ea typeface="+mn-lt"/>
                <a:cs typeface="+mn-lt"/>
              </a:rPr>
              <a:t>A side-by-side comparison of employee salaries and their corresponding job satisfaction levels.</a:t>
            </a:r>
            <a:endParaRPr lang="en-US" sz="1800">
              <a:solidFill>
                <a:schemeClr val="bg1">
                  <a:alpha val="80000"/>
                </a:schemeClr>
              </a:solidFill>
              <a:ea typeface="Calibri"/>
              <a:cs typeface="Calibri"/>
            </a:endParaRPr>
          </a:p>
          <a:p>
            <a:endParaRPr lang="en-US" sz="1800">
              <a:solidFill>
                <a:schemeClr val="bg1">
                  <a:alpha val="80000"/>
                </a:schemeClr>
              </a:solidFill>
              <a:ea typeface="Calibri"/>
              <a:cs typeface="Calibri"/>
            </a:endParaRPr>
          </a:p>
          <a:p>
            <a:r>
              <a:rPr lang="en-US" sz="1800">
                <a:solidFill>
                  <a:schemeClr val="bg1">
                    <a:alpha val="80000"/>
                  </a:schemeClr>
                </a:solidFill>
                <a:ea typeface="+mn-lt"/>
                <a:cs typeface="+mn-lt"/>
              </a:rPr>
              <a:t>Employees with higher salaries tend to report higher job satisfaction, as indicated by the positive trend between salary and </a:t>
            </a:r>
            <a:r>
              <a:rPr lang="en-US" sz="1800" err="1">
                <a:solidFill>
                  <a:schemeClr val="bg1">
                    <a:alpha val="80000"/>
                  </a:schemeClr>
                </a:solidFill>
                <a:ea typeface="+mn-lt"/>
                <a:cs typeface="+mn-lt"/>
              </a:rPr>
              <a:t>sat_salary</a:t>
            </a:r>
            <a:r>
              <a:rPr lang="en-US" sz="1800">
                <a:solidFill>
                  <a:schemeClr val="bg1">
                    <a:alpha val="80000"/>
                  </a:schemeClr>
                </a:solidFill>
                <a:ea typeface="+mn-lt"/>
                <a:cs typeface="+mn-lt"/>
              </a:rPr>
              <a:t>.</a:t>
            </a:r>
          </a:p>
          <a:p>
            <a:r>
              <a:rPr lang="en-US" sz="1800">
                <a:solidFill>
                  <a:schemeClr val="bg1">
                    <a:alpha val="80000"/>
                  </a:schemeClr>
                </a:solidFill>
                <a:ea typeface="+mn-lt"/>
                <a:cs typeface="+mn-lt"/>
              </a:rPr>
              <a:t>This comparison reveals a correlation between salary and satisfaction of the salary.</a:t>
            </a:r>
          </a:p>
          <a:p>
            <a:r>
              <a:rPr lang="en-US" sz="1800">
                <a:solidFill>
                  <a:schemeClr val="bg1">
                    <a:alpha val="80000"/>
                  </a:schemeClr>
                </a:solidFill>
                <a:ea typeface="+mn-lt"/>
                <a:cs typeface="+mn-lt"/>
              </a:rPr>
              <a:t>While there are exceptions, such as individuals with lower salaries reporting high job satisfaction, the overall trend suggests that compensation plays a significant role in job satisfaction.</a:t>
            </a:r>
            <a:endParaRPr lang="en-US" sz="1800">
              <a:solidFill>
                <a:schemeClr val="bg1">
                  <a:alpha val="80000"/>
                </a:schemeClr>
              </a:solidFill>
              <a:ea typeface="Calibri"/>
              <a:cs typeface="Calibri"/>
            </a:endParaRP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teksti, kuvakaappaus, Fontti&#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6268192" y="1849394"/>
            <a:ext cx="5355770" cy="3139421"/>
          </a:xfrm>
          <a:prstGeom prst="rect">
            <a:avLst/>
          </a:prstGeom>
        </p:spPr>
      </p:pic>
    </p:spTree>
    <p:extLst>
      <p:ext uri="{BB962C8B-B14F-4D97-AF65-F5344CB8AC3E}">
        <p14:creationId xmlns:p14="http://schemas.microsoft.com/office/powerpoint/2010/main" val="402946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967180"/>
          </a:xfrm>
        </p:spPr>
        <p:txBody>
          <a:bodyPr anchor="t">
            <a:normAutofit/>
          </a:bodyPr>
          <a:lstStyle/>
          <a:p>
            <a:r>
              <a:rPr lang="en-US" sz="3100">
                <a:solidFill>
                  <a:schemeClr val="bg1"/>
                </a:solidFill>
                <a:ea typeface="+mj-lt"/>
                <a:cs typeface="+mj-lt"/>
              </a:rPr>
              <a:t>Exploring Salary and Satisfaction</a:t>
            </a:r>
            <a:endParaRPr lang="fi-FI">
              <a:solidFill>
                <a:schemeClr val="bg1"/>
              </a:solidFill>
              <a:ea typeface="+mj-lt"/>
              <a:cs typeface="+mj-lt"/>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711466"/>
            <a:ext cx="4391025" cy="4859051"/>
          </a:xfrm>
        </p:spPr>
        <p:txBody>
          <a:bodyPr vert="horz" lIns="91440" tIns="45720" rIns="91440" bIns="45720" rtlCol="0" anchor="t">
            <a:normAutofit/>
          </a:bodyPr>
          <a:lstStyle/>
          <a:p>
            <a:pPr>
              <a:buNone/>
            </a:pPr>
            <a:br>
              <a:rPr lang="en-US" sz="1800">
                <a:ea typeface="+mn-lt"/>
                <a:cs typeface="+mn-lt"/>
              </a:rPr>
            </a:br>
            <a:r>
              <a:rPr lang="en-US" sz="1800">
                <a:solidFill>
                  <a:schemeClr val="bg1">
                    <a:alpha val="80000"/>
                  </a:schemeClr>
                </a:solidFill>
                <a:ea typeface="+mn-lt"/>
                <a:cs typeface="+mn-lt"/>
              </a:rPr>
              <a:t>A scatter plot illustrating the relationship between employee salaries and their satisfaction levels with their salaries.</a:t>
            </a:r>
            <a:endParaRPr lang="fi-FI">
              <a:solidFill>
                <a:schemeClr val="bg1">
                  <a:alpha val="80000"/>
                </a:schemeClr>
              </a:solidFill>
              <a:ea typeface="+mn-lt"/>
              <a:cs typeface="+mn-lt"/>
            </a:endParaRPr>
          </a:p>
          <a:p>
            <a:r>
              <a:rPr lang="en-US" sz="1800">
                <a:solidFill>
                  <a:schemeClr val="bg1">
                    <a:alpha val="80000"/>
                  </a:schemeClr>
                </a:solidFill>
                <a:ea typeface="+mn-lt"/>
                <a:cs typeface="+mn-lt"/>
              </a:rPr>
              <a:t>Based on the survey, it is my belief that there is no clear linear correlation between salary and satisfaction. This suggests that while salary alone may not determine satisfaction, it plays a role.</a:t>
            </a:r>
          </a:p>
          <a:p>
            <a:r>
              <a:rPr lang="en-US" sz="1800">
                <a:solidFill>
                  <a:schemeClr val="bg1">
                    <a:alpha val="80000"/>
                  </a:schemeClr>
                </a:solidFill>
                <a:ea typeface="+mn-lt"/>
                <a:cs typeface="+mn-lt"/>
              </a:rPr>
              <a:t>A significant portion of employees with varying salary levels report varying satisfaction levels.</a:t>
            </a:r>
          </a:p>
          <a:p>
            <a:endParaRPr lang="en-US" sz="1800">
              <a:solidFill>
                <a:schemeClr val="bg1">
                  <a:alpha val="80000"/>
                </a:schemeClr>
              </a:solidFill>
              <a:ea typeface="Calibri"/>
              <a:cs typeface="Calibri"/>
            </a:endParaRP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teksti, numero, kuvakaappaus, Fontti&#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5675494" y="671758"/>
            <a:ext cx="5838543" cy="4386329"/>
          </a:xfrm>
          <a:prstGeom prst="rect">
            <a:avLst/>
          </a:prstGeom>
        </p:spPr>
      </p:pic>
    </p:spTree>
    <p:extLst>
      <p:ext uri="{BB962C8B-B14F-4D97-AF65-F5344CB8AC3E}">
        <p14:creationId xmlns:p14="http://schemas.microsoft.com/office/powerpoint/2010/main" val="225692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967180"/>
          </a:xfrm>
        </p:spPr>
        <p:txBody>
          <a:bodyPr anchor="t">
            <a:normAutofit/>
          </a:bodyPr>
          <a:lstStyle/>
          <a:p>
            <a:r>
              <a:rPr lang="en-US" sz="3100">
                <a:solidFill>
                  <a:schemeClr val="bg1"/>
                </a:solidFill>
                <a:ea typeface="+mj-lt"/>
                <a:cs typeface="+mj-lt"/>
              </a:rPr>
              <a:t>Salary Distribution by Education</a:t>
            </a:r>
            <a:endParaRPr lang="fi-FI">
              <a:solidFill>
                <a:schemeClr val="bg1"/>
              </a:solidFill>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850011"/>
            <a:ext cx="4391025" cy="4542376"/>
          </a:xfrm>
        </p:spPr>
        <p:txBody>
          <a:bodyPr vert="horz" lIns="91440" tIns="45720" rIns="91440" bIns="45720" rtlCol="0" anchor="t">
            <a:normAutofit/>
          </a:bodyPr>
          <a:lstStyle/>
          <a:p>
            <a:pPr marL="0" indent="0">
              <a:buNone/>
            </a:pPr>
            <a:r>
              <a:rPr lang="en-US" sz="1800">
                <a:solidFill>
                  <a:schemeClr val="bg1">
                    <a:alpha val="80000"/>
                  </a:schemeClr>
                </a:solidFill>
                <a:ea typeface="+mn-lt"/>
                <a:cs typeface="+mn-lt"/>
              </a:rPr>
              <a:t>A box plot showcasing how employee salaries vary across different education levels.</a:t>
            </a:r>
            <a:endParaRPr lang="fi-FI">
              <a:solidFill>
                <a:schemeClr val="bg1">
                  <a:alpha val="80000"/>
                </a:schemeClr>
              </a:solidFill>
              <a:ea typeface="+mn-lt"/>
              <a:cs typeface="+mn-lt"/>
            </a:endParaRPr>
          </a:p>
          <a:p>
            <a:endParaRPr lang="en-US" sz="1800">
              <a:solidFill>
                <a:schemeClr val="bg1">
                  <a:alpha val="80000"/>
                </a:schemeClr>
              </a:solidFill>
              <a:ea typeface="Calibri"/>
              <a:cs typeface="Calibri"/>
            </a:endParaRPr>
          </a:p>
          <a:p>
            <a:r>
              <a:rPr lang="en-US" sz="1800">
                <a:solidFill>
                  <a:schemeClr val="bg1">
                    <a:alpha val="80000"/>
                  </a:schemeClr>
                </a:solidFill>
                <a:ea typeface="+mn-lt"/>
                <a:cs typeface="+mn-lt"/>
              </a:rPr>
              <a:t>Bachelor-level education appears to have the widest salary distribution, with both high and low salary earners.</a:t>
            </a:r>
          </a:p>
          <a:p>
            <a:r>
              <a:rPr lang="en-US" sz="1800">
                <a:solidFill>
                  <a:schemeClr val="bg1">
                    <a:alpha val="80000"/>
                  </a:schemeClr>
                </a:solidFill>
                <a:ea typeface="+mn-lt"/>
                <a:cs typeface="+mn-lt"/>
              </a:rPr>
              <a:t>Primary school-educated employees generally earn lower salaries.</a:t>
            </a:r>
          </a:p>
          <a:p>
            <a:r>
              <a:rPr lang="en-US" sz="1800">
                <a:solidFill>
                  <a:schemeClr val="bg1">
                    <a:alpha val="80000"/>
                  </a:schemeClr>
                </a:solidFill>
                <a:ea typeface="+mn-lt"/>
                <a:cs typeface="+mn-lt"/>
              </a:rPr>
              <a:t>Secondary school graduates have a broad salary distribution also.  This indicates that salary disparities exist even among employees with similar educational backgrounds. </a:t>
            </a: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teksti, diagrammi, viiva, Suunnitelma&#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5427024" y="1248890"/>
            <a:ext cx="6543301" cy="4350325"/>
          </a:xfrm>
          <a:prstGeom prst="rect">
            <a:avLst/>
          </a:prstGeom>
        </p:spPr>
      </p:pic>
    </p:spTree>
    <p:extLst>
      <p:ext uri="{BB962C8B-B14F-4D97-AF65-F5344CB8AC3E}">
        <p14:creationId xmlns:p14="http://schemas.microsoft.com/office/powerpoint/2010/main" val="142646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630713"/>
          </a:xfrm>
        </p:spPr>
        <p:txBody>
          <a:bodyPr anchor="t">
            <a:normAutofit/>
          </a:bodyPr>
          <a:lstStyle/>
          <a:p>
            <a:r>
              <a:rPr lang="en-US" sz="3100">
                <a:solidFill>
                  <a:schemeClr val="bg1"/>
                </a:solidFill>
                <a:ea typeface="+mj-lt"/>
                <a:cs typeface="+mj-lt"/>
              </a:rPr>
              <a:t>Overall Salary Distribution</a:t>
            </a:r>
            <a:endParaRPr lang="fi-FI">
              <a:solidFill>
                <a:schemeClr val="bg1"/>
              </a:solidFill>
            </a:endParaRPr>
          </a:p>
          <a:p>
            <a:endParaRPr lang="en-US"/>
          </a:p>
          <a:p>
            <a:endParaRPr lang="en-US" sz="3100">
              <a:solidFill>
                <a:schemeClr val="bg1"/>
              </a:solidFill>
              <a:ea typeface="Calibri Light"/>
              <a:cs typeface="Calibri Light"/>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345310"/>
            <a:ext cx="4391025" cy="4908531"/>
          </a:xfrm>
        </p:spPr>
        <p:txBody>
          <a:bodyPr vert="horz" lIns="91440" tIns="45720" rIns="91440" bIns="45720" rtlCol="0" anchor="t">
            <a:normAutofit/>
          </a:bodyPr>
          <a:lstStyle/>
          <a:p>
            <a:pPr marL="0" indent="0">
              <a:buNone/>
            </a:pPr>
            <a:r>
              <a:rPr lang="en-US" sz="1800">
                <a:solidFill>
                  <a:schemeClr val="bg1">
                    <a:alpha val="80000"/>
                  </a:schemeClr>
                </a:solidFill>
                <a:ea typeface="+mn-lt"/>
                <a:cs typeface="+mn-lt"/>
              </a:rPr>
              <a:t>A histogram displaying the overall distribution of employee salaries within the dataset.</a:t>
            </a:r>
            <a:endParaRPr lang="fi-FI">
              <a:solidFill>
                <a:schemeClr val="bg1">
                  <a:alpha val="80000"/>
                </a:schemeClr>
              </a:solidFill>
              <a:ea typeface="+mn-lt"/>
              <a:cs typeface="+mn-lt"/>
            </a:endParaRPr>
          </a:p>
          <a:p>
            <a:endParaRPr lang="en-US" sz="1800">
              <a:solidFill>
                <a:schemeClr val="bg1">
                  <a:alpha val="80000"/>
                </a:schemeClr>
              </a:solidFill>
              <a:ea typeface="Calibri"/>
              <a:cs typeface="Calibri"/>
            </a:endParaRPr>
          </a:p>
          <a:p>
            <a:r>
              <a:rPr lang="en-US" sz="1800">
                <a:solidFill>
                  <a:schemeClr val="bg1">
                    <a:alpha val="80000"/>
                  </a:schemeClr>
                </a:solidFill>
                <a:ea typeface="+mn-lt"/>
                <a:cs typeface="+mn-lt"/>
              </a:rPr>
              <a:t>The majority of employees fall within the salary range of 2000€ &gt; 3000€.</a:t>
            </a:r>
          </a:p>
          <a:p>
            <a:r>
              <a:rPr lang="en-US" sz="1800">
                <a:solidFill>
                  <a:schemeClr val="bg1">
                    <a:alpha val="80000"/>
                  </a:schemeClr>
                </a:solidFill>
                <a:ea typeface="+mn-lt"/>
                <a:cs typeface="+mn-lt"/>
              </a:rPr>
              <a:t>Only a small percentage earns more than 4000€.</a:t>
            </a:r>
          </a:p>
          <a:p>
            <a:r>
              <a:rPr lang="en-US" sz="1800">
                <a:solidFill>
                  <a:schemeClr val="bg1">
                    <a:alpha val="80000"/>
                  </a:schemeClr>
                </a:solidFill>
                <a:ea typeface="Calibri"/>
                <a:cs typeface="Calibri"/>
              </a:rPr>
              <a:t>There are almost as much as employees who earn under 2000€ as there are employees who earn more than 3000€.</a:t>
            </a:r>
          </a:p>
          <a:p>
            <a:pPr marL="0" indent="0">
              <a:buNone/>
            </a:pPr>
            <a:endParaRPr lang="en-US" sz="1800">
              <a:solidFill>
                <a:srgbClr val="FFFFFF">
                  <a:alpha val="80000"/>
                </a:srgbClr>
              </a:solidFill>
              <a:ea typeface="Calibri"/>
              <a:cs typeface="Calibri"/>
            </a:endParaRP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diagrammi, teksti, viiva, Tontti&#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5645806" y="849887"/>
            <a:ext cx="5907815" cy="4712900"/>
          </a:xfrm>
          <a:prstGeom prst="rect">
            <a:avLst/>
          </a:prstGeom>
        </p:spPr>
      </p:pic>
    </p:spTree>
    <p:extLst>
      <p:ext uri="{BB962C8B-B14F-4D97-AF65-F5344CB8AC3E}">
        <p14:creationId xmlns:p14="http://schemas.microsoft.com/office/powerpoint/2010/main" val="265961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967180"/>
          </a:xfrm>
        </p:spPr>
        <p:txBody>
          <a:bodyPr anchor="t">
            <a:normAutofit/>
          </a:bodyPr>
          <a:lstStyle/>
          <a:p>
            <a:r>
              <a:rPr lang="en-US" sz="3100">
                <a:solidFill>
                  <a:schemeClr val="bg1"/>
                </a:solidFill>
                <a:ea typeface="+mj-lt"/>
                <a:cs typeface="+mj-lt"/>
              </a:rPr>
              <a:t>Satisfaction with Salary Distribution</a:t>
            </a:r>
            <a:endParaRPr lang="fi-FI">
              <a:solidFill>
                <a:schemeClr val="bg1"/>
              </a:solidFill>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850011"/>
            <a:ext cx="4391025" cy="4680921"/>
          </a:xfrm>
        </p:spPr>
        <p:txBody>
          <a:bodyPr vert="horz" lIns="91440" tIns="45720" rIns="91440" bIns="45720" rtlCol="0" anchor="t">
            <a:normAutofit fontScale="85000" lnSpcReduction="10000"/>
          </a:bodyPr>
          <a:lstStyle/>
          <a:p>
            <a:pPr marL="0" indent="0">
              <a:buNone/>
            </a:pPr>
            <a:r>
              <a:rPr lang="en-US" sz="1800">
                <a:solidFill>
                  <a:schemeClr val="bg1">
                    <a:alpha val="80000"/>
                  </a:schemeClr>
                </a:solidFill>
                <a:ea typeface="+mn-lt"/>
                <a:cs typeface="+mn-lt"/>
              </a:rPr>
              <a:t>A histogram revealing the distribution of employee satisfaction levels with their salaries.</a:t>
            </a:r>
            <a:endParaRPr lang="fi-FI">
              <a:solidFill>
                <a:schemeClr val="bg1">
                  <a:alpha val="80000"/>
                </a:schemeClr>
              </a:solidFill>
              <a:ea typeface="+mn-lt"/>
              <a:cs typeface="+mn-lt"/>
            </a:endParaRPr>
          </a:p>
          <a:p>
            <a:endParaRPr lang="en-US" sz="1800">
              <a:solidFill>
                <a:schemeClr val="bg1">
                  <a:alpha val="80000"/>
                </a:schemeClr>
              </a:solidFill>
              <a:ea typeface="Calibri"/>
              <a:cs typeface="Calibri"/>
            </a:endParaRPr>
          </a:p>
          <a:p>
            <a:r>
              <a:rPr lang="en-US" sz="1800">
                <a:solidFill>
                  <a:schemeClr val="bg1">
                    <a:alpha val="80000"/>
                  </a:schemeClr>
                </a:solidFill>
                <a:ea typeface="+mn-lt"/>
                <a:cs typeface="+mn-lt"/>
              </a:rPr>
              <a:t>The distribution indicates that a considerable number of employees are neutral or dissatisfied with their salaries.</a:t>
            </a:r>
          </a:p>
          <a:p>
            <a:r>
              <a:rPr lang="en-US" sz="1800">
                <a:solidFill>
                  <a:schemeClr val="bg1">
                    <a:alpha val="80000"/>
                  </a:schemeClr>
                </a:solidFill>
                <a:ea typeface="+mn-lt"/>
                <a:cs typeface="+mn-lt"/>
              </a:rPr>
              <a:t>The histogram highlights a substantial number of employees who fall into the 'Neutral' satisfaction category, suggesting room for improvement in addressing salary satisfaction.</a:t>
            </a:r>
          </a:p>
          <a:p>
            <a:r>
              <a:rPr lang="en-US" sz="1800">
                <a:solidFill>
                  <a:schemeClr val="bg1">
                    <a:alpha val="80000"/>
                  </a:schemeClr>
                </a:solidFill>
                <a:ea typeface="+mn-lt"/>
                <a:cs typeface="+mn-lt"/>
              </a:rPr>
              <a:t>A concerning observation is the significant proportion of employees who are extremely dissatisfied with their salaries. This is a red flag that needs attention -&gt; could have repercussions in the near future, potentially leading to increased turnover rates and a negative impact on employee morale and productivity.</a:t>
            </a:r>
          </a:p>
          <a:p>
            <a:r>
              <a:rPr lang="en-US" sz="1800">
                <a:solidFill>
                  <a:schemeClr val="bg1">
                    <a:alpha val="80000"/>
                  </a:schemeClr>
                </a:solidFill>
                <a:ea typeface="+mn-lt"/>
                <a:cs typeface="+mn-lt"/>
              </a:rPr>
              <a:t>To ensure the organization's long-term success and employee retention, it's imperative to address the concerns of dissatisfied employees and explore ways to enhance salary satisfaction.</a:t>
            </a:r>
            <a:endParaRPr lang="en-US">
              <a:solidFill>
                <a:schemeClr val="bg1">
                  <a:alpha val="80000"/>
                </a:schemeClr>
              </a:solidFill>
            </a:endParaRP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teksti, diagrammi, Tontti, viiva&#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5536948" y="909265"/>
            <a:ext cx="6194802" cy="4653524"/>
          </a:xfrm>
          <a:prstGeom prst="rect">
            <a:avLst/>
          </a:prstGeom>
        </p:spPr>
      </p:pic>
    </p:spTree>
    <p:extLst>
      <p:ext uri="{BB962C8B-B14F-4D97-AF65-F5344CB8AC3E}">
        <p14:creationId xmlns:p14="http://schemas.microsoft.com/office/powerpoint/2010/main" val="277264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967180"/>
          </a:xfrm>
        </p:spPr>
        <p:txBody>
          <a:bodyPr anchor="t">
            <a:normAutofit/>
          </a:bodyPr>
          <a:lstStyle/>
          <a:p>
            <a:r>
              <a:rPr lang="en-US" sz="3100">
                <a:solidFill>
                  <a:schemeClr val="bg1"/>
                </a:solidFill>
                <a:ea typeface="+mj-lt"/>
                <a:cs typeface="+mj-lt"/>
              </a:rPr>
              <a:t>Employee Salary Ranges</a:t>
            </a:r>
            <a:endParaRPr lang="fi-FI">
              <a:solidFill>
                <a:schemeClr val="bg1"/>
              </a:solidFill>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246349"/>
            <a:ext cx="4391025" cy="4344454"/>
          </a:xfrm>
        </p:spPr>
        <p:txBody>
          <a:bodyPr vert="horz" lIns="91440" tIns="45720" rIns="91440" bIns="45720" rtlCol="0" anchor="t">
            <a:normAutofit/>
          </a:bodyPr>
          <a:lstStyle/>
          <a:p>
            <a:pPr marL="0" indent="0">
              <a:buNone/>
            </a:pPr>
            <a:r>
              <a:rPr lang="en-US" sz="1800">
                <a:solidFill>
                  <a:schemeClr val="bg1">
                    <a:alpha val="80000"/>
                  </a:schemeClr>
                </a:solidFill>
                <a:ea typeface="+mn-lt"/>
                <a:cs typeface="+mn-lt"/>
              </a:rPr>
              <a:t>A pie chart depicting the distribution of employees across various salary ranges.</a:t>
            </a:r>
            <a:endParaRPr lang="fi-FI">
              <a:solidFill>
                <a:schemeClr val="bg1">
                  <a:alpha val="80000"/>
                </a:schemeClr>
              </a:solidFill>
              <a:ea typeface="+mn-lt"/>
              <a:cs typeface="+mn-lt"/>
            </a:endParaRPr>
          </a:p>
          <a:p>
            <a:endParaRPr lang="en-US" sz="1800">
              <a:solidFill>
                <a:schemeClr val="bg1">
                  <a:alpha val="80000"/>
                </a:schemeClr>
              </a:solidFill>
              <a:ea typeface="Calibri"/>
              <a:cs typeface="Calibri"/>
            </a:endParaRPr>
          </a:p>
          <a:p>
            <a:r>
              <a:rPr lang="en-US" sz="1800">
                <a:solidFill>
                  <a:schemeClr val="bg1">
                    <a:alpha val="80000"/>
                  </a:schemeClr>
                </a:solidFill>
                <a:ea typeface="+mn-lt"/>
                <a:cs typeface="+mn-lt"/>
              </a:rPr>
              <a:t>The 'Moderate Salary' range appears to be the most common among employees, indicating that the organization might have a balanced approach to compensation.</a:t>
            </a:r>
          </a:p>
          <a:p>
            <a:r>
              <a:rPr lang="en-US" sz="1800">
                <a:solidFill>
                  <a:schemeClr val="bg1">
                    <a:alpha val="80000"/>
                  </a:schemeClr>
                </a:solidFill>
                <a:ea typeface="+mn-lt"/>
                <a:cs typeface="+mn-lt"/>
              </a:rPr>
              <a:t>These salary ranges were used based on </a:t>
            </a:r>
            <a:r>
              <a:rPr lang="en-US" sz="1800" err="1">
                <a:solidFill>
                  <a:schemeClr val="bg1">
                    <a:alpha val="80000"/>
                  </a:schemeClr>
                </a:solidFill>
                <a:ea typeface="+mn-lt"/>
                <a:cs typeface="+mn-lt"/>
              </a:rPr>
              <a:t>Elinkeinoelämä</a:t>
            </a:r>
            <a:r>
              <a:rPr lang="en-US" sz="1800">
                <a:solidFill>
                  <a:schemeClr val="bg1">
                    <a:alpha val="80000"/>
                  </a:schemeClr>
                </a:solidFill>
                <a:ea typeface="+mn-lt"/>
                <a:cs typeface="+mn-lt"/>
              </a:rPr>
              <a:t> </a:t>
            </a:r>
            <a:r>
              <a:rPr lang="en-US" sz="1800" err="1">
                <a:solidFill>
                  <a:schemeClr val="bg1">
                    <a:alpha val="80000"/>
                  </a:schemeClr>
                </a:solidFill>
                <a:ea typeface="+mn-lt"/>
                <a:cs typeface="+mn-lt"/>
              </a:rPr>
              <a:t>valtuuskunta</a:t>
            </a:r>
            <a:r>
              <a:rPr lang="en-US" sz="1800">
                <a:solidFill>
                  <a:schemeClr val="bg1">
                    <a:alpha val="80000"/>
                  </a:schemeClr>
                </a:solidFill>
                <a:ea typeface="+mn-lt"/>
                <a:cs typeface="+mn-lt"/>
              </a:rPr>
              <a:t> (EVA).</a:t>
            </a:r>
          </a:p>
          <a:p>
            <a:r>
              <a:rPr lang="en-US" sz="1800">
                <a:solidFill>
                  <a:schemeClr val="bg1">
                    <a:alpha val="80000"/>
                  </a:schemeClr>
                </a:solidFill>
                <a:ea typeface="+mn-lt"/>
                <a:cs typeface="+mn-lt"/>
              </a:rPr>
              <a:t>The 'Low Salary' range, representing whooping 46,3%, suggests that some employees may be earning below industry standards, warranting a review of compensation practices.</a:t>
            </a: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teksti, kuvakaappaus, ympyrä, diagrammi&#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5393455" y="810304"/>
            <a:ext cx="6214593" cy="4663419"/>
          </a:xfrm>
          <a:prstGeom prst="rect">
            <a:avLst/>
          </a:prstGeom>
        </p:spPr>
      </p:pic>
    </p:spTree>
    <p:extLst>
      <p:ext uri="{BB962C8B-B14F-4D97-AF65-F5344CB8AC3E}">
        <p14:creationId xmlns:p14="http://schemas.microsoft.com/office/powerpoint/2010/main" val="4062812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a:extLst>
              <a:ext uri="{FF2B5EF4-FFF2-40B4-BE49-F238E27FC236}">
                <a16:creationId xmlns:a16="http://schemas.microsoft.com/office/drawing/2014/main" id="{11CD5679-36CE-18C2-1143-B5C4EE434BE6}"/>
              </a:ext>
            </a:extLst>
          </p:cNvPr>
          <p:cNvSpPr>
            <a:spLocks noGrp="1"/>
          </p:cNvSpPr>
          <p:nvPr>
            <p:ph type="title"/>
          </p:nvPr>
        </p:nvSpPr>
        <p:spPr>
          <a:xfrm>
            <a:off x="762000" y="1138036"/>
            <a:ext cx="5863772" cy="1402470"/>
          </a:xfrm>
        </p:spPr>
        <p:txBody>
          <a:bodyPr anchor="t">
            <a:normAutofit/>
          </a:bodyPr>
          <a:lstStyle/>
          <a:p>
            <a:r>
              <a:rPr lang="fi-FI" sz="3200"/>
              <a:t>Salary Structure</a:t>
            </a:r>
          </a:p>
        </p:txBody>
      </p:sp>
      <p:sp>
        <p:nvSpPr>
          <p:cNvPr id="5" name="Sisällön paikkamerkki 4">
            <a:extLst>
              <a:ext uri="{FF2B5EF4-FFF2-40B4-BE49-F238E27FC236}">
                <a16:creationId xmlns:a16="http://schemas.microsoft.com/office/drawing/2014/main" id="{C9138D7D-00B0-FD50-B1EE-CE2F978D357C}"/>
              </a:ext>
            </a:extLst>
          </p:cNvPr>
          <p:cNvSpPr>
            <a:spLocks noGrp="1"/>
          </p:cNvSpPr>
          <p:nvPr>
            <p:ph idx="1"/>
          </p:nvPr>
        </p:nvSpPr>
        <p:spPr>
          <a:xfrm>
            <a:off x="0" y="1727463"/>
            <a:ext cx="6625772" cy="4742610"/>
          </a:xfrm>
        </p:spPr>
        <p:txBody>
          <a:bodyPr>
            <a:normAutofit/>
          </a:bodyPr>
          <a:lstStyle/>
          <a:p>
            <a:r>
              <a:rPr lang="fi-FI"/>
              <a:t>As </a:t>
            </a:r>
            <a:r>
              <a:rPr lang="fi-FI" err="1"/>
              <a:t>we</a:t>
            </a:r>
            <a:r>
              <a:rPr lang="fi-FI"/>
              <a:t> </a:t>
            </a:r>
            <a:r>
              <a:rPr lang="fi-FI" err="1"/>
              <a:t>can</a:t>
            </a:r>
            <a:r>
              <a:rPr lang="fi-FI"/>
              <a:t> </a:t>
            </a:r>
            <a:r>
              <a:rPr lang="fi-FI" err="1"/>
              <a:t>see</a:t>
            </a:r>
            <a:r>
              <a:rPr lang="fi-FI"/>
              <a:t> </a:t>
            </a:r>
            <a:r>
              <a:rPr lang="fi-FI" err="1"/>
              <a:t>from</a:t>
            </a:r>
            <a:r>
              <a:rPr lang="fi-FI"/>
              <a:t> </a:t>
            </a:r>
            <a:r>
              <a:rPr lang="fi-FI" err="1"/>
              <a:t>the</a:t>
            </a:r>
            <a:r>
              <a:rPr lang="fi-FI"/>
              <a:t> </a:t>
            </a:r>
            <a:r>
              <a:rPr lang="fi-FI" err="1"/>
              <a:t>two</a:t>
            </a:r>
            <a:r>
              <a:rPr lang="fi-FI"/>
              <a:t> </a:t>
            </a:r>
            <a:r>
              <a:rPr lang="fi-FI" err="1"/>
              <a:t>tables</a:t>
            </a:r>
            <a:r>
              <a:rPr lang="fi-FI"/>
              <a:t>, </a:t>
            </a:r>
            <a:r>
              <a:rPr lang="fi-FI" err="1"/>
              <a:t>our</a:t>
            </a:r>
            <a:r>
              <a:rPr lang="fi-FI"/>
              <a:t> </a:t>
            </a:r>
            <a:r>
              <a:rPr lang="fi-FI" err="1"/>
              <a:t>salary</a:t>
            </a:r>
            <a:r>
              <a:rPr lang="fi-FI"/>
              <a:t> </a:t>
            </a:r>
            <a:r>
              <a:rPr lang="fi-FI" err="1"/>
              <a:t>expenses</a:t>
            </a:r>
            <a:r>
              <a:rPr lang="fi-FI"/>
              <a:t> </a:t>
            </a:r>
            <a:r>
              <a:rPr lang="fi-FI" err="1"/>
              <a:t>are</a:t>
            </a:r>
            <a:r>
              <a:rPr lang="fi-FI"/>
              <a:t> </a:t>
            </a:r>
            <a:r>
              <a:rPr lang="fi-FI" err="1"/>
              <a:t>pretty</a:t>
            </a:r>
            <a:r>
              <a:rPr lang="fi-FI"/>
              <a:t> </a:t>
            </a:r>
            <a:r>
              <a:rPr lang="fi-FI" err="1"/>
              <a:t>reasonable</a:t>
            </a:r>
            <a:r>
              <a:rPr lang="fi-FI"/>
              <a:t>.</a:t>
            </a:r>
          </a:p>
          <a:p>
            <a:r>
              <a:rPr lang="fi-FI" err="1"/>
              <a:t>Most</a:t>
            </a:r>
            <a:r>
              <a:rPr lang="fi-FI"/>
              <a:t> of </a:t>
            </a:r>
            <a:r>
              <a:rPr lang="fi-FI" err="1"/>
              <a:t>our</a:t>
            </a:r>
            <a:r>
              <a:rPr lang="fi-FI"/>
              <a:t> </a:t>
            </a:r>
            <a:r>
              <a:rPr lang="fi-FI" err="1"/>
              <a:t>employees</a:t>
            </a:r>
            <a:r>
              <a:rPr lang="fi-FI"/>
              <a:t> </a:t>
            </a:r>
            <a:r>
              <a:rPr lang="fi-FI" err="1"/>
              <a:t>earn</a:t>
            </a:r>
            <a:r>
              <a:rPr lang="fi-FI"/>
              <a:t> </a:t>
            </a:r>
            <a:r>
              <a:rPr lang="fi-FI" err="1"/>
              <a:t>less</a:t>
            </a:r>
            <a:r>
              <a:rPr lang="fi-FI"/>
              <a:t> </a:t>
            </a:r>
            <a:r>
              <a:rPr lang="fi-FI" err="1"/>
              <a:t>than</a:t>
            </a:r>
            <a:r>
              <a:rPr lang="fi-FI"/>
              <a:t> 3000€ / </a:t>
            </a:r>
            <a:r>
              <a:rPr lang="fi-FI" err="1"/>
              <a:t>month</a:t>
            </a:r>
            <a:r>
              <a:rPr lang="fi-FI"/>
              <a:t> </a:t>
            </a:r>
            <a:r>
              <a:rPr lang="fi-FI" err="1"/>
              <a:t>with</a:t>
            </a:r>
            <a:r>
              <a:rPr lang="fi-FI"/>
              <a:t> </a:t>
            </a:r>
            <a:r>
              <a:rPr lang="fi-FI" err="1"/>
              <a:t>the</a:t>
            </a:r>
            <a:r>
              <a:rPr lang="fi-FI"/>
              <a:t> </a:t>
            </a:r>
            <a:r>
              <a:rPr lang="fi-FI" err="1"/>
              <a:t>minimum</a:t>
            </a:r>
            <a:r>
              <a:rPr lang="fi-FI"/>
              <a:t> </a:t>
            </a:r>
            <a:r>
              <a:rPr lang="fi-FI" err="1"/>
              <a:t>salary</a:t>
            </a:r>
            <a:r>
              <a:rPr lang="fi-FI"/>
              <a:t> </a:t>
            </a:r>
            <a:r>
              <a:rPr lang="fi-FI" err="1"/>
              <a:t>being</a:t>
            </a:r>
            <a:r>
              <a:rPr lang="fi-FI"/>
              <a:t> 1521€</a:t>
            </a:r>
          </a:p>
          <a:p>
            <a:r>
              <a:rPr lang="fi-FI"/>
              <a:t>Median </a:t>
            </a:r>
            <a:r>
              <a:rPr lang="en-US"/>
              <a:t>salary</a:t>
            </a:r>
            <a:r>
              <a:rPr lang="fi-FI"/>
              <a:t> of 2320€ </a:t>
            </a:r>
            <a:r>
              <a:rPr lang="fi-FI" err="1"/>
              <a:t>means</a:t>
            </a:r>
            <a:r>
              <a:rPr lang="fi-FI"/>
              <a:t> </a:t>
            </a:r>
            <a:r>
              <a:rPr lang="fi-FI" err="1"/>
              <a:t>that</a:t>
            </a:r>
            <a:r>
              <a:rPr lang="fi-FI"/>
              <a:t> </a:t>
            </a:r>
            <a:r>
              <a:rPr lang="fi-FI" err="1"/>
              <a:t>half</a:t>
            </a:r>
            <a:r>
              <a:rPr lang="fi-FI"/>
              <a:t> of </a:t>
            </a:r>
            <a:r>
              <a:rPr lang="fi-FI" err="1"/>
              <a:t>our</a:t>
            </a:r>
            <a:r>
              <a:rPr lang="fi-FI"/>
              <a:t> </a:t>
            </a:r>
            <a:r>
              <a:rPr lang="fi-FI" err="1"/>
              <a:t>employees</a:t>
            </a:r>
            <a:r>
              <a:rPr lang="fi-FI"/>
              <a:t> </a:t>
            </a:r>
            <a:r>
              <a:rPr lang="fi-FI" err="1"/>
              <a:t>earn</a:t>
            </a:r>
            <a:r>
              <a:rPr lang="fi-FI"/>
              <a:t> </a:t>
            </a:r>
            <a:r>
              <a:rPr lang="fi-FI" err="1"/>
              <a:t>less</a:t>
            </a:r>
            <a:r>
              <a:rPr lang="fi-FI"/>
              <a:t> </a:t>
            </a:r>
            <a:r>
              <a:rPr lang="fi-FI" err="1"/>
              <a:t>than</a:t>
            </a:r>
            <a:r>
              <a:rPr lang="fi-FI"/>
              <a:t> </a:t>
            </a:r>
            <a:r>
              <a:rPr lang="en-US"/>
              <a:t>that</a:t>
            </a:r>
            <a:r>
              <a:rPr lang="fi-FI"/>
              <a:t>, and </a:t>
            </a:r>
            <a:r>
              <a:rPr lang="fi-FI" err="1"/>
              <a:t>half</a:t>
            </a:r>
            <a:r>
              <a:rPr lang="fi-FI"/>
              <a:t> </a:t>
            </a:r>
            <a:r>
              <a:rPr lang="fi-FI" err="1"/>
              <a:t>earn</a:t>
            </a:r>
            <a:r>
              <a:rPr lang="fi-FI"/>
              <a:t> </a:t>
            </a:r>
            <a:r>
              <a:rPr lang="fi-FI" err="1"/>
              <a:t>more</a:t>
            </a:r>
            <a:r>
              <a:rPr lang="fi-FI"/>
              <a:t>. </a:t>
            </a:r>
            <a:r>
              <a:rPr lang="fi-FI" err="1"/>
              <a:t>But</a:t>
            </a:r>
            <a:r>
              <a:rPr lang="fi-FI"/>
              <a:t> </a:t>
            </a:r>
            <a:r>
              <a:rPr lang="fi-FI" err="1"/>
              <a:t>from</a:t>
            </a:r>
            <a:r>
              <a:rPr lang="fi-FI"/>
              <a:t> </a:t>
            </a:r>
            <a:r>
              <a:rPr lang="fi-FI" err="1"/>
              <a:t>those</a:t>
            </a:r>
            <a:r>
              <a:rPr lang="fi-FI"/>
              <a:t> </a:t>
            </a:r>
            <a:r>
              <a:rPr lang="fi-FI" err="1"/>
              <a:t>who</a:t>
            </a:r>
            <a:r>
              <a:rPr lang="fi-FI"/>
              <a:t> </a:t>
            </a:r>
            <a:r>
              <a:rPr lang="fi-FI" err="1"/>
              <a:t>earn</a:t>
            </a:r>
            <a:r>
              <a:rPr lang="fi-FI"/>
              <a:t> </a:t>
            </a:r>
            <a:r>
              <a:rPr lang="fi-FI" err="1"/>
              <a:t>more</a:t>
            </a:r>
            <a:r>
              <a:rPr lang="fi-FI"/>
              <a:t>, </a:t>
            </a:r>
            <a:r>
              <a:rPr lang="fi-FI" err="1"/>
              <a:t>only</a:t>
            </a:r>
            <a:r>
              <a:rPr lang="fi-FI"/>
              <a:t> 15% </a:t>
            </a:r>
            <a:r>
              <a:rPr lang="fi-FI" err="1"/>
              <a:t>earn</a:t>
            </a:r>
            <a:r>
              <a:rPr lang="fi-FI"/>
              <a:t> </a:t>
            </a:r>
            <a:r>
              <a:rPr lang="fi-FI" err="1"/>
              <a:t>more</a:t>
            </a:r>
            <a:r>
              <a:rPr lang="fi-FI"/>
              <a:t> </a:t>
            </a:r>
            <a:r>
              <a:rPr lang="fi-FI" err="1"/>
              <a:t>than</a:t>
            </a:r>
            <a:r>
              <a:rPr lang="fi-FI"/>
              <a:t> 3000€ / </a:t>
            </a:r>
            <a:r>
              <a:rPr lang="fi-FI" err="1"/>
              <a:t>months</a:t>
            </a:r>
            <a:r>
              <a:rPr lang="fi-FI"/>
              <a:t>.</a:t>
            </a:r>
          </a:p>
        </p:txBody>
      </p:sp>
      <p:pic>
        <p:nvPicPr>
          <p:cNvPr id="12" name="Kuva 11">
            <a:extLst>
              <a:ext uri="{FF2B5EF4-FFF2-40B4-BE49-F238E27FC236}">
                <a16:creationId xmlns:a16="http://schemas.microsoft.com/office/drawing/2014/main" id="{0D2872E4-A5E3-7068-AEEA-65841216D12C}"/>
              </a:ext>
            </a:extLst>
          </p:cNvPr>
          <p:cNvPicPr>
            <a:picLocks noChangeAspect="1"/>
          </p:cNvPicPr>
          <p:nvPr/>
        </p:nvPicPr>
        <p:blipFill>
          <a:blip r:embed="rId2"/>
          <a:stretch>
            <a:fillRect/>
          </a:stretch>
        </p:blipFill>
        <p:spPr>
          <a:xfrm>
            <a:off x="7502070" y="1727462"/>
            <a:ext cx="3811747" cy="1613982"/>
          </a:xfrm>
          <a:prstGeom prst="rect">
            <a:avLst/>
          </a:prstGeom>
        </p:spPr>
      </p:pic>
      <p:pic>
        <p:nvPicPr>
          <p:cNvPr id="10" name="Kuva 9">
            <a:extLst>
              <a:ext uri="{FF2B5EF4-FFF2-40B4-BE49-F238E27FC236}">
                <a16:creationId xmlns:a16="http://schemas.microsoft.com/office/drawing/2014/main" id="{3680CF83-B691-E7F8-F88E-47544DFC7E48}"/>
              </a:ext>
            </a:extLst>
          </p:cNvPr>
          <p:cNvPicPr>
            <a:picLocks noChangeAspect="1"/>
          </p:cNvPicPr>
          <p:nvPr/>
        </p:nvPicPr>
        <p:blipFill>
          <a:blip r:embed="rId3"/>
          <a:stretch>
            <a:fillRect/>
          </a:stretch>
        </p:blipFill>
        <p:spPr>
          <a:xfrm>
            <a:off x="7502070" y="3524333"/>
            <a:ext cx="2962249" cy="3197142"/>
          </a:xfrm>
          <a:prstGeom prst="rect">
            <a:avLst/>
          </a:prstGeom>
        </p:spPr>
      </p:pic>
      <p:sp>
        <p:nvSpPr>
          <p:cNvPr id="6" name="Alatunnisteen paikkamerkki 5">
            <a:extLst>
              <a:ext uri="{FF2B5EF4-FFF2-40B4-BE49-F238E27FC236}">
                <a16:creationId xmlns:a16="http://schemas.microsoft.com/office/drawing/2014/main" id="{179F1E6C-B5C4-7B41-E5DD-19F31A77DADA}"/>
              </a:ext>
            </a:extLst>
          </p:cNvPr>
          <p:cNvSpPr>
            <a:spLocks noGrp="1"/>
          </p:cNvSpPr>
          <p:nvPr>
            <p:ph type="ftr" sz="quarter" idx="11"/>
          </p:nvPr>
        </p:nvSpPr>
        <p:spPr>
          <a:xfrm>
            <a:off x="4038600" y="6356350"/>
            <a:ext cx="4114800" cy="365125"/>
          </a:xfrm>
        </p:spPr>
        <p:txBody>
          <a:bodyPr>
            <a:normAutofit/>
          </a:bodyPr>
          <a:lstStyle/>
          <a:p>
            <a:pPr>
              <a:spcAft>
                <a:spcPts val="600"/>
              </a:spcAft>
            </a:pPr>
            <a:r>
              <a:rPr lang="fi-FI"/>
              <a:t>Ilari Tuokko</a:t>
            </a:r>
          </a:p>
        </p:txBody>
      </p:sp>
    </p:spTree>
    <p:extLst>
      <p:ext uri="{BB962C8B-B14F-4D97-AF65-F5344CB8AC3E}">
        <p14:creationId xmlns:p14="http://schemas.microsoft.com/office/powerpoint/2010/main" val="3201307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C3E22AB-E00E-CFDB-28DB-FE0BF1F5AE3C}"/>
              </a:ext>
            </a:extLst>
          </p:cNvPr>
          <p:cNvSpPr>
            <a:spLocks noGrp="1"/>
          </p:cNvSpPr>
          <p:nvPr>
            <p:ph type="title"/>
          </p:nvPr>
        </p:nvSpPr>
        <p:spPr>
          <a:xfrm>
            <a:off x="761840" y="1138265"/>
            <a:ext cx="4651204" cy="1401183"/>
          </a:xfrm>
        </p:spPr>
        <p:txBody>
          <a:bodyPr anchor="t">
            <a:normAutofit/>
          </a:bodyPr>
          <a:lstStyle/>
          <a:p>
            <a:r>
              <a:rPr lang="fi-FI" sz="3200"/>
              <a:t>Salary Structure</a:t>
            </a:r>
          </a:p>
        </p:txBody>
      </p:sp>
      <p:sp>
        <p:nvSpPr>
          <p:cNvPr id="3" name="Sisällön paikkamerkki 2">
            <a:extLst>
              <a:ext uri="{FF2B5EF4-FFF2-40B4-BE49-F238E27FC236}">
                <a16:creationId xmlns:a16="http://schemas.microsoft.com/office/drawing/2014/main" id="{009727C2-0FF3-44EE-F8A7-C7C24D3FA66F}"/>
              </a:ext>
            </a:extLst>
          </p:cNvPr>
          <p:cNvSpPr>
            <a:spLocks noGrp="1"/>
          </p:cNvSpPr>
          <p:nvPr>
            <p:ph idx="1"/>
          </p:nvPr>
        </p:nvSpPr>
        <p:spPr>
          <a:xfrm>
            <a:off x="178506" y="1676400"/>
            <a:ext cx="5668112" cy="5045075"/>
          </a:xfrm>
        </p:spPr>
        <p:txBody>
          <a:bodyPr>
            <a:normAutofit/>
          </a:bodyPr>
          <a:lstStyle/>
          <a:p>
            <a:r>
              <a:rPr lang="fi-FI" err="1"/>
              <a:t>Here’s</a:t>
            </a:r>
            <a:r>
              <a:rPr lang="fi-FI"/>
              <a:t> an </a:t>
            </a:r>
            <a:r>
              <a:rPr lang="fi-FI" err="1"/>
              <a:t>another</a:t>
            </a:r>
            <a:r>
              <a:rPr lang="fi-FI"/>
              <a:t> </a:t>
            </a:r>
            <a:r>
              <a:rPr lang="fi-FI" err="1"/>
              <a:t>way</a:t>
            </a:r>
            <a:r>
              <a:rPr lang="fi-FI"/>
              <a:t> to look at </a:t>
            </a:r>
            <a:r>
              <a:rPr lang="fi-FI" err="1"/>
              <a:t>the</a:t>
            </a:r>
            <a:r>
              <a:rPr lang="fi-FI"/>
              <a:t> </a:t>
            </a:r>
            <a:r>
              <a:rPr lang="fi-FI" err="1"/>
              <a:t>salaries</a:t>
            </a:r>
            <a:r>
              <a:rPr lang="fi-FI"/>
              <a:t>.</a:t>
            </a:r>
          </a:p>
          <a:p>
            <a:r>
              <a:rPr lang="fi-FI" err="1"/>
              <a:t>Again</a:t>
            </a:r>
            <a:r>
              <a:rPr lang="fi-FI"/>
              <a:t> </a:t>
            </a:r>
            <a:r>
              <a:rPr lang="fi-FI" err="1"/>
              <a:t>we</a:t>
            </a:r>
            <a:r>
              <a:rPr lang="fi-FI"/>
              <a:t> </a:t>
            </a:r>
            <a:r>
              <a:rPr lang="fi-FI" err="1"/>
              <a:t>see</a:t>
            </a:r>
            <a:r>
              <a:rPr lang="fi-FI"/>
              <a:t> </a:t>
            </a:r>
            <a:r>
              <a:rPr lang="fi-FI" err="1"/>
              <a:t>that</a:t>
            </a:r>
            <a:r>
              <a:rPr lang="fi-FI"/>
              <a:t> 50% of </a:t>
            </a:r>
            <a:r>
              <a:rPr lang="fi-FI" err="1"/>
              <a:t>the</a:t>
            </a:r>
            <a:r>
              <a:rPr lang="fi-FI"/>
              <a:t> </a:t>
            </a:r>
            <a:r>
              <a:rPr lang="fi-FI" err="1"/>
              <a:t>employees</a:t>
            </a:r>
            <a:r>
              <a:rPr lang="fi-FI"/>
              <a:t> </a:t>
            </a:r>
            <a:r>
              <a:rPr lang="fi-FI" err="1"/>
              <a:t>earn</a:t>
            </a:r>
            <a:r>
              <a:rPr lang="fi-FI"/>
              <a:t> </a:t>
            </a:r>
            <a:r>
              <a:rPr lang="fi-FI" err="1"/>
              <a:t>less</a:t>
            </a:r>
            <a:r>
              <a:rPr lang="fi-FI"/>
              <a:t> </a:t>
            </a:r>
            <a:r>
              <a:rPr lang="fi-FI" err="1"/>
              <a:t>than</a:t>
            </a:r>
            <a:r>
              <a:rPr lang="fi-FI"/>
              <a:t> 2500€ a </a:t>
            </a:r>
            <a:r>
              <a:rPr lang="fi-FI" err="1"/>
              <a:t>month</a:t>
            </a:r>
            <a:r>
              <a:rPr lang="fi-FI"/>
              <a:t>.</a:t>
            </a:r>
          </a:p>
          <a:p>
            <a:r>
              <a:rPr lang="fi-FI" err="1"/>
              <a:t>Also</a:t>
            </a:r>
            <a:r>
              <a:rPr lang="fi-FI"/>
              <a:t> </a:t>
            </a:r>
            <a:r>
              <a:rPr lang="fi-FI" err="1"/>
              <a:t>only</a:t>
            </a:r>
            <a:r>
              <a:rPr lang="fi-FI"/>
              <a:t> 15,9% of </a:t>
            </a:r>
            <a:r>
              <a:rPr lang="fi-FI" err="1"/>
              <a:t>the</a:t>
            </a:r>
            <a:r>
              <a:rPr lang="fi-FI"/>
              <a:t> </a:t>
            </a:r>
            <a:r>
              <a:rPr lang="fi-FI" err="1"/>
              <a:t>employees</a:t>
            </a:r>
            <a:r>
              <a:rPr lang="fi-FI"/>
              <a:t> </a:t>
            </a:r>
            <a:r>
              <a:rPr lang="fi-FI" err="1"/>
              <a:t>earn</a:t>
            </a:r>
            <a:r>
              <a:rPr lang="fi-FI"/>
              <a:t> </a:t>
            </a:r>
            <a:r>
              <a:rPr lang="fi-FI" err="1"/>
              <a:t>more</a:t>
            </a:r>
            <a:r>
              <a:rPr lang="fi-FI"/>
              <a:t> </a:t>
            </a:r>
            <a:r>
              <a:rPr lang="fi-FI" err="1"/>
              <a:t>than</a:t>
            </a:r>
            <a:r>
              <a:rPr lang="fi-FI"/>
              <a:t> 3000€ a </a:t>
            </a:r>
            <a:r>
              <a:rPr lang="fi-FI" err="1"/>
              <a:t>month</a:t>
            </a:r>
            <a:r>
              <a:rPr lang="fi-FI"/>
              <a:t>.</a:t>
            </a:r>
          </a:p>
        </p:txBody>
      </p:sp>
      <p:pic>
        <p:nvPicPr>
          <p:cNvPr id="8" name="Kuva 7">
            <a:extLst>
              <a:ext uri="{FF2B5EF4-FFF2-40B4-BE49-F238E27FC236}">
                <a16:creationId xmlns:a16="http://schemas.microsoft.com/office/drawing/2014/main" id="{E9A3BA17-6879-6761-FD66-9CB394CC92E7}"/>
              </a:ext>
            </a:extLst>
          </p:cNvPr>
          <p:cNvPicPr>
            <a:picLocks noChangeAspect="1"/>
          </p:cNvPicPr>
          <p:nvPr/>
        </p:nvPicPr>
        <p:blipFill rotWithShape="1">
          <a:blip r:embed="rId2"/>
          <a:srcRect l="1809" r="1299" b="1"/>
          <a:stretch/>
        </p:blipFill>
        <p:spPr>
          <a:xfrm>
            <a:off x="6096000" y="838013"/>
            <a:ext cx="5234538" cy="5186267"/>
          </a:xfrm>
          <a:prstGeom prst="rect">
            <a:avLst/>
          </a:prstGeom>
        </p:spPr>
      </p:pic>
      <p:sp>
        <p:nvSpPr>
          <p:cNvPr id="4" name="Alatunnisteen paikkamerkki 3">
            <a:extLst>
              <a:ext uri="{FF2B5EF4-FFF2-40B4-BE49-F238E27FC236}">
                <a16:creationId xmlns:a16="http://schemas.microsoft.com/office/drawing/2014/main" id="{A8A654B8-C9AB-6984-AC6C-96C81FB588D1}"/>
              </a:ext>
            </a:extLst>
          </p:cNvPr>
          <p:cNvSpPr>
            <a:spLocks noGrp="1"/>
          </p:cNvSpPr>
          <p:nvPr>
            <p:ph type="ftr" sz="quarter" idx="11"/>
          </p:nvPr>
        </p:nvSpPr>
        <p:spPr>
          <a:xfrm>
            <a:off x="4038600" y="6356350"/>
            <a:ext cx="4114800" cy="365125"/>
          </a:xfrm>
        </p:spPr>
        <p:txBody>
          <a:bodyPr>
            <a:normAutofit/>
          </a:bodyPr>
          <a:lstStyle/>
          <a:p>
            <a:pPr>
              <a:spcAft>
                <a:spcPts val="600"/>
              </a:spcAft>
            </a:pPr>
            <a:r>
              <a:rPr lang="fi-FI"/>
              <a:t>Ilari Tuokko</a:t>
            </a:r>
          </a:p>
        </p:txBody>
      </p:sp>
    </p:spTree>
    <p:extLst>
      <p:ext uri="{BB962C8B-B14F-4D97-AF65-F5344CB8AC3E}">
        <p14:creationId xmlns:p14="http://schemas.microsoft.com/office/powerpoint/2010/main" val="1066981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13A8950-5870-DF27-6B4C-F9AB1A492CB7}"/>
              </a:ext>
            </a:extLst>
          </p:cNvPr>
          <p:cNvSpPr>
            <a:spLocks noGrp="1"/>
          </p:cNvSpPr>
          <p:nvPr>
            <p:ph type="title"/>
          </p:nvPr>
        </p:nvSpPr>
        <p:spPr/>
        <p:txBody>
          <a:bodyPr/>
          <a:lstStyle/>
          <a:p>
            <a:r>
              <a:rPr lang="fi-FI" err="1"/>
              <a:t>Marital</a:t>
            </a:r>
            <a:r>
              <a:rPr lang="fi-FI"/>
              <a:t> status</a:t>
            </a:r>
          </a:p>
        </p:txBody>
      </p:sp>
      <p:sp>
        <p:nvSpPr>
          <p:cNvPr id="3" name="Sisällön paikkamerkki 2">
            <a:extLst>
              <a:ext uri="{FF2B5EF4-FFF2-40B4-BE49-F238E27FC236}">
                <a16:creationId xmlns:a16="http://schemas.microsoft.com/office/drawing/2014/main" id="{FC4A4B86-3CC7-637B-2498-ADEC8C9F3A15}"/>
              </a:ext>
            </a:extLst>
          </p:cNvPr>
          <p:cNvSpPr>
            <a:spLocks noGrp="1"/>
          </p:cNvSpPr>
          <p:nvPr>
            <p:ph idx="1"/>
          </p:nvPr>
        </p:nvSpPr>
        <p:spPr>
          <a:xfrm>
            <a:off x="0" y="1825624"/>
            <a:ext cx="5971309" cy="5032375"/>
          </a:xfrm>
        </p:spPr>
        <p:txBody>
          <a:bodyPr/>
          <a:lstStyle/>
          <a:p>
            <a:r>
              <a:rPr lang="fi-FI"/>
              <a:t>Here </a:t>
            </a:r>
            <a:r>
              <a:rPr lang="fi-FI" err="1"/>
              <a:t>we</a:t>
            </a:r>
            <a:r>
              <a:rPr lang="fi-FI"/>
              <a:t> </a:t>
            </a:r>
            <a:r>
              <a:rPr lang="fi-FI" err="1"/>
              <a:t>see</a:t>
            </a:r>
            <a:r>
              <a:rPr lang="fi-FI"/>
              <a:t> </a:t>
            </a:r>
            <a:r>
              <a:rPr lang="fi-FI" err="1"/>
              <a:t>how</a:t>
            </a:r>
            <a:r>
              <a:rPr lang="fi-FI"/>
              <a:t> </a:t>
            </a:r>
            <a:r>
              <a:rPr lang="fi-FI" err="1"/>
              <a:t>many</a:t>
            </a:r>
            <a:r>
              <a:rPr lang="fi-FI"/>
              <a:t> of </a:t>
            </a:r>
            <a:r>
              <a:rPr lang="fi-FI" err="1"/>
              <a:t>our</a:t>
            </a:r>
            <a:r>
              <a:rPr lang="fi-FI"/>
              <a:t> </a:t>
            </a:r>
            <a:r>
              <a:rPr lang="fi-FI" err="1"/>
              <a:t>employees</a:t>
            </a:r>
            <a:r>
              <a:rPr lang="fi-FI"/>
              <a:t> </a:t>
            </a:r>
            <a:r>
              <a:rPr lang="fi-FI" err="1"/>
              <a:t>are</a:t>
            </a:r>
            <a:r>
              <a:rPr lang="fi-FI"/>
              <a:t> </a:t>
            </a:r>
            <a:r>
              <a:rPr lang="fi-FI" err="1"/>
              <a:t>married</a:t>
            </a:r>
            <a:r>
              <a:rPr lang="fi-FI"/>
              <a:t> and </a:t>
            </a:r>
            <a:r>
              <a:rPr lang="fi-FI" err="1"/>
              <a:t>how</a:t>
            </a:r>
            <a:r>
              <a:rPr lang="fi-FI"/>
              <a:t> </a:t>
            </a:r>
            <a:r>
              <a:rPr lang="fi-FI" err="1"/>
              <a:t>many</a:t>
            </a:r>
            <a:r>
              <a:rPr lang="fi-FI"/>
              <a:t> </a:t>
            </a:r>
            <a:r>
              <a:rPr lang="fi-FI" err="1"/>
              <a:t>are</a:t>
            </a:r>
            <a:r>
              <a:rPr lang="fi-FI"/>
              <a:t> single.</a:t>
            </a:r>
          </a:p>
          <a:p>
            <a:r>
              <a:rPr lang="fi-FI" err="1"/>
              <a:t>Most</a:t>
            </a:r>
            <a:r>
              <a:rPr lang="fi-FI"/>
              <a:t> of </a:t>
            </a:r>
            <a:r>
              <a:rPr lang="fi-FI" err="1"/>
              <a:t>our</a:t>
            </a:r>
            <a:r>
              <a:rPr lang="fi-FI"/>
              <a:t> </a:t>
            </a:r>
            <a:r>
              <a:rPr lang="fi-FI" err="1"/>
              <a:t>employees</a:t>
            </a:r>
            <a:r>
              <a:rPr lang="fi-FI"/>
              <a:t> </a:t>
            </a:r>
            <a:r>
              <a:rPr lang="fi-FI" err="1"/>
              <a:t>are</a:t>
            </a:r>
            <a:r>
              <a:rPr lang="fi-FI"/>
              <a:t> </a:t>
            </a:r>
            <a:r>
              <a:rPr lang="fi-FI" err="1"/>
              <a:t>married</a:t>
            </a:r>
            <a:r>
              <a:rPr lang="fi-FI"/>
              <a:t>.</a:t>
            </a:r>
          </a:p>
        </p:txBody>
      </p:sp>
      <p:sp>
        <p:nvSpPr>
          <p:cNvPr id="4" name="Alatunnisteen paikkamerkki 3">
            <a:extLst>
              <a:ext uri="{FF2B5EF4-FFF2-40B4-BE49-F238E27FC236}">
                <a16:creationId xmlns:a16="http://schemas.microsoft.com/office/drawing/2014/main" id="{85931C4C-2DA7-5639-62D7-61EC000D0BA6}"/>
              </a:ext>
            </a:extLst>
          </p:cNvPr>
          <p:cNvSpPr>
            <a:spLocks noGrp="1"/>
          </p:cNvSpPr>
          <p:nvPr>
            <p:ph type="ftr" sz="quarter" idx="11"/>
          </p:nvPr>
        </p:nvSpPr>
        <p:spPr/>
        <p:txBody>
          <a:bodyPr/>
          <a:lstStyle/>
          <a:p>
            <a:r>
              <a:rPr lang="fi-FI"/>
              <a:t>Ilari Tuokko</a:t>
            </a:r>
          </a:p>
        </p:txBody>
      </p:sp>
      <p:pic>
        <p:nvPicPr>
          <p:cNvPr id="6" name="Kuva 5">
            <a:extLst>
              <a:ext uri="{FF2B5EF4-FFF2-40B4-BE49-F238E27FC236}">
                <a16:creationId xmlns:a16="http://schemas.microsoft.com/office/drawing/2014/main" id="{772F52F2-5BB5-B3C6-2CC8-3A278541B52C}"/>
              </a:ext>
            </a:extLst>
          </p:cNvPr>
          <p:cNvPicPr>
            <a:picLocks noChangeAspect="1"/>
          </p:cNvPicPr>
          <p:nvPr/>
        </p:nvPicPr>
        <p:blipFill>
          <a:blip r:embed="rId2"/>
          <a:stretch>
            <a:fillRect/>
          </a:stretch>
        </p:blipFill>
        <p:spPr>
          <a:xfrm>
            <a:off x="8439838" y="356481"/>
            <a:ext cx="2477173" cy="1801580"/>
          </a:xfrm>
          <a:prstGeom prst="rect">
            <a:avLst/>
          </a:prstGeom>
        </p:spPr>
      </p:pic>
      <p:pic>
        <p:nvPicPr>
          <p:cNvPr id="8" name="Kuva 7">
            <a:extLst>
              <a:ext uri="{FF2B5EF4-FFF2-40B4-BE49-F238E27FC236}">
                <a16:creationId xmlns:a16="http://schemas.microsoft.com/office/drawing/2014/main" id="{7D09E26E-79A8-138E-A647-BE982DDF3611}"/>
              </a:ext>
            </a:extLst>
          </p:cNvPr>
          <p:cNvPicPr>
            <a:picLocks noChangeAspect="1"/>
          </p:cNvPicPr>
          <p:nvPr/>
        </p:nvPicPr>
        <p:blipFill>
          <a:blip r:embed="rId3"/>
          <a:stretch>
            <a:fillRect/>
          </a:stretch>
        </p:blipFill>
        <p:spPr>
          <a:xfrm>
            <a:off x="6497200" y="2247441"/>
            <a:ext cx="5694800" cy="4610559"/>
          </a:xfrm>
          <a:prstGeom prst="rect">
            <a:avLst/>
          </a:prstGeom>
        </p:spPr>
      </p:pic>
    </p:spTree>
    <p:extLst>
      <p:ext uri="{BB962C8B-B14F-4D97-AF65-F5344CB8AC3E}">
        <p14:creationId xmlns:p14="http://schemas.microsoft.com/office/powerpoint/2010/main" val="236818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CD1B848-247C-BD2D-C5B0-F64714CC3FA1}"/>
              </a:ext>
            </a:extLst>
          </p:cNvPr>
          <p:cNvPicPr>
            <a:picLocks noChangeAspect="1"/>
          </p:cNvPicPr>
          <p:nvPr/>
        </p:nvPicPr>
        <p:blipFill rotWithShape="1">
          <a:blip r:embed="rId2">
            <a:alphaModFix amt="35000"/>
          </a:blip>
          <a:srcRect l="2517" r="2" b="2"/>
          <a:stretch/>
        </p:blipFill>
        <p:spPr>
          <a:xfrm>
            <a:off x="20" y="10"/>
            <a:ext cx="12191980" cy="6857990"/>
          </a:xfrm>
          <a:prstGeom prst="rect">
            <a:avLst/>
          </a:prstGeom>
        </p:spPr>
      </p:pic>
      <p:sp>
        <p:nvSpPr>
          <p:cNvPr id="2" name="Otsikko 1">
            <a:extLst>
              <a:ext uri="{FF2B5EF4-FFF2-40B4-BE49-F238E27FC236}">
                <a16:creationId xmlns:a16="http://schemas.microsoft.com/office/drawing/2014/main" id="{A0C6D00F-3D7B-F817-70A7-B584ED4A237B}"/>
              </a:ext>
            </a:extLst>
          </p:cNvPr>
          <p:cNvSpPr>
            <a:spLocks noGrp="1"/>
          </p:cNvSpPr>
          <p:nvPr>
            <p:ph type="title"/>
          </p:nvPr>
        </p:nvSpPr>
        <p:spPr>
          <a:xfrm>
            <a:off x="838200" y="365125"/>
            <a:ext cx="10515600" cy="1325563"/>
          </a:xfrm>
        </p:spPr>
        <p:txBody>
          <a:bodyPr>
            <a:normAutofit/>
          </a:bodyPr>
          <a:lstStyle/>
          <a:p>
            <a:pPr algn="ctr"/>
            <a:r>
              <a:rPr lang="en-US" b="1">
                <a:solidFill>
                  <a:srgbClr val="FFFFFF"/>
                </a:solidFill>
              </a:rPr>
              <a:t>Background of the survey</a:t>
            </a:r>
            <a:endParaRPr lang="en-FI">
              <a:solidFill>
                <a:srgbClr val="FFFFFF"/>
              </a:solidFill>
              <a:cs typeface="Calibri Light" panose="020F0302020204030204"/>
            </a:endParaRPr>
          </a:p>
        </p:txBody>
      </p:sp>
      <p:graphicFrame>
        <p:nvGraphicFramePr>
          <p:cNvPr id="5" name="Sisällön paikkamerkki 2">
            <a:extLst>
              <a:ext uri="{FF2B5EF4-FFF2-40B4-BE49-F238E27FC236}">
                <a16:creationId xmlns:a16="http://schemas.microsoft.com/office/drawing/2014/main" id="{DDBEDB1E-5384-E8F6-ED3A-BB901985CBCA}"/>
              </a:ext>
            </a:extLst>
          </p:cNvPr>
          <p:cNvGraphicFramePr>
            <a:graphicFrameLocks noGrp="1"/>
          </p:cNvGraphicFramePr>
          <p:nvPr>
            <p:ph idx="1"/>
            <p:extLst>
              <p:ext uri="{D42A27DB-BD31-4B8C-83A1-F6EECF244321}">
                <p14:modId xmlns:p14="http://schemas.microsoft.com/office/powerpoint/2010/main" val="41908419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30647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CA0A054-C985-DC6A-DDB9-29A9C46A2E8A}"/>
              </a:ext>
            </a:extLst>
          </p:cNvPr>
          <p:cNvSpPr>
            <a:spLocks noGrp="1"/>
          </p:cNvSpPr>
          <p:nvPr>
            <p:ph type="title"/>
          </p:nvPr>
        </p:nvSpPr>
        <p:spPr>
          <a:xfrm>
            <a:off x="-14377" y="136525"/>
            <a:ext cx="6332050" cy="1194730"/>
          </a:xfrm>
        </p:spPr>
        <p:txBody>
          <a:bodyPr>
            <a:normAutofit fontScale="90000"/>
          </a:bodyPr>
          <a:lstStyle/>
          <a:p>
            <a:r>
              <a:rPr lang="fi-FI" err="1"/>
              <a:t>Working</a:t>
            </a:r>
            <a:r>
              <a:rPr lang="fi-FI"/>
              <a:t> </a:t>
            </a:r>
            <a:r>
              <a:rPr lang="en-US"/>
              <a:t>environment</a:t>
            </a:r>
            <a:r>
              <a:rPr lang="fi-FI"/>
              <a:t> and </a:t>
            </a:r>
            <a:r>
              <a:rPr lang="fi-FI" err="1"/>
              <a:t>marital</a:t>
            </a:r>
            <a:r>
              <a:rPr lang="fi-FI"/>
              <a:t> status</a:t>
            </a:r>
          </a:p>
        </p:txBody>
      </p:sp>
      <p:sp>
        <p:nvSpPr>
          <p:cNvPr id="3" name="Sisällön paikkamerkki 2">
            <a:extLst>
              <a:ext uri="{FF2B5EF4-FFF2-40B4-BE49-F238E27FC236}">
                <a16:creationId xmlns:a16="http://schemas.microsoft.com/office/drawing/2014/main" id="{59FD0C12-2AAB-B9C8-A157-75E0E01C2D26}"/>
              </a:ext>
            </a:extLst>
          </p:cNvPr>
          <p:cNvSpPr>
            <a:spLocks noGrp="1"/>
          </p:cNvSpPr>
          <p:nvPr>
            <p:ph idx="1"/>
          </p:nvPr>
        </p:nvSpPr>
        <p:spPr>
          <a:xfrm>
            <a:off x="-11022" y="1408681"/>
            <a:ext cx="6105430" cy="5134574"/>
          </a:xfrm>
        </p:spPr>
        <p:txBody>
          <a:bodyPr vert="horz" lIns="91440" tIns="45720" rIns="91440" bIns="45720" rtlCol="0" anchor="t">
            <a:normAutofit lnSpcReduction="10000"/>
          </a:bodyPr>
          <a:lstStyle/>
          <a:p>
            <a:r>
              <a:rPr lang="fi-FI" err="1"/>
              <a:t>Most</a:t>
            </a:r>
            <a:r>
              <a:rPr lang="fi-FI"/>
              <a:t> of </a:t>
            </a:r>
            <a:r>
              <a:rPr lang="fi-FI" err="1"/>
              <a:t>the</a:t>
            </a:r>
            <a:r>
              <a:rPr lang="fi-FI"/>
              <a:t> </a:t>
            </a:r>
            <a:r>
              <a:rPr lang="fi-FI" err="1"/>
              <a:t>personnel</a:t>
            </a:r>
            <a:r>
              <a:rPr lang="fi-FI"/>
              <a:t> </a:t>
            </a:r>
            <a:r>
              <a:rPr lang="fi-FI" err="1"/>
              <a:t>who</a:t>
            </a:r>
            <a:r>
              <a:rPr lang="fi-FI"/>
              <a:t> </a:t>
            </a:r>
            <a:r>
              <a:rPr lang="fi-FI" err="1"/>
              <a:t>are</a:t>
            </a:r>
            <a:r>
              <a:rPr lang="fi-FI"/>
              <a:t> </a:t>
            </a:r>
            <a:r>
              <a:rPr lang="fi-FI" err="1"/>
              <a:t>very</a:t>
            </a:r>
            <a:r>
              <a:rPr lang="fi-FI"/>
              <a:t> </a:t>
            </a:r>
            <a:r>
              <a:rPr lang="fi-FI" err="1"/>
              <a:t>happy</a:t>
            </a:r>
            <a:r>
              <a:rPr lang="fi-FI"/>
              <a:t> </a:t>
            </a:r>
            <a:r>
              <a:rPr lang="fi-FI" err="1"/>
              <a:t>with</a:t>
            </a:r>
            <a:r>
              <a:rPr lang="fi-FI"/>
              <a:t> </a:t>
            </a:r>
            <a:r>
              <a:rPr lang="fi-FI" err="1"/>
              <a:t>their</a:t>
            </a:r>
            <a:r>
              <a:rPr lang="fi-FI"/>
              <a:t> </a:t>
            </a:r>
            <a:r>
              <a:rPr lang="fi-FI" err="1"/>
              <a:t>working</a:t>
            </a:r>
            <a:r>
              <a:rPr lang="fi-FI"/>
              <a:t> </a:t>
            </a:r>
            <a:r>
              <a:rPr lang="fi-FI" err="1"/>
              <a:t>environment</a:t>
            </a:r>
            <a:r>
              <a:rPr lang="fi-FI"/>
              <a:t> </a:t>
            </a:r>
            <a:r>
              <a:rPr lang="fi-FI" err="1"/>
              <a:t>are</a:t>
            </a:r>
            <a:r>
              <a:rPr lang="fi-FI"/>
              <a:t> </a:t>
            </a:r>
            <a:r>
              <a:rPr lang="fi-FI" err="1"/>
              <a:t>married</a:t>
            </a:r>
            <a:r>
              <a:rPr lang="fi-FI"/>
              <a:t>.</a:t>
            </a:r>
          </a:p>
          <a:p>
            <a:r>
              <a:rPr lang="fi-FI" err="1"/>
              <a:t>Despite</a:t>
            </a:r>
            <a:r>
              <a:rPr lang="fi-FI"/>
              <a:t> </a:t>
            </a:r>
            <a:r>
              <a:rPr lang="fi-FI" err="1"/>
              <a:t>this</a:t>
            </a:r>
            <a:r>
              <a:rPr lang="fi-FI"/>
              <a:t>, </a:t>
            </a:r>
            <a:r>
              <a:rPr lang="en-US"/>
              <a:t>the</a:t>
            </a:r>
            <a:r>
              <a:rPr lang="fi-FI"/>
              <a:t> p-</a:t>
            </a:r>
            <a:r>
              <a:rPr lang="fi-FI" err="1"/>
              <a:t>value</a:t>
            </a:r>
            <a:r>
              <a:rPr lang="fi-FI"/>
              <a:t> is 0,076 and </a:t>
            </a:r>
            <a:r>
              <a:rPr lang="fi-FI" err="1"/>
              <a:t>thus</a:t>
            </a:r>
            <a:r>
              <a:rPr lang="fi-FI"/>
              <a:t> </a:t>
            </a:r>
            <a:r>
              <a:rPr lang="fi-FI" err="1"/>
              <a:t>there</a:t>
            </a:r>
            <a:r>
              <a:rPr lang="fi-FI"/>
              <a:t> </a:t>
            </a:r>
            <a:r>
              <a:rPr lang="fi-FI" err="1"/>
              <a:t>doesn’t</a:t>
            </a:r>
            <a:r>
              <a:rPr lang="fi-FI"/>
              <a:t> </a:t>
            </a:r>
            <a:r>
              <a:rPr lang="fi-FI" err="1"/>
              <a:t>seem</a:t>
            </a:r>
            <a:r>
              <a:rPr lang="fi-FI"/>
              <a:t> to </a:t>
            </a:r>
            <a:r>
              <a:rPr lang="fi-FI" err="1"/>
              <a:t>be</a:t>
            </a:r>
            <a:r>
              <a:rPr lang="fi-FI"/>
              <a:t> </a:t>
            </a:r>
            <a:r>
              <a:rPr lang="fi-FI" err="1"/>
              <a:t>any</a:t>
            </a:r>
            <a:r>
              <a:rPr lang="fi-FI"/>
              <a:t> </a:t>
            </a:r>
            <a:r>
              <a:rPr lang="fi-FI" err="1"/>
              <a:t>strong</a:t>
            </a:r>
            <a:r>
              <a:rPr lang="fi-FI"/>
              <a:t> </a:t>
            </a:r>
            <a:r>
              <a:rPr lang="fi-FI" err="1"/>
              <a:t>correlation</a:t>
            </a:r>
            <a:r>
              <a:rPr lang="fi-FI"/>
              <a:t> </a:t>
            </a:r>
            <a:r>
              <a:rPr lang="fi-FI" err="1"/>
              <a:t>between</a:t>
            </a:r>
            <a:r>
              <a:rPr lang="fi-FI"/>
              <a:t> </a:t>
            </a:r>
            <a:r>
              <a:rPr lang="fi-FI" err="1"/>
              <a:t>marrital</a:t>
            </a:r>
            <a:r>
              <a:rPr lang="fi-FI"/>
              <a:t> status and </a:t>
            </a:r>
            <a:r>
              <a:rPr lang="fi-FI" err="1"/>
              <a:t>happiness</a:t>
            </a:r>
            <a:r>
              <a:rPr lang="fi-FI"/>
              <a:t> </a:t>
            </a:r>
            <a:r>
              <a:rPr lang="fi-FI" err="1"/>
              <a:t>with</a:t>
            </a:r>
            <a:r>
              <a:rPr lang="fi-FI"/>
              <a:t> </a:t>
            </a:r>
            <a:r>
              <a:rPr lang="fi-FI" err="1"/>
              <a:t>the</a:t>
            </a:r>
            <a:r>
              <a:rPr lang="fi-FI"/>
              <a:t> </a:t>
            </a:r>
            <a:r>
              <a:rPr lang="fi-FI" err="1"/>
              <a:t>working</a:t>
            </a:r>
            <a:r>
              <a:rPr lang="fi-FI"/>
              <a:t> </a:t>
            </a:r>
            <a:r>
              <a:rPr lang="fi-FI" err="1"/>
              <a:t>environment</a:t>
            </a:r>
            <a:endParaRPr lang="fi-FI">
              <a:cs typeface="Calibri"/>
            </a:endParaRPr>
          </a:p>
          <a:p>
            <a:r>
              <a:rPr lang="fi-FI" sz="2600" err="1">
                <a:cs typeface="Calibri"/>
              </a:rPr>
              <a:t>With</a:t>
            </a:r>
            <a:r>
              <a:rPr lang="fi-FI" sz="2600">
                <a:cs typeface="Calibri"/>
              </a:rPr>
              <a:t> </a:t>
            </a:r>
            <a:r>
              <a:rPr lang="fi-FI" sz="2600" err="1">
                <a:cs typeface="Calibri"/>
              </a:rPr>
              <a:t>larger</a:t>
            </a:r>
            <a:r>
              <a:rPr lang="fi-FI" sz="2600">
                <a:cs typeface="Calibri"/>
              </a:rPr>
              <a:t> dataset </a:t>
            </a:r>
            <a:r>
              <a:rPr lang="fi-FI" sz="2600" err="1">
                <a:cs typeface="Calibri"/>
              </a:rPr>
              <a:t>we</a:t>
            </a:r>
            <a:r>
              <a:rPr lang="fi-FI" sz="2600">
                <a:cs typeface="Calibri"/>
              </a:rPr>
              <a:t> </a:t>
            </a:r>
            <a:r>
              <a:rPr lang="fi-FI" sz="2600" err="1">
                <a:cs typeface="Calibri"/>
              </a:rPr>
              <a:t>might</a:t>
            </a:r>
            <a:r>
              <a:rPr lang="fi-FI" sz="2600">
                <a:cs typeface="Calibri"/>
              </a:rPr>
              <a:t> </a:t>
            </a:r>
            <a:r>
              <a:rPr lang="fi-FI" sz="2600" err="1">
                <a:cs typeface="Calibri"/>
              </a:rPr>
              <a:t>be</a:t>
            </a:r>
            <a:r>
              <a:rPr lang="fi-FI" sz="2600">
                <a:cs typeface="Calibri"/>
              </a:rPr>
              <a:t> </a:t>
            </a:r>
            <a:r>
              <a:rPr lang="fi-FI" sz="2600" err="1">
                <a:cs typeface="Calibri"/>
              </a:rPr>
              <a:t>able</a:t>
            </a:r>
            <a:r>
              <a:rPr lang="fi-FI" sz="2600">
                <a:cs typeface="Calibri"/>
              </a:rPr>
              <a:t> to </a:t>
            </a:r>
            <a:r>
              <a:rPr lang="fi-FI" sz="2600" err="1">
                <a:cs typeface="Calibri"/>
              </a:rPr>
              <a:t>confirm</a:t>
            </a:r>
            <a:r>
              <a:rPr lang="fi-FI" sz="2600">
                <a:cs typeface="Calibri"/>
              </a:rPr>
              <a:t> </a:t>
            </a:r>
            <a:r>
              <a:rPr lang="fi-FI" sz="2600" err="1">
                <a:cs typeface="Calibri"/>
              </a:rPr>
              <a:t>the</a:t>
            </a:r>
            <a:r>
              <a:rPr lang="fi-FI" sz="2600">
                <a:cs typeface="Calibri"/>
              </a:rPr>
              <a:t> </a:t>
            </a:r>
            <a:r>
              <a:rPr lang="fi-FI" sz="2600" err="1">
                <a:cs typeface="Calibri"/>
              </a:rPr>
              <a:t>dependancy</a:t>
            </a:r>
            <a:r>
              <a:rPr lang="fi-FI" sz="2600">
                <a:cs typeface="Calibri"/>
              </a:rPr>
              <a:t>, </a:t>
            </a:r>
            <a:r>
              <a:rPr lang="fi-FI" sz="2600" err="1">
                <a:cs typeface="Calibri"/>
              </a:rPr>
              <a:t>but</a:t>
            </a:r>
            <a:r>
              <a:rPr lang="fi-FI" sz="2600">
                <a:cs typeface="Calibri"/>
              </a:rPr>
              <a:t> </a:t>
            </a:r>
            <a:r>
              <a:rPr lang="fi-FI" sz="2600" err="1">
                <a:cs typeface="Calibri"/>
              </a:rPr>
              <a:t>with</a:t>
            </a:r>
            <a:r>
              <a:rPr lang="fi-FI" sz="2600">
                <a:cs typeface="Calibri"/>
              </a:rPr>
              <a:t> </a:t>
            </a:r>
            <a:r>
              <a:rPr lang="fi-FI" sz="2600" err="1">
                <a:cs typeface="Calibri"/>
              </a:rPr>
              <a:t>only</a:t>
            </a:r>
            <a:r>
              <a:rPr lang="fi-FI" sz="2600">
                <a:cs typeface="Calibri"/>
              </a:rPr>
              <a:t> 82 </a:t>
            </a:r>
            <a:r>
              <a:rPr lang="fi-FI" sz="2600" err="1">
                <a:cs typeface="Calibri"/>
              </a:rPr>
              <a:t>participants</a:t>
            </a:r>
            <a:r>
              <a:rPr lang="fi-FI" sz="2600">
                <a:cs typeface="Calibri"/>
              </a:rPr>
              <a:t> </a:t>
            </a:r>
            <a:r>
              <a:rPr lang="fi-FI" sz="2600" err="1">
                <a:cs typeface="Calibri"/>
              </a:rPr>
              <a:t>we</a:t>
            </a:r>
            <a:r>
              <a:rPr lang="fi-FI" sz="2600">
                <a:cs typeface="Calibri"/>
              </a:rPr>
              <a:t> </a:t>
            </a:r>
            <a:r>
              <a:rPr lang="fi-FI" sz="2600" err="1">
                <a:cs typeface="Calibri"/>
              </a:rPr>
              <a:t>cannot</a:t>
            </a:r>
            <a:r>
              <a:rPr lang="fi-FI" sz="2600">
                <a:cs typeface="Calibri"/>
              </a:rPr>
              <a:t> </a:t>
            </a:r>
            <a:r>
              <a:rPr lang="fi-FI" sz="2600" err="1">
                <a:cs typeface="Calibri"/>
              </a:rPr>
              <a:t>say</a:t>
            </a:r>
            <a:r>
              <a:rPr lang="fi-FI" sz="2600">
                <a:cs typeface="Calibri"/>
              </a:rPr>
              <a:t> for sure </a:t>
            </a:r>
            <a:r>
              <a:rPr lang="fi-FI" sz="2600" err="1">
                <a:cs typeface="Calibri"/>
              </a:rPr>
              <a:t>that</a:t>
            </a:r>
            <a:r>
              <a:rPr lang="fi-FI" sz="2600">
                <a:cs typeface="Calibri"/>
              </a:rPr>
              <a:t> </a:t>
            </a:r>
            <a:r>
              <a:rPr lang="fi-FI" sz="2600" err="1">
                <a:cs typeface="Calibri"/>
              </a:rPr>
              <a:t>there</a:t>
            </a:r>
            <a:r>
              <a:rPr lang="fi-FI" sz="2600">
                <a:cs typeface="Calibri"/>
              </a:rPr>
              <a:t> is a </a:t>
            </a:r>
            <a:r>
              <a:rPr lang="fi-FI" sz="2600" err="1">
                <a:cs typeface="Calibri"/>
              </a:rPr>
              <a:t>dependancy</a:t>
            </a:r>
            <a:r>
              <a:rPr lang="fi-FI" sz="2600">
                <a:cs typeface="Calibri"/>
              </a:rPr>
              <a:t> </a:t>
            </a:r>
            <a:r>
              <a:rPr lang="fi-FI" sz="2600" err="1">
                <a:cs typeface="Calibri"/>
              </a:rPr>
              <a:t>between</a:t>
            </a:r>
            <a:r>
              <a:rPr lang="fi-FI" sz="2600">
                <a:cs typeface="Calibri"/>
              </a:rPr>
              <a:t> </a:t>
            </a:r>
            <a:r>
              <a:rPr lang="fi-FI" sz="2600" err="1">
                <a:cs typeface="Calibri"/>
              </a:rPr>
              <a:t>marital</a:t>
            </a:r>
            <a:r>
              <a:rPr lang="fi-FI" sz="2600">
                <a:cs typeface="Calibri"/>
              </a:rPr>
              <a:t> status and </a:t>
            </a:r>
            <a:r>
              <a:rPr lang="fi-FI" sz="2600" err="1">
                <a:cs typeface="Calibri"/>
              </a:rPr>
              <a:t>happiness</a:t>
            </a:r>
            <a:r>
              <a:rPr lang="fi-FI" sz="2600">
                <a:cs typeface="Calibri"/>
              </a:rPr>
              <a:t> </a:t>
            </a:r>
            <a:r>
              <a:rPr lang="fi-FI" sz="2600" err="1">
                <a:cs typeface="Calibri"/>
              </a:rPr>
              <a:t>with</a:t>
            </a:r>
            <a:r>
              <a:rPr lang="fi-FI" sz="2600">
                <a:cs typeface="Calibri"/>
              </a:rPr>
              <a:t> </a:t>
            </a:r>
            <a:r>
              <a:rPr lang="fi-FI" sz="2600" err="1">
                <a:cs typeface="Calibri"/>
              </a:rPr>
              <a:t>working</a:t>
            </a:r>
            <a:r>
              <a:rPr lang="fi-FI" sz="2600">
                <a:cs typeface="Calibri"/>
              </a:rPr>
              <a:t> </a:t>
            </a:r>
            <a:r>
              <a:rPr lang="fi-FI" sz="2600" err="1">
                <a:cs typeface="Calibri"/>
              </a:rPr>
              <a:t>environment</a:t>
            </a:r>
            <a:r>
              <a:rPr lang="fi-FI" sz="2600">
                <a:cs typeface="Calibri"/>
              </a:rPr>
              <a:t>.</a:t>
            </a:r>
            <a:endParaRPr lang="fi-FI">
              <a:cs typeface="Calibri"/>
            </a:endParaRPr>
          </a:p>
        </p:txBody>
      </p:sp>
      <p:sp>
        <p:nvSpPr>
          <p:cNvPr id="4" name="Alatunnisteen paikkamerkki 3">
            <a:extLst>
              <a:ext uri="{FF2B5EF4-FFF2-40B4-BE49-F238E27FC236}">
                <a16:creationId xmlns:a16="http://schemas.microsoft.com/office/drawing/2014/main" id="{8AEFF9B3-5DD7-6766-4ECC-4D06F518515C}"/>
              </a:ext>
            </a:extLst>
          </p:cNvPr>
          <p:cNvSpPr>
            <a:spLocks noGrp="1"/>
          </p:cNvSpPr>
          <p:nvPr>
            <p:ph type="ftr" sz="quarter" idx="11"/>
          </p:nvPr>
        </p:nvSpPr>
        <p:spPr/>
        <p:txBody>
          <a:bodyPr/>
          <a:lstStyle/>
          <a:p>
            <a:r>
              <a:rPr lang="fi-FI"/>
              <a:t>Ilari Tuokko</a:t>
            </a:r>
          </a:p>
        </p:txBody>
      </p:sp>
      <p:pic>
        <p:nvPicPr>
          <p:cNvPr id="6" name="Kuva 5">
            <a:extLst>
              <a:ext uri="{FF2B5EF4-FFF2-40B4-BE49-F238E27FC236}">
                <a16:creationId xmlns:a16="http://schemas.microsoft.com/office/drawing/2014/main" id="{9BC6234D-D006-542E-BA00-33183795D2C4}"/>
              </a:ext>
            </a:extLst>
          </p:cNvPr>
          <p:cNvPicPr>
            <a:picLocks noChangeAspect="1"/>
          </p:cNvPicPr>
          <p:nvPr/>
        </p:nvPicPr>
        <p:blipFill>
          <a:blip r:embed="rId2"/>
          <a:stretch>
            <a:fillRect/>
          </a:stretch>
        </p:blipFill>
        <p:spPr>
          <a:xfrm>
            <a:off x="9005455" y="4664584"/>
            <a:ext cx="3068171" cy="2193416"/>
          </a:xfrm>
          <a:prstGeom prst="rect">
            <a:avLst/>
          </a:prstGeom>
        </p:spPr>
      </p:pic>
      <p:pic>
        <p:nvPicPr>
          <p:cNvPr id="8" name="Kuva 7">
            <a:extLst>
              <a:ext uri="{FF2B5EF4-FFF2-40B4-BE49-F238E27FC236}">
                <a16:creationId xmlns:a16="http://schemas.microsoft.com/office/drawing/2014/main" id="{7BAFD449-7B19-6758-4654-E5010B79728B}"/>
              </a:ext>
            </a:extLst>
          </p:cNvPr>
          <p:cNvPicPr>
            <a:picLocks noChangeAspect="1"/>
          </p:cNvPicPr>
          <p:nvPr/>
        </p:nvPicPr>
        <p:blipFill>
          <a:blip r:embed="rId3"/>
          <a:stretch>
            <a:fillRect/>
          </a:stretch>
        </p:blipFill>
        <p:spPr>
          <a:xfrm>
            <a:off x="5936257" y="415636"/>
            <a:ext cx="6137369" cy="4248948"/>
          </a:xfrm>
          <a:prstGeom prst="rect">
            <a:avLst/>
          </a:prstGeom>
        </p:spPr>
      </p:pic>
    </p:spTree>
    <p:extLst>
      <p:ext uri="{BB962C8B-B14F-4D97-AF65-F5344CB8AC3E}">
        <p14:creationId xmlns:p14="http://schemas.microsoft.com/office/powerpoint/2010/main" val="33952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76648AC-B650-F29E-404E-A3775A9E250D}"/>
              </a:ext>
            </a:extLst>
          </p:cNvPr>
          <p:cNvSpPr>
            <a:spLocks noGrp="1"/>
          </p:cNvSpPr>
          <p:nvPr>
            <p:ph type="title"/>
          </p:nvPr>
        </p:nvSpPr>
        <p:spPr/>
        <p:txBody>
          <a:bodyPr/>
          <a:lstStyle/>
          <a:p>
            <a:r>
              <a:rPr lang="fi-FI" err="1"/>
              <a:t>Working</a:t>
            </a:r>
            <a:r>
              <a:rPr lang="fi-FI"/>
              <a:t> </a:t>
            </a:r>
            <a:r>
              <a:rPr lang="fi-FI" err="1"/>
              <a:t>environment</a:t>
            </a:r>
            <a:r>
              <a:rPr lang="fi-FI"/>
              <a:t> and </a:t>
            </a:r>
            <a:r>
              <a:rPr lang="fi-FI" err="1"/>
              <a:t>salary</a:t>
            </a:r>
            <a:endParaRPr lang="fi-FI"/>
          </a:p>
        </p:txBody>
      </p:sp>
      <p:sp>
        <p:nvSpPr>
          <p:cNvPr id="3" name="Sisällön paikkamerkki 2">
            <a:extLst>
              <a:ext uri="{FF2B5EF4-FFF2-40B4-BE49-F238E27FC236}">
                <a16:creationId xmlns:a16="http://schemas.microsoft.com/office/drawing/2014/main" id="{6F4CDBCA-40FE-F472-3CE1-1D2CFE371CC5}"/>
              </a:ext>
            </a:extLst>
          </p:cNvPr>
          <p:cNvSpPr>
            <a:spLocks noGrp="1"/>
          </p:cNvSpPr>
          <p:nvPr>
            <p:ph idx="1"/>
          </p:nvPr>
        </p:nvSpPr>
        <p:spPr>
          <a:xfrm>
            <a:off x="1" y="1690686"/>
            <a:ext cx="5319310" cy="5167313"/>
          </a:xfrm>
        </p:spPr>
        <p:txBody>
          <a:bodyPr vert="horz" lIns="91440" tIns="45720" rIns="91440" bIns="45720" rtlCol="0" anchor="t">
            <a:normAutofit/>
          </a:bodyPr>
          <a:lstStyle/>
          <a:p>
            <a:r>
              <a:rPr lang="fi-FI" err="1"/>
              <a:t>Looking</a:t>
            </a:r>
            <a:r>
              <a:rPr lang="fi-FI"/>
              <a:t> at </a:t>
            </a:r>
            <a:r>
              <a:rPr lang="fi-FI" err="1"/>
              <a:t>the</a:t>
            </a:r>
            <a:r>
              <a:rPr lang="fi-FI"/>
              <a:t> </a:t>
            </a:r>
            <a:r>
              <a:rPr lang="fi-FI" err="1"/>
              <a:t>salary</a:t>
            </a:r>
            <a:r>
              <a:rPr lang="fi-FI"/>
              <a:t> </a:t>
            </a:r>
            <a:r>
              <a:rPr lang="fi-FI" err="1"/>
              <a:t>groups</a:t>
            </a:r>
            <a:r>
              <a:rPr lang="fi-FI"/>
              <a:t> and </a:t>
            </a:r>
            <a:r>
              <a:rPr lang="fi-FI" err="1"/>
              <a:t>how</a:t>
            </a:r>
            <a:r>
              <a:rPr lang="fi-FI"/>
              <a:t> </a:t>
            </a:r>
            <a:r>
              <a:rPr lang="fi-FI" err="1"/>
              <a:t>happy</a:t>
            </a:r>
            <a:r>
              <a:rPr lang="fi-FI"/>
              <a:t> </a:t>
            </a:r>
            <a:r>
              <a:rPr lang="fi-FI" err="1"/>
              <a:t>they</a:t>
            </a:r>
            <a:r>
              <a:rPr lang="fi-FI"/>
              <a:t> </a:t>
            </a:r>
            <a:r>
              <a:rPr lang="fi-FI" err="1"/>
              <a:t>are</a:t>
            </a:r>
            <a:r>
              <a:rPr lang="fi-FI"/>
              <a:t> </a:t>
            </a:r>
            <a:r>
              <a:rPr lang="fi-FI" err="1"/>
              <a:t>with</a:t>
            </a:r>
            <a:r>
              <a:rPr lang="fi-FI"/>
              <a:t> </a:t>
            </a:r>
            <a:r>
              <a:rPr lang="fi-FI" err="1"/>
              <a:t>their</a:t>
            </a:r>
            <a:r>
              <a:rPr lang="fi-FI"/>
              <a:t> </a:t>
            </a:r>
            <a:r>
              <a:rPr lang="fi-FI" err="1"/>
              <a:t>working</a:t>
            </a:r>
            <a:r>
              <a:rPr lang="fi-FI"/>
              <a:t> </a:t>
            </a:r>
            <a:r>
              <a:rPr lang="fi-FI" err="1"/>
              <a:t>environment</a:t>
            </a:r>
            <a:r>
              <a:rPr lang="fi-FI"/>
              <a:t>, </a:t>
            </a:r>
            <a:r>
              <a:rPr lang="fi-FI" err="1"/>
              <a:t>the</a:t>
            </a:r>
            <a:r>
              <a:rPr lang="fi-FI"/>
              <a:t> </a:t>
            </a:r>
            <a:r>
              <a:rPr lang="fi-FI" err="1"/>
              <a:t>personnel</a:t>
            </a:r>
            <a:r>
              <a:rPr lang="fi-FI"/>
              <a:t> </a:t>
            </a:r>
            <a:r>
              <a:rPr lang="fi-FI" err="1"/>
              <a:t>who</a:t>
            </a:r>
            <a:r>
              <a:rPr lang="fi-FI"/>
              <a:t> </a:t>
            </a:r>
            <a:r>
              <a:rPr lang="fi-FI" err="1"/>
              <a:t>earn</a:t>
            </a:r>
            <a:r>
              <a:rPr lang="fi-FI"/>
              <a:t> </a:t>
            </a:r>
            <a:r>
              <a:rPr lang="fi-FI" err="1"/>
              <a:t>more</a:t>
            </a:r>
            <a:r>
              <a:rPr lang="fi-FI"/>
              <a:t> </a:t>
            </a:r>
            <a:r>
              <a:rPr lang="fi-FI" err="1"/>
              <a:t>than</a:t>
            </a:r>
            <a:r>
              <a:rPr lang="fi-FI"/>
              <a:t> 3000€ </a:t>
            </a:r>
            <a:r>
              <a:rPr lang="fi-FI" err="1"/>
              <a:t>do</a:t>
            </a:r>
            <a:r>
              <a:rPr lang="fi-FI"/>
              <a:t> </a:t>
            </a:r>
            <a:r>
              <a:rPr lang="fi-FI" err="1"/>
              <a:t>seem</a:t>
            </a:r>
            <a:r>
              <a:rPr lang="fi-FI"/>
              <a:t> to </a:t>
            </a:r>
            <a:r>
              <a:rPr lang="fi-FI" err="1"/>
              <a:t>be</a:t>
            </a:r>
            <a:r>
              <a:rPr lang="fi-FI"/>
              <a:t> </a:t>
            </a:r>
            <a:r>
              <a:rPr lang="fi-FI" err="1"/>
              <a:t>happier</a:t>
            </a:r>
            <a:r>
              <a:rPr lang="fi-FI"/>
              <a:t> </a:t>
            </a:r>
            <a:r>
              <a:rPr lang="fi-FI" err="1"/>
              <a:t>with</a:t>
            </a:r>
            <a:r>
              <a:rPr lang="fi-FI"/>
              <a:t> </a:t>
            </a:r>
            <a:r>
              <a:rPr lang="fi-FI" err="1"/>
              <a:t>the</a:t>
            </a:r>
            <a:r>
              <a:rPr lang="fi-FI"/>
              <a:t> </a:t>
            </a:r>
            <a:r>
              <a:rPr lang="fi-FI" err="1"/>
              <a:t>environment</a:t>
            </a:r>
            <a:r>
              <a:rPr lang="fi-FI"/>
              <a:t>.</a:t>
            </a:r>
          </a:p>
          <a:p>
            <a:r>
              <a:rPr lang="fi-FI" err="1"/>
              <a:t>The</a:t>
            </a:r>
            <a:r>
              <a:rPr lang="fi-FI"/>
              <a:t> p-</a:t>
            </a:r>
            <a:r>
              <a:rPr lang="fi-FI" err="1"/>
              <a:t>value</a:t>
            </a:r>
            <a:r>
              <a:rPr lang="fi-FI"/>
              <a:t> of 0.39 </a:t>
            </a:r>
            <a:r>
              <a:rPr lang="fi-FI" err="1"/>
              <a:t>also</a:t>
            </a:r>
            <a:r>
              <a:rPr lang="fi-FI"/>
              <a:t> </a:t>
            </a:r>
            <a:r>
              <a:rPr lang="fi-FI" err="1"/>
              <a:t>tells</a:t>
            </a:r>
            <a:r>
              <a:rPr lang="fi-FI"/>
              <a:t> us </a:t>
            </a:r>
            <a:r>
              <a:rPr lang="fi-FI" err="1"/>
              <a:t>that</a:t>
            </a:r>
            <a:r>
              <a:rPr lang="fi-FI"/>
              <a:t> </a:t>
            </a:r>
            <a:r>
              <a:rPr lang="fi-FI" err="1"/>
              <a:t>there</a:t>
            </a:r>
            <a:r>
              <a:rPr lang="fi-FI"/>
              <a:t> is no </a:t>
            </a:r>
            <a:r>
              <a:rPr lang="fi-FI" err="1"/>
              <a:t>dependancy</a:t>
            </a:r>
            <a:r>
              <a:rPr lang="fi-FI"/>
              <a:t> </a:t>
            </a:r>
            <a:r>
              <a:rPr lang="fi-FI" err="1"/>
              <a:t>between</a:t>
            </a:r>
            <a:r>
              <a:rPr lang="fi-FI"/>
              <a:t> </a:t>
            </a:r>
            <a:r>
              <a:rPr lang="fi-FI" err="1"/>
              <a:t>these</a:t>
            </a:r>
            <a:r>
              <a:rPr lang="fi-FI"/>
              <a:t> </a:t>
            </a:r>
            <a:r>
              <a:rPr lang="fi-FI" err="1"/>
              <a:t>two</a:t>
            </a:r>
            <a:r>
              <a:rPr lang="fi-FI"/>
              <a:t> </a:t>
            </a:r>
            <a:r>
              <a:rPr lang="fi-FI" err="1"/>
              <a:t>values</a:t>
            </a:r>
            <a:r>
              <a:rPr lang="fi-FI"/>
              <a:t>.</a:t>
            </a:r>
            <a:endParaRPr lang="fi-FI">
              <a:cs typeface="Calibri"/>
            </a:endParaRPr>
          </a:p>
          <a:p>
            <a:endParaRPr lang="fi-FI">
              <a:cs typeface="Calibri"/>
            </a:endParaRPr>
          </a:p>
        </p:txBody>
      </p:sp>
      <p:sp>
        <p:nvSpPr>
          <p:cNvPr id="4" name="Alatunnisteen paikkamerkki 3">
            <a:extLst>
              <a:ext uri="{FF2B5EF4-FFF2-40B4-BE49-F238E27FC236}">
                <a16:creationId xmlns:a16="http://schemas.microsoft.com/office/drawing/2014/main" id="{1AD903B2-4B1C-4567-3445-560FC91D814A}"/>
              </a:ext>
            </a:extLst>
          </p:cNvPr>
          <p:cNvSpPr>
            <a:spLocks noGrp="1"/>
          </p:cNvSpPr>
          <p:nvPr>
            <p:ph type="ftr" sz="quarter" idx="11"/>
          </p:nvPr>
        </p:nvSpPr>
        <p:spPr/>
        <p:txBody>
          <a:bodyPr/>
          <a:lstStyle/>
          <a:p>
            <a:r>
              <a:rPr lang="fi-FI"/>
              <a:t>Ilari Tuokko</a:t>
            </a:r>
          </a:p>
        </p:txBody>
      </p:sp>
      <p:pic>
        <p:nvPicPr>
          <p:cNvPr id="8" name="Kuva 7">
            <a:extLst>
              <a:ext uri="{FF2B5EF4-FFF2-40B4-BE49-F238E27FC236}">
                <a16:creationId xmlns:a16="http://schemas.microsoft.com/office/drawing/2014/main" id="{459AE491-46EA-4B84-C802-FAE13884199A}"/>
              </a:ext>
            </a:extLst>
          </p:cNvPr>
          <p:cNvPicPr>
            <a:picLocks noChangeAspect="1"/>
          </p:cNvPicPr>
          <p:nvPr/>
        </p:nvPicPr>
        <p:blipFill>
          <a:blip r:embed="rId2"/>
          <a:stretch>
            <a:fillRect/>
          </a:stretch>
        </p:blipFill>
        <p:spPr>
          <a:xfrm>
            <a:off x="5319310" y="1500063"/>
            <a:ext cx="6872690" cy="2870056"/>
          </a:xfrm>
          <a:prstGeom prst="rect">
            <a:avLst/>
          </a:prstGeom>
        </p:spPr>
      </p:pic>
    </p:spTree>
    <p:extLst>
      <p:ext uri="{BB962C8B-B14F-4D97-AF65-F5344CB8AC3E}">
        <p14:creationId xmlns:p14="http://schemas.microsoft.com/office/powerpoint/2010/main" val="2848924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339D-E7BA-9176-0F32-207FB13E99EE}"/>
              </a:ext>
            </a:extLst>
          </p:cNvPr>
          <p:cNvSpPr>
            <a:spLocks noGrp="1"/>
          </p:cNvSpPr>
          <p:nvPr>
            <p:ph type="title"/>
          </p:nvPr>
        </p:nvSpPr>
        <p:spPr>
          <a:xfrm>
            <a:off x="759643" y="105888"/>
            <a:ext cx="10515600" cy="1325563"/>
          </a:xfrm>
        </p:spPr>
        <p:txBody>
          <a:bodyPr/>
          <a:lstStyle/>
          <a:p>
            <a:pPr algn="ctr"/>
            <a:r>
              <a:rPr lang="en-GB" b="1">
                <a:solidFill>
                  <a:schemeClr val="bg1"/>
                </a:solidFill>
                <a:cs typeface="Calibri Light"/>
              </a:rPr>
              <a:t>Educational distribution in the company</a:t>
            </a:r>
            <a:endParaRPr lang="fi-FI">
              <a:solidFill>
                <a:schemeClr val="bg1"/>
              </a:solidFill>
            </a:endParaRPr>
          </a:p>
        </p:txBody>
      </p:sp>
      <p:sp>
        <p:nvSpPr>
          <p:cNvPr id="6" name="TextBox 5">
            <a:extLst>
              <a:ext uri="{FF2B5EF4-FFF2-40B4-BE49-F238E27FC236}">
                <a16:creationId xmlns:a16="http://schemas.microsoft.com/office/drawing/2014/main" id="{CDD8ECCC-680A-8903-FCE9-5395D9451773}"/>
              </a:ext>
            </a:extLst>
          </p:cNvPr>
          <p:cNvSpPr txBox="1"/>
          <p:nvPr/>
        </p:nvSpPr>
        <p:spPr>
          <a:xfrm>
            <a:off x="200892" y="1074717"/>
            <a:ext cx="473231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We can see that the educational backgrounds in the company are pretty even excluding Master's degrees. Current hypothesis is that the company as a workplace is not interesting among the people holding a Master's degree or that they seek for more challenging work tasks somewhere else. This could be investigated further with different surveys or perhaps </a:t>
            </a:r>
            <a:r>
              <a:rPr lang="en-GB" err="1">
                <a:solidFill>
                  <a:schemeClr val="bg1"/>
                </a:solidFill>
                <a:ea typeface="+mn-lt"/>
                <a:cs typeface="+mn-lt"/>
              </a:rPr>
              <a:t>analyzing</a:t>
            </a:r>
            <a:r>
              <a:rPr lang="en-GB">
                <a:solidFill>
                  <a:schemeClr val="bg1"/>
                </a:solidFill>
                <a:ea typeface="+mn-lt"/>
                <a:cs typeface="+mn-lt"/>
              </a:rPr>
              <a:t> SAT variables together with education.</a:t>
            </a:r>
          </a:p>
          <a:p>
            <a:pPr marL="285750" indent="-285750">
              <a:buFont typeface="Arial"/>
              <a:buChar char="•"/>
            </a:pPr>
            <a:r>
              <a:rPr lang="en-GB">
                <a:solidFill>
                  <a:schemeClr val="bg1"/>
                </a:solidFill>
                <a:ea typeface="+mn-lt"/>
                <a:cs typeface="+mn-lt"/>
              </a:rPr>
              <a:t>Also, from a total of 82 employees we can see that one has no education at all.</a:t>
            </a:r>
          </a:p>
          <a:p>
            <a:pPr marL="285750" indent="-285750">
              <a:buFont typeface="Arial"/>
              <a:buChar char="•"/>
            </a:pPr>
            <a:r>
              <a:rPr lang="en-GB">
                <a:solidFill>
                  <a:schemeClr val="bg1"/>
                </a:solidFill>
                <a:ea typeface="+mn-lt"/>
                <a:cs typeface="+mn-lt"/>
              </a:rPr>
              <a:t>Major part of the workforce in the company consists of people without a higher education</a:t>
            </a:r>
          </a:p>
          <a:p>
            <a:pPr marL="285750" indent="-285750">
              <a:buFont typeface="Arial"/>
              <a:buChar char="•"/>
            </a:pPr>
            <a:endParaRPr lang="en-GB">
              <a:solidFill>
                <a:schemeClr val="bg1"/>
              </a:solidFill>
              <a:ea typeface="+mn-lt"/>
              <a:cs typeface="+mn-lt"/>
            </a:endParaRPr>
          </a:p>
        </p:txBody>
      </p:sp>
      <p:sp>
        <p:nvSpPr>
          <p:cNvPr id="3" name="Footer Placeholder 2">
            <a:extLst>
              <a:ext uri="{FF2B5EF4-FFF2-40B4-BE49-F238E27FC236}">
                <a16:creationId xmlns:a16="http://schemas.microsoft.com/office/drawing/2014/main" id="{AF7E5557-027B-B52A-B233-8A883921D0AC}"/>
              </a:ext>
            </a:extLst>
          </p:cNvPr>
          <p:cNvSpPr>
            <a:spLocks noGrp="1"/>
          </p:cNvSpPr>
          <p:nvPr>
            <p:ph type="ftr" sz="quarter" idx="11"/>
          </p:nvPr>
        </p:nvSpPr>
        <p:spPr/>
        <p:txBody>
          <a:bodyPr/>
          <a:lstStyle/>
          <a:p>
            <a:r>
              <a:rPr lang="fi-FI" b="1">
                <a:solidFill>
                  <a:schemeClr val="bg1"/>
                </a:solidFill>
              </a:rPr>
              <a:t>Konsta Laineinen</a:t>
            </a:r>
            <a:endParaRPr lang="fi-FI"/>
          </a:p>
        </p:txBody>
      </p:sp>
      <p:pic>
        <p:nvPicPr>
          <p:cNvPr id="10" name="Kuva 9" descr="Kuva, joka sisältää kohteen teksti, kuvakaappaus, Fontti, musta&#10;&#10;Kuvaus luotu automaattisesti">
            <a:extLst>
              <a:ext uri="{FF2B5EF4-FFF2-40B4-BE49-F238E27FC236}">
                <a16:creationId xmlns:a16="http://schemas.microsoft.com/office/drawing/2014/main" id="{7C17AC76-E599-B6A3-3E8A-D26495B5E5C3}"/>
              </a:ext>
            </a:extLst>
          </p:cNvPr>
          <p:cNvPicPr>
            <a:picLocks noChangeAspect="1"/>
          </p:cNvPicPr>
          <p:nvPr/>
        </p:nvPicPr>
        <p:blipFill>
          <a:blip r:embed="rId2"/>
          <a:stretch>
            <a:fillRect/>
          </a:stretch>
        </p:blipFill>
        <p:spPr>
          <a:xfrm>
            <a:off x="3341729" y="5134283"/>
            <a:ext cx="2668360" cy="1161431"/>
          </a:xfrm>
          <a:prstGeom prst="rect">
            <a:avLst/>
          </a:prstGeom>
        </p:spPr>
      </p:pic>
      <p:pic>
        <p:nvPicPr>
          <p:cNvPr id="13" name="Sisällön paikkamerkki 12" descr="Kuva, joka sisältää kohteen teksti, diagrammi, kuvakaappaus, Fontti&#10;&#10;Kuvaus luotu automaattisesti">
            <a:extLst>
              <a:ext uri="{FF2B5EF4-FFF2-40B4-BE49-F238E27FC236}">
                <a16:creationId xmlns:a16="http://schemas.microsoft.com/office/drawing/2014/main" id="{219FF047-1AFF-0474-88AB-98F31AECED9F}"/>
              </a:ext>
            </a:extLst>
          </p:cNvPr>
          <p:cNvPicPr>
            <a:picLocks noGrp="1" noChangeAspect="1"/>
          </p:cNvPicPr>
          <p:nvPr>
            <p:ph idx="1"/>
          </p:nvPr>
        </p:nvPicPr>
        <p:blipFill>
          <a:blip r:embed="rId3"/>
          <a:stretch>
            <a:fillRect/>
          </a:stretch>
        </p:blipFill>
        <p:spPr>
          <a:xfrm>
            <a:off x="6097707" y="1320924"/>
            <a:ext cx="5993625" cy="4964896"/>
          </a:xfrm>
        </p:spPr>
      </p:pic>
    </p:spTree>
    <p:extLst>
      <p:ext uri="{BB962C8B-B14F-4D97-AF65-F5344CB8AC3E}">
        <p14:creationId xmlns:p14="http://schemas.microsoft.com/office/powerpoint/2010/main" val="38075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339D-E7BA-9176-0F32-207FB13E99EE}"/>
              </a:ext>
            </a:extLst>
          </p:cNvPr>
          <p:cNvSpPr>
            <a:spLocks noGrp="1"/>
          </p:cNvSpPr>
          <p:nvPr>
            <p:ph type="title"/>
          </p:nvPr>
        </p:nvSpPr>
        <p:spPr>
          <a:xfrm>
            <a:off x="759643" y="105888"/>
            <a:ext cx="10515600" cy="1325563"/>
          </a:xfrm>
        </p:spPr>
        <p:txBody>
          <a:bodyPr/>
          <a:lstStyle/>
          <a:p>
            <a:pPr algn="ctr"/>
            <a:r>
              <a:rPr lang="en-GB" b="1">
                <a:solidFill>
                  <a:schemeClr val="bg1"/>
                </a:solidFill>
                <a:ea typeface="Calibri Light"/>
                <a:cs typeface="Calibri Light"/>
              </a:rPr>
              <a:t>Job longevity (Years of service)</a:t>
            </a:r>
          </a:p>
        </p:txBody>
      </p:sp>
      <p:sp>
        <p:nvSpPr>
          <p:cNvPr id="6" name="TextBox 5">
            <a:extLst>
              <a:ext uri="{FF2B5EF4-FFF2-40B4-BE49-F238E27FC236}">
                <a16:creationId xmlns:a16="http://schemas.microsoft.com/office/drawing/2014/main" id="{CDD8ECCC-680A-8903-FCE9-5395D9451773}"/>
              </a:ext>
            </a:extLst>
          </p:cNvPr>
          <p:cNvSpPr txBox="1"/>
          <p:nvPr/>
        </p:nvSpPr>
        <p:spPr>
          <a:xfrm>
            <a:off x="329541" y="1688275"/>
            <a:ext cx="473231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We can see that the workforce majorly consists of people with somewhere between 0 to 5 years of service. The second major part is people with a stunning 15 to 25 years of service. </a:t>
            </a:r>
          </a:p>
          <a:p>
            <a:pPr marL="285750" indent="-285750">
              <a:buFont typeface="Arial"/>
              <a:buChar char="•"/>
            </a:pPr>
            <a:r>
              <a:rPr lang="en-GB">
                <a:solidFill>
                  <a:schemeClr val="bg1"/>
                </a:solidFill>
                <a:ea typeface="+mn-lt"/>
                <a:cs typeface="+mn-lt"/>
              </a:rPr>
              <a:t>It is my belief that the company is easily approachable for people with less experience in the field.</a:t>
            </a:r>
          </a:p>
          <a:p>
            <a:pPr marL="285750" indent="-285750">
              <a:buFont typeface="Arial"/>
              <a:buChar char="•"/>
            </a:pPr>
            <a:r>
              <a:rPr lang="en-GB">
                <a:solidFill>
                  <a:schemeClr val="bg1"/>
                </a:solidFill>
                <a:ea typeface="+mn-lt"/>
                <a:cs typeface="+mn-lt"/>
              </a:rPr>
              <a:t>At the same time looking at the people who have been in the company for 15 to 25 years would suggest that some company principles such as culture, work environment etc. Encourage longevity withing the workforce.</a:t>
            </a:r>
          </a:p>
        </p:txBody>
      </p:sp>
      <p:sp>
        <p:nvSpPr>
          <p:cNvPr id="3" name="Footer Placeholder 2">
            <a:extLst>
              <a:ext uri="{FF2B5EF4-FFF2-40B4-BE49-F238E27FC236}">
                <a16:creationId xmlns:a16="http://schemas.microsoft.com/office/drawing/2014/main" id="{AF7E5557-027B-B52A-B233-8A883921D0AC}"/>
              </a:ext>
            </a:extLst>
          </p:cNvPr>
          <p:cNvSpPr>
            <a:spLocks noGrp="1"/>
          </p:cNvSpPr>
          <p:nvPr>
            <p:ph type="ftr" sz="quarter" idx="11"/>
          </p:nvPr>
        </p:nvSpPr>
        <p:spPr/>
        <p:txBody>
          <a:bodyPr/>
          <a:lstStyle/>
          <a:p>
            <a:r>
              <a:rPr lang="fi-FI" b="1">
                <a:solidFill>
                  <a:schemeClr val="bg1"/>
                </a:solidFill>
              </a:rPr>
              <a:t>Konsta Laineinen</a:t>
            </a:r>
            <a:endParaRPr lang="fi-FI"/>
          </a:p>
        </p:txBody>
      </p:sp>
      <p:pic>
        <p:nvPicPr>
          <p:cNvPr id="4" name="Kuva 3" descr="Kuva, joka sisältää kohteen teksti, kuvakaappaus, diagrammi, viiva&#10;&#10;Kuvaus luotu automaattisesti">
            <a:extLst>
              <a:ext uri="{FF2B5EF4-FFF2-40B4-BE49-F238E27FC236}">
                <a16:creationId xmlns:a16="http://schemas.microsoft.com/office/drawing/2014/main" id="{9F8EE6DF-2608-1BA4-891E-D3844C08F5F2}"/>
              </a:ext>
            </a:extLst>
          </p:cNvPr>
          <p:cNvPicPr>
            <a:picLocks noChangeAspect="1"/>
          </p:cNvPicPr>
          <p:nvPr/>
        </p:nvPicPr>
        <p:blipFill>
          <a:blip r:embed="rId2"/>
          <a:stretch>
            <a:fillRect/>
          </a:stretch>
        </p:blipFill>
        <p:spPr>
          <a:xfrm>
            <a:off x="6811866" y="1238306"/>
            <a:ext cx="5128161" cy="3858119"/>
          </a:xfrm>
          <a:prstGeom prst="rect">
            <a:avLst/>
          </a:prstGeom>
        </p:spPr>
      </p:pic>
    </p:spTree>
    <p:extLst>
      <p:ext uri="{BB962C8B-B14F-4D97-AF65-F5344CB8AC3E}">
        <p14:creationId xmlns:p14="http://schemas.microsoft.com/office/powerpoint/2010/main" val="2489137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339D-E7BA-9176-0F32-207FB13E99EE}"/>
              </a:ext>
            </a:extLst>
          </p:cNvPr>
          <p:cNvSpPr>
            <a:spLocks noGrp="1"/>
          </p:cNvSpPr>
          <p:nvPr>
            <p:ph type="title"/>
          </p:nvPr>
        </p:nvSpPr>
        <p:spPr>
          <a:xfrm>
            <a:off x="759643" y="105888"/>
            <a:ext cx="10515600" cy="1325563"/>
          </a:xfrm>
        </p:spPr>
        <p:txBody>
          <a:bodyPr/>
          <a:lstStyle/>
          <a:p>
            <a:pPr algn="ctr"/>
            <a:r>
              <a:rPr lang="en-GB" b="1">
                <a:solidFill>
                  <a:schemeClr val="bg1"/>
                </a:solidFill>
                <a:ea typeface="Calibri Light"/>
                <a:cs typeface="Calibri Light"/>
              </a:rPr>
              <a:t>Salary satisfaction by education</a:t>
            </a:r>
            <a:endParaRPr lang="fi-FI">
              <a:solidFill>
                <a:schemeClr val="bg1"/>
              </a:solidFill>
            </a:endParaRPr>
          </a:p>
        </p:txBody>
      </p:sp>
      <p:sp>
        <p:nvSpPr>
          <p:cNvPr id="6" name="TextBox 5">
            <a:extLst>
              <a:ext uri="{FF2B5EF4-FFF2-40B4-BE49-F238E27FC236}">
                <a16:creationId xmlns:a16="http://schemas.microsoft.com/office/drawing/2014/main" id="{CDD8ECCC-680A-8903-FCE9-5395D9451773}"/>
              </a:ext>
            </a:extLst>
          </p:cNvPr>
          <p:cNvSpPr txBox="1"/>
          <p:nvPr/>
        </p:nvSpPr>
        <p:spPr>
          <a:xfrm>
            <a:off x="329541" y="1688275"/>
            <a:ext cx="473231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alpha val="80000"/>
                  </a:schemeClr>
                </a:solidFill>
                <a:ea typeface="Calibri"/>
                <a:cs typeface="Calibri"/>
              </a:rPr>
              <a:t>Among primary school-educated employees, salary dissatisfaction is significantly higher.</a:t>
            </a:r>
            <a:endParaRPr lang="en-GB">
              <a:solidFill>
                <a:schemeClr val="bg1">
                  <a:alpha val="80000"/>
                </a:schemeClr>
              </a:solidFill>
              <a:ea typeface="Calibri"/>
              <a:cs typeface="Calibri"/>
            </a:endParaRPr>
          </a:p>
          <a:p>
            <a:pPr marL="285750" indent="-285750">
              <a:buFont typeface="Arial"/>
              <a:buChar char="•"/>
            </a:pPr>
            <a:r>
              <a:rPr lang="en-US">
                <a:solidFill>
                  <a:schemeClr val="bg1">
                    <a:alpha val="80000"/>
                  </a:schemeClr>
                </a:solidFill>
                <a:ea typeface="Calibri"/>
                <a:cs typeface="Calibri"/>
              </a:rPr>
              <a:t>At the same time, it seems like this also branches out to secondary school educated employees</a:t>
            </a:r>
            <a:endParaRPr lang="en-GB">
              <a:solidFill>
                <a:schemeClr val="bg1">
                  <a:alpha val="80000"/>
                </a:schemeClr>
              </a:solidFill>
              <a:ea typeface="Calibri"/>
              <a:cs typeface="Calibri"/>
            </a:endParaRPr>
          </a:p>
          <a:p>
            <a:pPr marL="285750" indent="-285750">
              <a:buFont typeface="Arial"/>
              <a:buChar char="•"/>
            </a:pPr>
            <a:r>
              <a:rPr lang="en-GB">
                <a:solidFill>
                  <a:schemeClr val="bg1">
                    <a:alpha val="80000"/>
                  </a:schemeClr>
                </a:solidFill>
                <a:ea typeface="Calibri"/>
                <a:cs typeface="Calibri"/>
              </a:rPr>
              <a:t>On higher education levels this seems to even out a little bit </a:t>
            </a:r>
          </a:p>
        </p:txBody>
      </p:sp>
      <p:sp>
        <p:nvSpPr>
          <p:cNvPr id="3" name="Footer Placeholder 2">
            <a:extLst>
              <a:ext uri="{FF2B5EF4-FFF2-40B4-BE49-F238E27FC236}">
                <a16:creationId xmlns:a16="http://schemas.microsoft.com/office/drawing/2014/main" id="{AF7E5557-027B-B52A-B233-8A883921D0AC}"/>
              </a:ext>
            </a:extLst>
          </p:cNvPr>
          <p:cNvSpPr>
            <a:spLocks noGrp="1"/>
          </p:cNvSpPr>
          <p:nvPr>
            <p:ph type="ftr" sz="quarter" idx="11"/>
          </p:nvPr>
        </p:nvSpPr>
        <p:spPr/>
        <p:txBody>
          <a:bodyPr/>
          <a:lstStyle/>
          <a:p>
            <a:r>
              <a:rPr lang="fi-FI" b="1">
                <a:solidFill>
                  <a:schemeClr val="bg1"/>
                </a:solidFill>
              </a:rPr>
              <a:t>Konsta Laineinen</a:t>
            </a:r>
            <a:endParaRPr lang="fi-FI"/>
          </a:p>
        </p:txBody>
      </p:sp>
      <p:pic>
        <p:nvPicPr>
          <p:cNvPr id="4" name="Kuva 3" descr="Kuva, joka sisältää kohteen teksti, kuvakaappaus, Fontti, numero&#10;&#10;Kuvaus luotu automaattisesti">
            <a:extLst>
              <a:ext uri="{FF2B5EF4-FFF2-40B4-BE49-F238E27FC236}">
                <a16:creationId xmlns:a16="http://schemas.microsoft.com/office/drawing/2014/main" id="{41D0E013-B54A-259E-4E8F-3B30E0A7D447}"/>
              </a:ext>
            </a:extLst>
          </p:cNvPr>
          <p:cNvPicPr>
            <a:picLocks noChangeAspect="1"/>
          </p:cNvPicPr>
          <p:nvPr/>
        </p:nvPicPr>
        <p:blipFill>
          <a:blip r:embed="rId2"/>
          <a:stretch>
            <a:fillRect/>
          </a:stretch>
        </p:blipFill>
        <p:spPr>
          <a:xfrm>
            <a:off x="3167599" y="4071777"/>
            <a:ext cx="2428875" cy="1266825"/>
          </a:xfrm>
          <a:prstGeom prst="rect">
            <a:avLst/>
          </a:prstGeom>
        </p:spPr>
      </p:pic>
      <p:pic>
        <p:nvPicPr>
          <p:cNvPr id="5" name="Kuva 4" descr="Kuva, joka sisältää kohteen teksti, kuvakaappaus, näyttö, viiva&#10;&#10;Kuvaus luotu automaattisesti">
            <a:extLst>
              <a:ext uri="{FF2B5EF4-FFF2-40B4-BE49-F238E27FC236}">
                <a16:creationId xmlns:a16="http://schemas.microsoft.com/office/drawing/2014/main" id="{AFBC6FEE-4182-5FF6-DB67-9A95FCF8187A}"/>
              </a:ext>
            </a:extLst>
          </p:cNvPr>
          <p:cNvPicPr>
            <a:picLocks noChangeAspect="1"/>
          </p:cNvPicPr>
          <p:nvPr/>
        </p:nvPicPr>
        <p:blipFill>
          <a:blip r:embed="rId3"/>
          <a:stretch>
            <a:fillRect/>
          </a:stretch>
        </p:blipFill>
        <p:spPr>
          <a:xfrm>
            <a:off x="5605153" y="999090"/>
            <a:ext cx="6582888" cy="4384807"/>
          </a:xfrm>
          <a:prstGeom prst="rect">
            <a:avLst/>
          </a:prstGeom>
        </p:spPr>
      </p:pic>
    </p:spTree>
    <p:extLst>
      <p:ext uri="{BB962C8B-B14F-4D97-AF65-F5344CB8AC3E}">
        <p14:creationId xmlns:p14="http://schemas.microsoft.com/office/powerpoint/2010/main" val="179853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339D-E7BA-9176-0F32-207FB13E99EE}"/>
              </a:ext>
            </a:extLst>
          </p:cNvPr>
          <p:cNvSpPr>
            <a:spLocks noGrp="1"/>
          </p:cNvSpPr>
          <p:nvPr>
            <p:ph type="title"/>
          </p:nvPr>
        </p:nvSpPr>
        <p:spPr>
          <a:xfrm>
            <a:off x="759643" y="105888"/>
            <a:ext cx="10515600" cy="1325563"/>
          </a:xfrm>
        </p:spPr>
        <p:txBody>
          <a:bodyPr/>
          <a:lstStyle/>
          <a:p>
            <a:pPr algn="ctr"/>
            <a:r>
              <a:rPr lang="en-GB" b="1">
                <a:solidFill>
                  <a:schemeClr val="bg1"/>
                </a:solidFill>
                <a:ea typeface="Calibri Light"/>
                <a:cs typeface="Calibri Light"/>
              </a:rPr>
              <a:t>Educational background by gender</a:t>
            </a:r>
          </a:p>
        </p:txBody>
      </p:sp>
      <p:sp>
        <p:nvSpPr>
          <p:cNvPr id="6" name="TextBox 5">
            <a:extLst>
              <a:ext uri="{FF2B5EF4-FFF2-40B4-BE49-F238E27FC236}">
                <a16:creationId xmlns:a16="http://schemas.microsoft.com/office/drawing/2014/main" id="{CDD8ECCC-680A-8903-FCE9-5395D9451773}"/>
              </a:ext>
            </a:extLst>
          </p:cNvPr>
          <p:cNvSpPr txBox="1"/>
          <p:nvPr/>
        </p:nvSpPr>
        <p:spPr>
          <a:xfrm>
            <a:off x="329541" y="1688275"/>
            <a:ext cx="473231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Calibri"/>
                <a:cs typeface="Calibri"/>
              </a:rPr>
              <a:t>It seems like inside the company only females hold a Master's degree while men have none.</a:t>
            </a:r>
          </a:p>
          <a:p>
            <a:pPr marL="285750" indent="-285750">
              <a:buFont typeface="Arial"/>
              <a:buChar char="•"/>
            </a:pPr>
            <a:endParaRPr lang="en-GB">
              <a:solidFill>
                <a:schemeClr val="bg1"/>
              </a:solidFill>
              <a:ea typeface="Calibri"/>
              <a:cs typeface="Calibri"/>
            </a:endParaRPr>
          </a:p>
          <a:p>
            <a:endParaRPr lang="en-GB">
              <a:solidFill>
                <a:schemeClr val="bg1"/>
              </a:solidFill>
              <a:ea typeface="Calibri"/>
              <a:cs typeface="Calibri"/>
            </a:endParaRPr>
          </a:p>
          <a:p>
            <a:pPr marL="285750" indent="-285750">
              <a:buFont typeface="Arial"/>
              <a:buChar char="•"/>
            </a:pPr>
            <a:r>
              <a:rPr lang="en-GB">
                <a:solidFill>
                  <a:schemeClr val="bg1"/>
                </a:solidFill>
                <a:ea typeface="Calibri"/>
                <a:cs typeface="Calibri"/>
              </a:rPr>
              <a:t>At the same time, we can see that males in the company have significantly more Bachelor's acquired than females</a:t>
            </a:r>
          </a:p>
        </p:txBody>
      </p:sp>
      <p:sp>
        <p:nvSpPr>
          <p:cNvPr id="3" name="Footer Placeholder 2">
            <a:extLst>
              <a:ext uri="{FF2B5EF4-FFF2-40B4-BE49-F238E27FC236}">
                <a16:creationId xmlns:a16="http://schemas.microsoft.com/office/drawing/2014/main" id="{AF7E5557-027B-B52A-B233-8A883921D0AC}"/>
              </a:ext>
            </a:extLst>
          </p:cNvPr>
          <p:cNvSpPr>
            <a:spLocks noGrp="1"/>
          </p:cNvSpPr>
          <p:nvPr>
            <p:ph type="ftr" sz="quarter" idx="11"/>
          </p:nvPr>
        </p:nvSpPr>
        <p:spPr/>
        <p:txBody>
          <a:bodyPr/>
          <a:lstStyle/>
          <a:p>
            <a:r>
              <a:rPr lang="fi-FI" b="1">
                <a:solidFill>
                  <a:schemeClr val="bg1"/>
                </a:solidFill>
              </a:rPr>
              <a:t>Konsta Laineinen</a:t>
            </a:r>
            <a:endParaRPr lang="fi-FI"/>
          </a:p>
        </p:txBody>
      </p:sp>
      <p:pic>
        <p:nvPicPr>
          <p:cNvPr id="7" name="Kuva 6" descr="Kuva, joka sisältää kohteen teksti, kuvakaappaus, näyttö, ohjelmisto&#10;&#10;Kuvaus luotu automaattisesti">
            <a:extLst>
              <a:ext uri="{FF2B5EF4-FFF2-40B4-BE49-F238E27FC236}">
                <a16:creationId xmlns:a16="http://schemas.microsoft.com/office/drawing/2014/main" id="{20967334-B8AD-74AC-61EB-7D2F4AF1BB6C}"/>
              </a:ext>
            </a:extLst>
          </p:cNvPr>
          <p:cNvPicPr>
            <a:picLocks noChangeAspect="1"/>
          </p:cNvPicPr>
          <p:nvPr/>
        </p:nvPicPr>
        <p:blipFill>
          <a:blip r:embed="rId2"/>
          <a:stretch>
            <a:fillRect/>
          </a:stretch>
        </p:blipFill>
        <p:spPr>
          <a:xfrm>
            <a:off x="6099958" y="1248599"/>
            <a:ext cx="5791199" cy="3836309"/>
          </a:xfrm>
          <a:prstGeom prst="rect">
            <a:avLst/>
          </a:prstGeom>
        </p:spPr>
      </p:pic>
      <p:pic>
        <p:nvPicPr>
          <p:cNvPr id="8" name="Kuva 7" descr="Kuva, joka sisältää kohteen teksti, Fontti, kuvakaappaus, numero&#10;&#10;Kuvaus luotu automaattisesti">
            <a:extLst>
              <a:ext uri="{FF2B5EF4-FFF2-40B4-BE49-F238E27FC236}">
                <a16:creationId xmlns:a16="http://schemas.microsoft.com/office/drawing/2014/main" id="{329C253B-5CE1-5F31-99AC-EBBBBE148469}"/>
              </a:ext>
            </a:extLst>
          </p:cNvPr>
          <p:cNvPicPr>
            <a:picLocks noChangeAspect="1"/>
          </p:cNvPicPr>
          <p:nvPr/>
        </p:nvPicPr>
        <p:blipFill>
          <a:blip r:embed="rId3"/>
          <a:stretch>
            <a:fillRect/>
          </a:stretch>
        </p:blipFill>
        <p:spPr>
          <a:xfrm>
            <a:off x="7895545" y="5259717"/>
            <a:ext cx="2714625" cy="1266825"/>
          </a:xfrm>
          <a:prstGeom prst="rect">
            <a:avLst/>
          </a:prstGeom>
        </p:spPr>
      </p:pic>
    </p:spTree>
    <p:extLst>
      <p:ext uri="{BB962C8B-B14F-4D97-AF65-F5344CB8AC3E}">
        <p14:creationId xmlns:p14="http://schemas.microsoft.com/office/powerpoint/2010/main" val="255771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9CED098-BFA7-B315-55D7-6B7F764E07AA}"/>
              </a:ext>
            </a:extLst>
          </p:cNvPr>
          <p:cNvSpPr>
            <a:spLocks noGrp="1"/>
          </p:cNvSpPr>
          <p:nvPr>
            <p:ph type="title"/>
          </p:nvPr>
        </p:nvSpPr>
        <p:spPr>
          <a:xfrm>
            <a:off x="838200" y="1549642"/>
            <a:ext cx="4391025" cy="1398802"/>
          </a:xfrm>
        </p:spPr>
        <p:txBody>
          <a:bodyPr vert="horz" lIns="91440" tIns="45720" rIns="91440" bIns="45720" rtlCol="0" anchor="t">
            <a:normAutofit/>
          </a:bodyPr>
          <a:lstStyle/>
          <a:p>
            <a:pPr algn="ctr"/>
            <a:r>
              <a:rPr lang="en-US" kern="1200">
                <a:solidFill>
                  <a:schemeClr val="bg1"/>
                </a:solidFill>
                <a:latin typeface="+mj-lt"/>
                <a:ea typeface="+mj-ea"/>
                <a:cs typeface="+mj-cs"/>
              </a:rPr>
              <a:t>  </a:t>
            </a:r>
            <a:r>
              <a:rPr lang="en-US" b="1" kern="1200">
                <a:solidFill>
                  <a:schemeClr val="bg1"/>
                </a:solidFill>
                <a:latin typeface="+mj-lt"/>
                <a:ea typeface="+mj-ea"/>
                <a:cs typeface="+mj-cs"/>
              </a:rPr>
              <a:t>Variables of the survey</a:t>
            </a:r>
            <a:endParaRPr lang="en-US" b="1">
              <a:solidFill>
                <a:schemeClr val="bg1"/>
              </a:solidFill>
              <a:ea typeface="+mj-ea"/>
              <a:cs typeface="+mj-cs"/>
            </a:endParaRPr>
          </a:p>
        </p:txBody>
      </p:sp>
      <p:sp>
        <p:nvSpPr>
          <p:cNvPr id="5" name="Tekstiruutu 4">
            <a:extLst>
              <a:ext uri="{FF2B5EF4-FFF2-40B4-BE49-F238E27FC236}">
                <a16:creationId xmlns:a16="http://schemas.microsoft.com/office/drawing/2014/main" id="{0EDEC2D5-2E00-6BDD-CA88-DC261FC46741}"/>
              </a:ext>
            </a:extLst>
          </p:cNvPr>
          <p:cNvSpPr txBox="1"/>
          <p:nvPr/>
        </p:nvSpPr>
        <p:spPr>
          <a:xfrm>
            <a:off x="838200" y="3313872"/>
            <a:ext cx="4818079" cy="2203092"/>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b="1">
                <a:solidFill>
                  <a:schemeClr val="bg1">
                    <a:alpha val="80000"/>
                  </a:schemeClr>
                </a:solidFill>
              </a:rPr>
              <a:t>Categorical variables:</a:t>
            </a:r>
            <a:r>
              <a:rPr lang="en-US" sz="1600">
                <a:solidFill>
                  <a:schemeClr val="bg1">
                    <a:alpha val="80000"/>
                  </a:schemeClr>
                </a:solidFill>
              </a:rPr>
              <a:t> gender, family, education</a:t>
            </a:r>
            <a:endParaRPr lang="en-US" sz="1600">
              <a:solidFill>
                <a:schemeClr val="bg1">
                  <a:alpha val="80000"/>
                </a:schemeClr>
              </a:solidFill>
              <a:cs typeface="Calibri"/>
            </a:endParaRPr>
          </a:p>
          <a:p>
            <a:pPr marL="285750" indent="-228600">
              <a:lnSpc>
                <a:spcPct val="90000"/>
              </a:lnSpc>
              <a:spcAft>
                <a:spcPts val="600"/>
              </a:spcAft>
              <a:buFont typeface="Arial" panose="020B0604020202020204" pitchFamily="34" charset="0"/>
              <a:buChar char="•"/>
            </a:pPr>
            <a:r>
              <a:rPr lang="en-US" sz="1600" b="1">
                <a:solidFill>
                  <a:schemeClr val="bg1">
                    <a:alpha val="80000"/>
                  </a:schemeClr>
                </a:solidFill>
              </a:rPr>
              <a:t>Variables using opinion scale:</a:t>
            </a:r>
            <a:r>
              <a:rPr lang="en-US" sz="1600">
                <a:solidFill>
                  <a:schemeClr val="bg1">
                    <a:alpha val="80000"/>
                  </a:schemeClr>
                </a:solidFill>
              </a:rPr>
              <a:t> satisfaction with management, colleagues, work environment, salary, tasks</a:t>
            </a:r>
            <a:endParaRPr lang="en-US" sz="1600">
              <a:solidFill>
                <a:schemeClr val="bg1">
                  <a:alpha val="80000"/>
                </a:schemeClr>
              </a:solidFill>
              <a:cs typeface="Calibri"/>
            </a:endParaRPr>
          </a:p>
          <a:p>
            <a:pPr>
              <a:lnSpc>
                <a:spcPct val="90000"/>
              </a:lnSpc>
              <a:spcAft>
                <a:spcPts val="600"/>
              </a:spcAft>
            </a:pPr>
            <a:r>
              <a:rPr lang="en-US" sz="1600">
                <a:solidFill>
                  <a:schemeClr val="bg1">
                    <a:alpha val="80000"/>
                  </a:schemeClr>
                </a:solidFill>
              </a:rPr>
              <a:t>      (In this Likert scale (1-5) number 3 means neutral)</a:t>
            </a:r>
            <a:endParaRPr lang="en-US" sz="1600">
              <a:solidFill>
                <a:schemeClr val="bg1">
                  <a:alpha val="80000"/>
                </a:schemeClr>
              </a:solidFill>
              <a:cs typeface="Calibri" panose="020F0502020204030204"/>
            </a:endParaRPr>
          </a:p>
          <a:p>
            <a:pPr marL="285750" indent="-228600">
              <a:lnSpc>
                <a:spcPct val="90000"/>
              </a:lnSpc>
              <a:spcAft>
                <a:spcPts val="600"/>
              </a:spcAft>
              <a:buFont typeface="Arial" panose="020B0604020202020204" pitchFamily="34" charset="0"/>
              <a:buChar char="•"/>
            </a:pPr>
            <a:r>
              <a:rPr lang="en-US" sz="1600" b="1">
                <a:solidFill>
                  <a:schemeClr val="bg1">
                    <a:alpha val="80000"/>
                  </a:schemeClr>
                </a:solidFill>
              </a:rPr>
              <a:t>Numerical variables:</a:t>
            </a:r>
            <a:r>
              <a:rPr lang="en-US" sz="1600">
                <a:solidFill>
                  <a:schemeClr val="bg1">
                    <a:alpha val="80000"/>
                  </a:schemeClr>
                </a:solidFill>
              </a:rPr>
              <a:t> age, years of service, salary</a:t>
            </a:r>
            <a:endParaRPr lang="en-US" sz="1600">
              <a:solidFill>
                <a:schemeClr val="bg1">
                  <a:alpha val="80000"/>
                </a:schemeClr>
              </a:solidFill>
              <a:cs typeface="Calibri"/>
            </a:endParaRPr>
          </a:p>
          <a:p>
            <a:pPr marL="57150">
              <a:lnSpc>
                <a:spcPct val="90000"/>
              </a:lnSpc>
              <a:spcAft>
                <a:spcPts val="600"/>
              </a:spcAft>
            </a:pPr>
            <a:endParaRPr lang="en-US" sz="1500">
              <a:solidFill>
                <a:srgbClr val="FFFFFF">
                  <a:alpha val="80000"/>
                </a:srgbClr>
              </a:solidFill>
              <a:cs typeface="Calibri" panose="020F0502020204030204"/>
            </a:endParaRPr>
          </a:p>
        </p:txBody>
      </p:sp>
      <p:graphicFrame>
        <p:nvGraphicFramePr>
          <p:cNvPr id="4" name="Sisällön paikkamerkki 3">
            <a:extLst>
              <a:ext uri="{FF2B5EF4-FFF2-40B4-BE49-F238E27FC236}">
                <a16:creationId xmlns:a16="http://schemas.microsoft.com/office/drawing/2014/main" id="{CEEBA97B-2335-ED64-3AA7-088233D1AABB}"/>
              </a:ext>
            </a:extLst>
          </p:cNvPr>
          <p:cNvGraphicFramePr>
            <a:graphicFrameLocks noGrp="1"/>
          </p:cNvGraphicFramePr>
          <p:nvPr>
            <p:ph idx="1"/>
            <p:extLst>
              <p:ext uri="{D42A27DB-BD31-4B8C-83A1-F6EECF244321}">
                <p14:modId xmlns:p14="http://schemas.microsoft.com/office/powerpoint/2010/main" val="418085549"/>
              </p:ext>
            </p:extLst>
          </p:nvPr>
        </p:nvGraphicFramePr>
        <p:xfrm>
          <a:off x="6095999" y="1630840"/>
          <a:ext cx="5260978" cy="3557301"/>
        </p:xfrm>
        <a:graphic>
          <a:graphicData uri="http://schemas.openxmlformats.org/drawingml/2006/table">
            <a:tbl>
              <a:tblPr firstRow="1" bandRow="1">
                <a:solidFill>
                  <a:schemeClr val="bg1"/>
                </a:solidFill>
                <a:tableStyleId>{5C22544A-7EE6-4342-B048-85BDC9FD1C3A}</a:tableStyleId>
              </a:tblPr>
              <a:tblGrid>
                <a:gridCol w="818645">
                  <a:extLst>
                    <a:ext uri="{9D8B030D-6E8A-4147-A177-3AD203B41FA5}">
                      <a16:colId xmlns:a16="http://schemas.microsoft.com/office/drawing/2014/main" val="2830339202"/>
                    </a:ext>
                  </a:extLst>
                </a:gridCol>
                <a:gridCol w="273716">
                  <a:extLst>
                    <a:ext uri="{9D8B030D-6E8A-4147-A177-3AD203B41FA5}">
                      <a16:colId xmlns:a16="http://schemas.microsoft.com/office/drawing/2014/main" val="2091011242"/>
                    </a:ext>
                  </a:extLst>
                </a:gridCol>
                <a:gridCol w="4168617">
                  <a:extLst>
                    <a:ext uri="{9D8B030D-6E8A-4147-A177-3AD203B41FA5}">
                      <a16:colId xmlns:a16="http://schemas.microsoft.com/office/drawing/2014/main" val="528501059"/>
                    </a:ext>
                  </a:extLst>
                </a:gridCol>
              </a:tblGrid>
              <a:tr h="229835">
                <a:tc>
                  <a:txBody>
                    <a:bodyPr/>
                    <a:lstStyle/>
                    <a:p>
                      <a:pPr algn="ctr" fontAlgn="b"/>
                      <a:r>
                        <a:rPr lang="en-US" sz="1200" b="1" u="none" strike="noStrike" cap="none" spc="0">
                          <a:solidFill>
                            <a:schemeClr val="tx1"/>
                          </a:solidFill>
                          <a:effectLst/>
                        </a:rPr>
                        <a:t>Variables</a:t>
                      </a:r>
                      <a:endParaRPr lang="en-US" sz="1200" b="1" i="0" u="none" strike="noStrike" cap="none" spc="0">
                        <a:solidFill>
                          <a:schemeClr val="tx1"/>
                        </a:solidFill>
                        <a:effectLst/>
                        <a:latin typeface="Arial"/>
                      </a:endParaRPr>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1</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round/>
                      <a:headEnd type="none" w="med" len="med"/>
                      <a:tailEnd type="none" w="med" len="med"/>
                    </a:lnB>
                    <a:noFill/>
                  </a:tcPr>
                </a:tc>
                <a:tc>
                  <a:txBody>
                    <a:bodyPr/>
                    <a:lstStyle/>
                    <a:p>
                      <a:pPr algn="l" fontAlgn="b"/>
                      <a:r>
                        <a:rPr lang="de-DE" sz="1100" u="none" strike="noStrike" cap="none" spc="0">
                          <a:solidFill>
                            <a:schemeClr val="tx1"/>
                          </a:solidFill>
                          <a:effectLst/>
                        </a:rPr>
                        <a:t>   </a:t>
                      </a:r>
                      <a:r>
                        <a:rPr lang="de-DE" sz="1100" u="none" strike="noStrike" cap="none" spc="0" err="1">
                          <a:solidFill>
                            <a:schemeClr val="tx1"/>
                          </a:solidFill>
                          <a:effectLst/>
                        </a:rPr>
                        <a:t>gender</a:t>
                      </a:r>
                      <a:r>
                        <a:rPr lang="de-DE" sz="1100" u="none" strike="noStrike" cap="none" spc="0">
                          <a:solidFill>
                            <a:schemeClr val="tx1"/>
                          </a:solidFill>
                          <a:effectLst/>
                        </a:rPr>
                        <a:t> (1 = male, 2 = </a:t>
                      </a:r>
                      <a:r>
                        <a:rPr lang="de-DE" sz="1100" u="none" strike="noStrike" cap="none" spc="0" err="1">
                          <a:solidFill>
                            <a:schemeClr val="tx1"/>
                          </a:solidFill>
                          <a:effectLst/>
                        </a:rPr>
                        <a:t>female</a:t>
                      </a:r>
                      <a:r>
                        <a:rPr lang="de-DE" sz="1100" u="none" strike="noStrike" cap="none" spc="0">
                          <a:solidFill>
                            <a:schemeClr val="tx1"/>
                          </a:solidFill>
                          <a:effectLst/>
                        </a:rPr>
                        <a:t>)</a:t>
                      </a:r>
                      <a:endParaRPr lang="de-DE"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596576364"/>
                  </a:ext>
                </a:extLst>
              </a:tr>
              <a:tr h="212684">
                <a:tc>
                  <a:txBody>
                    <a:bodyPr/>
                    <a:lstStyle/>
                    <a:p>
                      <a:pPr lvl="0" algn="ctr">
                        <a:buNone/>
                      </a:pPr>
                      <a:endParaRPr lang="fi-FI" sz="1100" b="0" i="0" u="none" strike="noStrike" cap="none" spc="0">
                        <a:solidFill>
                          <a:schemeClr val="tx1"/>
                        </a:solidFill>
                        <a:effectLst/>
                        <a:latin typeface="Arial"/>
                      </a:endParaRPr>
                    </a:p>
                  </a:txBody>
                  <a:tcPr marL="0" marR="0" marT="0" marB="0" anchor="b">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lvl="0" algn="ctr">
                        <a:buNone/>
                      </a:pPr>
                      <a:r>
                        <a:rPr lang="en-FI" sz="1100" u="none" strike="noStrike" cap="none" spc="0">
                          <a:solidFill>
                            <a:schemeClr val="tx1"/>
                          </a:solidFill>
                          <a:effectLst/>
                        </a:rPr>
                        <a:t>2</a:t>
                      </a:r>
                      <a:endParaRPr lang="fi-FI" sz="1100" b="0" i="0" u="none" strike="noStrike" cap="none" spc="0">
                        <a:solidFill>
                          <a:schemeClr val="tx1"/>
                        </a:solidFill>
                        <a:effectLst/>
                        <a:latin typeface="Arial"/>
                      </a:endParaRPr>
                    </a:p>
                  </a:txBody>
                  <a:tcPr marL="0" marR="0" marT="0" marB="0" anchor="ctr">
                    <a:lnL w="6350" cap="flat" cmpd="sng" algn="ctr">
                      <a:solidFill>
                        <a:schemeClr val="tx1"/>
                      </a:solidFill>
                      <a:prstDash val="solid"/>
                      <a:round/>
                      <a:headEnd type="none" w="med" len="med"/>
                      <a:tailEnd type="none" w="med" len="med"/>
                    </a:lnL>
                    <a:lnR w="6350">
                      <a:solidFill>
                        <a:schemeClr val="tx1"/>
                      </a:solid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u="none" strike="noStrike" cap="none" spc="0">
                          <a:solidFill>
                            <a:schemeClr val="tx1"/>
                          </a:solidFill>
                          <a:effectLst/>
                        </a:rPr>
                        <a:t>   age (years)</a:t>
                      </a:r>
                      <a:endParaRPr lang="en-US" sz="1100" b="1" i="0" u="none" strike="noStrike" cap="none" spc="0">
                        <a:solidFill>
                          <a:schemeClr val="tx1"/>
                        </a:solidFill>
                        <a:effectLst/>
                        <a:latin typeface="Arial"/>
                      </a:endParaRPr>
                    </a:p>
                  </a:txBody>
                  <a:tcPr marL="0" marR="0" marT="0" marB="0" anchor="ctr">
                    <a:lnL w="6350">
                      <a:solidFill>
                        <a:schemeClr val="tx1"/>
                      </a:solidFill>
                    </a:lnL>
                    <a:lnR w="6350">
                      <a:solidFill>
                        <a:schemeClr val="tx1"/>
                      </a:solidFill>
                    </a:lnR>
                    <a:lnT w="6350">
                      <a:solidFill>
                        <a:schemeClr val="tx1"/>
                      </a:solidFill>
                    </a:lnT>
                    <a:lnB w="6350">
                      <a:solidFill>
                        <a:schemeClr val="tx1"/>
                      </a:solidFill>
                    </a:lnB>
                    <a:noFill/>
                  </a:tcPr>
                </a:tc>
                <a:extLst>
                  <a:ext uri="{0D108BD9-81ED-4DB2-BD59-A6C34878D82A}">
                    <a16:rowId xmlns:a16="http://schemas.microsoft.com/office/drawing/2014/main" val="19603360"/>
                  </a:ext>
                </a:extLst>
              </a:tr>
              <a:tr h="212684">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3</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b"/>
                      <a:r>
                        <a:rPr lang="en-US" sz="1100" u="none" strike="noStrike" cap="none" spc="0">
                          <a:solidFill>
                            <a:schemeClr val="tx1"/>
                          </a:solidFill>
                          <a:effectLst/>
                        </a:rPr>
                        <a:t>   relationship status (1 = single, 2 = not single)</a:t>
                      </a:r>
                      <a:endParaRPr lang="en-US" sz="1100" b="1"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extLst>
                  <a:ext uri="{0D108BD9-81ED-4DB2-BD59-A6C34878D82A}">
                    <a16:rowId xmlns:a16="http://schemas.microsoft.com/office/drawing/2014/main" val="3287181592"/>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4</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b="0" i="0" u="none" strike="noStrike" cap="none" spc="0" noProof="0">
                          <a:solidFill>
                            <a:schemeClr val="tx1"/>
                          </a:solidFill>
                          <a:effectLst/>
                          <a:latin typeface="Calibri"/>
                        </a:rPr>
                        <a:t>   education (1 = primary school, 2 = secondary school graduate, 3 = bachelor level, 4 = master level)</a:t>
                      </a:r>
                      <a:endParaRPr lang="fi-FI" sz="2300"/>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320976397"/>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5</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b"/>
                      <a:r>
                        <a:rPr lang="en-US" sz="1100" u="none" strike="noStrike" cap="none" spc="0">
                          <a:solidFill>
                            <a:schemeClr val="tx1"/>
                          </a:solidFill>
                          <a:effectLst/>
                        </a:rPr>
                        <a:t>   years of service (the number of years the person has been working for the company</a:t>
                      </a:r>
                      <a:r>
                        <a:rPr lang="en-US" sz="1100" b="0" i="0" u="none" strike="noStrike" cap="none" spc="0" noProof="0">
                          <a:solidFill>
                            <a:srgbClr val="000000"/>
                          </a:solidFill>
                          <a:effectLst/>
                          <a:latin typeface="Calibri"/>
                        </a:rPr>
                        <a:t>)</a:t>
                      </a:r>
                      <a:endParaRPr lang="en-US" sz="1100" b="1"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695208664"/>
                  </a:ext>
                </a:extLst>
              </a:tr>
              <a:tr h="212684">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6</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b"/>
                      <a:r>
                        <a:rPr lang="en-US" sz="1100" u="none" strike="noStrike" cap="none" spc="0">
                          <a:solidFill>
                            <a:schemeClr val="tx1"/>
                          </a:solidFill>
                          <a:effectLst/>
                        </a:rPr>
                        <a:t>   salary (€/month)</a:t>
                      </a:r>
                      <a:endParaRPr lang="en-US" sz="1100" b="1"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extLst>
                  <a:ext uri="{0D108BD9-81ED-4DB2-BD59-A6C34878D82A}">
                    <a16:rowId xmlns:a16="http://schemas.microsoft.com/office/drawing/2014/main" val="3009547254"/>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7</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b="0" i="0" u="none" strike="noStrike" cap="none" spc="0" noProof="0">
                          <a:solidFill>
                            <a:schemeClr val="tx1"/>
                          </a:solidFill>
                          <a:effectLst/>
                          <a:latin typeface="Calibri"/>
                        </a:rPr>
                        <a:t>   satisfaction with management (scale 1 – 5; 1 = very unsatisfied, 5 = very satisfied)</a:t>
                      </a:r>
                      <a:endParaRPr lang="fi-FI" sz="2300"/>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239327796"/>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8</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b="0" i="0" u="none" strike="noStrike" cap="none" spc="0" noProof="0">
                          <a:solidFill>
                            <a:schemeClr val="tx1"/>
                          </a:solidFill>
                          <a:effectLst/>
                          <a:latin typeface="Calibri"/>
                        </a:rPr>
                        <a:t>   satisfaction with colleagues (scale 1 – 5; 1 = very unsatisfied, 5 = very satisfied)</a:t>
                      </a:r>
                      <a:endParaRPr lang="fi-FI" sz="230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extLst>
                  <a:ext uri="{0D108BD9-81ED-4DB2-BD59-A6C34878D82A}">
                    <a16:rowId xmlns:a16="http://schemas.microsoft.com/office/drawing/2014/main" val="1654058727"/>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lvl="0" algn="ctr">
                        <a:buNone/>
                      </a:pPr>
                      <a:r>
                        <a:rPr lang="en-US" sz="1100" b="0" i="0" u="none" strike="noStrike" cap="none" spc="0" noProof="0">
                          <a:solidFill>
                            <a:schemeClr val="tx1"/>
                          </a:solidFill>
                          <a:effectLst/>
                          <a:latin typeface="Calibri"/>
                        </a:rPr>
                        <a:t>9</a:t>
                      </a:r>
                      <a:endParaRPr lang="fi-FI" sz="230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b="0" i="0" u="none" strike="noStrike" cap="none" spc="0" noProof="0">
                          <a:solidFill>
                            <a:schemeClr val="tx1"/>
                          </a:solidFill>
                          <a:effectLst/>
                          <a:latin typeface="Calibri"/>
                        </a:rPr>
                        <a:t>   satisfaction with work environment (scale 1 – 5; 1 = very unsatisfied, 5 = very satisfied)</a:t>
                      </a:r>
                      <a:endParaRPr lang="fi-FI" sz="2300"/>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1787835426"/>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fi-FI" sz="1100" u="none" strike="noStrike" cap="none" spc="0">
                          <a:solidFill>
                            <a:schemeClr val="tx1"/>
                          </a:solidFill>
                          <a:effectLst/>
                        </a:rPr>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b="0" i="0" u="none" strike="noStrike" cap="none" spc="0" noProof="0">
                          <a:solidFill>
                            <a:schemeClr val="tx1"/>
                          </a:solidFill>
                          <a:effectLst/>
                          <a:latin typeface="Calibri"/>
                        </a:rPr>
                        <a:t>   satisfaction with salary (scale 1 – 5; 1 = very unsatisfied, 5 = very satisfied)</a:t>
                      </a:r>
                      <a:endParaRPr lang="fi-FI" sz="2300"/>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096368661"/>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en-FI" sz="1100" b="0" i="0" u="none" strike="noStrike" cap="none" spc="0">
                          <a:solidFill>
                            <a:schemeClr val="tx1"/>
                          </a:solidFill>
                          <a:effectLst/>
                          <a:latin typeface="Arial"/>
                        </a:rPr>
                        <a:t>11</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tc>
                  <a:txBody>
                    <a:bodyPr/>
                    <a:lstStyle/>
                    <a:p>
                      <a:pPr lvl="0" algn="l">
                        <a:buNone/>
                      </a:pPr>
                      <a:r>
                        <a:rPr lang="en-US" sz="1100" b="0" i="0" u="none" strike="noStrike" cap="none" spc="0" noProof="0">
                          <a:solidFill>
                            <a:schemeClr val="tx1"/>
                          </a:solidFill>
                          <a:effectLst/>
                          <a:latin typeface="Calibri"/>
                        </a:rPr>
                        <a:t>   satisfaction with tasks (scale 1 – 5; 1 = very unsatisfied, 5 = very satisfied)</a:t>
                      </a:r>
                      <a:endParaRPr lang="fi-FI" sz="2300"/>
                    </a:p>
                  </a:txBody>
                  <a:tcPr marL="0" marR="0" marT="0" marB="0" anchor="ctr">
                    <a:lnL w="6350" cap="flat" cmpd="sng" algn="ctr">
                      <a:solidFill>
                        <a:schemeClr val="tx1"/>
                      </a:solidFill>
                      <a:prstDash val="solid"/>
                    </a:lnL>
                    <a:lnR w="6350">
                      <a:solidFill>
                        <a:schemeClr val="tx1"/>
                      </a:solidFill>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919432023"/>
                  </a:ext>
                </a:extLst>
              </a:tr>
            </a:tbl>
          </a:graphicData>
        </a:graphic>
      </p:graphicFrame>
    </p:spTree>
    <p:extLst>
      <p:ext uri="{BB962C8B-B14F-4D97-AF65-F5344CB8AC3E}">
        <p14:creationId xmlns:p14="http://schemas.microsoft.com/office/powerpoint/2010/main" val="367424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8DA4-AD32-1D1F-93E1-41755738872D}"/>
              </a:ext>
            </a:extLst>
          </p:cNvPr>
          <p:cNvSpPr>
            <a:spLocks noGrp="1"/>
          </p:cNvSpPr>
          <p:nvPr>
            <p:ph type="title"/>
          </p:nvPr>
        </p:nvSpPr>
        <p:spPr>
          <a:xfrm>
            <a:off x="1265254" y="323257"/>
            <a:ext cx="9661491" cy="1191585"/>
          </a:xfrm>
        </p:spPr>
        <p:txBody>
          <a:bodyPr/>
          <a:lstStyle/>
          <a:p>
            <a:pPr algn="ctr"/>
            <a:r>
              <a:rPr lang="en-GB" b="1">
                <a:solidFill>
                  <a:schemeClr val="bg1"/>
                </a:solidFill>
                <a:cs typeface="Calibri Light"/>
              </a:rPr>
              <a:t>Gender distribution in the company</a:t>
            </a:r>
            <a:endParaRPr lang="en-GB">
              <a:solidFill>
                <a:schemeClr val="bg1"/>
              </a:solidFill>
              <a:cs typeface="Calibri Light" panose="020F0302020204030204"/>
            </a:endParaRPr>
          </a:p>
        </p:txBody>
      </p:sp>
      <p:pic>
        <p:nvPicPr>
          <p:cNvPr id="5" name="Picture 4" descr="A graph of a person and person&#10;&#10;Description automatically generated">
            <a:extLst>
              <a:ext uri="{FF2B5EF4-FFF2-40B4-BE49-F238E27FC236}">
                <a16:creationId xmlns:a16="http://schemas.microsoft.com/office/drawing/2014/main" id="{0C94D11D-69A1-2872-7915-42451FC63DE9}"/>
              </a:ext>
            </a:extLst>
          </p:cNvPr>
          <p:cNvPicPr>
            <a:picLocks noChangeAspect="1"/>
          </p:cNvPicPr>
          <p:nvPr/>
        </p:nvPicPr>
        <p:blipFill>
          <a:blip r:embed="rId2"/>
          <a:stretch>
            <a:fillRect/>
          </a:stretch>
        </p:blipFill>
        <p:spPr>
          <a:xfrm>
            <a:off x="6269331" y="2042253"/>
            <a:ext cx="5483668" cy="4203863"/>
          </a:xfrm>
          <a:prstGeom prst="rect">
            <a:avLst/>
          </a:prstGeom>
        </p:spPr>
      </p:pic>
      <p:sp>
        <p:nvSpPr>
          <p:cNvPr id="6" name="TextBox 5">
            <a:extLst>
              <a:ext uri="{FF2B5EF4-FFF2-40B4-BE49-F238E27FC236}">
                <a16:creationId xmlns:a16="http://schemas.microsoft.com/office/drawing/2014/main" id="{60880F2D-5B74-3DB6-754D-B5CB03ADBFEC}"/>
              </a:ext>
            </a:extLst>
          </p:cNvPr>
          <p:cNvSpPr txBox="1"/>
          <p:nvPr/>
        </p:nvSpPr>
        <p:spPr>
          <a:xfrm>
            <a:off x="685649" y="1866100"/>
            <a:ext cx="47863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cs typeface="Calibri"/>
              </a:rPr>
              <a:t>The male to female ratio in the company is rather shocking, no matter how you look at it. Female employees represent less than a quarter - 23,2% - of the whole workforce. </a:t>
            </a:r>
            <a:endParaRPr lang="en-US">
              <a:solidFill>
                <a:schemeClr val="bg1"/>
              </a:solidFill>
              <a:cs typeface="Calibri" panose="020F0502020204030204"/>
            </a:endParaRPr>
          </a:p>
        </p:txBody>
      </p:sp>
      <p:pic>
        <p:nvPicPr>
          <p:cNvPr id="3" name="Picture 2" descr="A pie chart with a blue and orange circle&#10;&#10;Description automatically generated">
            <a:extLst>
              <a:ext uri="{FF2B5EF4-FFF2-40B4-BE49-F238E27FC236}">
                <a16:creationId xmlns:a16="http://schemas.microsoft.com/office/drawing/2014/main" id="{49213076-DEE0-B97E-95FA-5874BE83EE9E}"/>
              </a:ext>
            </a:extLst>
          </p:cNvPr>
          <p:cNvPicPr>
            <a:picLocks noChangeAspect="1"/>
          </p:cNvPicPr>
          <p:nvPr/>
        </p:nvPicPr>
        <p:blipFill>
          <a:blip r:embed="rId3"/>
          <a:stretch>
            <a:fillRect/>
          </a:stretch>
        </p:blipFill>
        <p:spPr>
          <a:xfrm>
            <a:off x="2976964" y="3306670"/>
            <a:ext cx="2877201" cy="2939446"/>
          </a:xfrm>
          <a:prstGeom prst="rect">
            <a:avLst/>
          </a:prstGeom>
        </p:spPr>
      </p:pic>
      <p:pic>
        <p:nvPicPr>
          <p:cNvPr id="7" name="Picture 6" descr="A screenshot of a number&#10;&#10;Description automatically generated">
            <a:extLst>
              <a:ext uri="{FF2B5EF4-FFF2-40B4-BE49-F238E27FC236}">
                <a16:creationId xmlns:a16="http://schemas.microsoft.com/office/drawing/2014/main" id="{B00D705A-3A5B-720D-BFF8-033E57B5307C}"/>
              </a:ext>
            </a:extLst>
          </p:cNvPr>
          <p:cNvPicPr>
            <a:picLocks noChangeAspect="1"/>
          </p:cNvPicPr>
          <p:nvPr/>
        </p:nvPicPr>
        <p:blipFill>
          <a:blip r:embed="rId4"/>
          <a:stretch>
            <a:fillRect/>
          </a:stretch>
        </p:blipFill>
        <p:spPr>
          <a:xfrm>
            <a:off x="1025301" y="4871200"/>
            <a:ext cx="1550062" cy="1377774"/>
          </a:xfrm>
          <a:prstGeom prst="rect">
            <a:avLst/>
          </a:prstGeom>
        </p:spPr>
      </p:pic>
      <p:sp>
        <p:nvSpPr>
          <p:cNvPr id="4" name="TextBox 3">
            <a:extLst>
              <a:ext uri="{FF2B5EF4-FFF2-40B4-BE49-F238E27FC236}">
                <a16:creationId xmlns:a16="http://schemas.microsoft.com/office/drawing/2014/main" id="{0C6E542F-FA2E-F082-466F-0BB25A6AF27F}"/>
              </a:ext>
            </a:extLst>
          </p:cNvPr>
          <p:cNvSpPr txBox="1"/>
          <p:nvPr/>
        </p:nvSpPr>
        <p:spPr>
          <a:xfrm>
            <a:off x="724737" y="3186582"/>
            <a:ext cx="19142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However, non-binary identities were excluded in the survey.</a:t>
            </a:r>
            <a:endParaRPr lang="en-US">
              <a:solidFill>
                <a:schemeClr val="bg1"/>
              </a:solidFill>
              <a:ea typeface="Calibri" panose="020F0502020204030204"/>
              <a:cs typeface="Calibri" panose="020F0502020204030204"/>
            </a:endParaRPr>
          </a:p>
        </p:txBody>
      </p:sp>
      <p:sp>
        <p:nvSpPr>
          <p:cNvPr id="8" name="Footer Placeholder 7">
            <a:extLst>
              <a:ext uri="{FF2B5EF4-FFF2-40B4-BE49-F238E27FC236}">
                <a16:creationId xmlns:a16="http://schemas.microsoft.com/office/drawing/2014/main" id="{32A28331-FCCB-D2B5-C216-D19B0808C3F8}"/>
              </a:ext>
            </a:extLst>
          </p:cNvPr>
          <p:cNvSpPr>
            <a:spLocks noGrp="1"/>
          </p:cNvSpPr>
          <p:nvPr>
            <p:ph type="ftr" sz="quarter" idx="11"/>
          </p:nvPr>
        </p:nvSpPr>
        <p:spPr/>
        <p:txBody>
          <a:bodyPr/>
          <a:lstStyle/>
          <a:p>
            <a:r>
              <a:rPr lang="fi-FI" b="1">
                <a:solidFill>
                  <a:schemeClr val="bg1"/>
                </a:solidFill>
              </a:rPr>
              <a:t>Erja Pisilä</a:t>
            </a:r>
            <a:endParaRPr lang="fi-FI" b="1">
              <a:solidFill>
                <a:schemeClr val="bg1"/>
              </a:solidFill>
              <a:cs typeface="Calibri"/>
            </a:endParaRPr>
          </a:p>
        </p:txBody>
      </p:sp>
    </p:spTree>
    <p:extLst>
      <p:ext uri="{BB962C8B-B14F-4D97-AF65-F5344CB8AC3E}">
        <p14:creationId xmlns:p14="http://schemas.microsoft.com/office/powerpoint/2010/main" val="3991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F06A-7C26-088F-A785-AD38BF0D2DA3}"/>
              </a:ext>
            </a:extLst>
          </p:cNvPr>
          <p:cNvSpPr>
            <a:spLocks noGrp="1"/>
          </p:cNvSpPr>
          <p:nvPr>
            <p:ph type="title"/>
          </p:nvPr>
        </p:nvSpPr>
        <p:spPr>
          <a:xfrm>
            <a:off x="838200" y="365125"/>
            <a:ext cx="10515600" cy="1237977"/>
          </a:xfrm>
        </p:spPr>
        <p:txBody>
          <a:bodyPr/>
          <a:lstStyle/>
          <a:p>
            <a:pPr algn="ctr"/>
            <a:r>
              <a:rPr lang="en-GB" b="1">
                <a:solidFill>
                  <a:schemeClr val="bg1"/>
                </a:solidFill>
                <a:cs typeface="Calibri Light"/>
              </a:rPr>
              <a:t>Age distribution in the company</a:t>
            </a:r>
            <a:endParaRPr lang="en-GB">
              <a:solidFill>
                <a:schemeClr val="bg1"/>
              </a:solidFill>
            </a:endParaRPr>
          </a:p>
        </p:txBody>
      </p:sp>
      <p:pic>
        <p:nvPicPr>
          <p:cNvPr id="4" name="Content Placeholder 3" descr="A screenshot of a graph&#10;&#10;Description automatically generated">
            <a:extLst>
              <a:ext uri="{FF2B5EF4-FFF2-40B4-BE49-F238E27FC236}">
                <a16:creationId xmlns:a16="http://schemas.microsoft.com/office/drawing/2014/main" id="{04801813-0551-252E-7B8C-0B8DBC56DF3D}"/>
              </a:ext>
            </a:extLst>
          </p:cNvPr>
          <p:cNvPicPr>
            <a:picLocks noGrp="1" noChangeAspect="1"/>
          </p:cNvPicPr>
          <p:nvPr>
            <p:ph idx="1"/>
          </p:nvPr>
        </p:nvPicPr>
        <p:blipFill>
          <a:blip r:embed="rId2"/>
          <a:stretch>
            <a:fillRect/>
          </a:stretch>
        </p:blipFill>
        <p:spPr>
          <a:xfrm>
            <a:off x="4136908" y="3703002"/>
            <a:ext cx="2408328" cy="2575938"/>
          </a:xfrm>
        </p:spPr>
      </p:pic>
      <p:pic>
        <p:nvPicPr>
          <p:cNvPr id="5" name="Picture 4" descr="A pie chart with numbers and a number of people&#10;&#10;Description automatically generated">
            <a:extLst>
              <a:ext uri="{FF2B5EF4-FFF2-40B4-BE49-F238E27FC236}">
                <a16:creationId xmlns:a16="http://schemas.microsoft.com/office/drawing/2014/main" id="{356C62CF-073A-3691-91C7-EEBE7C61887F}"/>
              </a:ext>
            </a:extLst>
          </p:cNvPr>
          <p:cNvPicPr>
            <a:picLocks noChangeAspect="1"/>
          </p:cNvPicPr>
          <p:nvPr/>
        </p:nvPicPr>
        <p:blipFill>
          <a:blip r:embed="rId3"/>
          <a:stretch>
            <a:fillRect/>
          </a:stretch>
        </p:blipFill>
        <p:spPr>
          <a:xfrm>
            <a:off x="6939827" y="1875672"/>
            <a:ext cx="4631940" cy="4591693"/>
          </a:xfrm>
          <a:prstGeom prst="rect">
            <a:avLst/>
          </a:prstGeom>
        </p:spPr>
      </p:pic>
      <p:sp>
        <p:nvSpPr>
          <p:cNvPr id="6" name="TextBox 5">
            <a:extLst>
              <a:ext uri="{FF2B5EF4-FFF2-40B4-BE49-F238E27FC236}">
                <a16:creationId xmlns:a16="http://schemas.microsoft.com/office/drawing/2014/main" id="{169F14AC-E0C4-4528-5820-25E38EE6B9A5}"/>
              </a:ext>
            </a:extLst>
          </p:cNvPr>
          <p:cNvSpPr txBox="1"/>
          <p:nvPr/>
        </p:nvSpPr>
        <p:spPr>
          <a:xfrm>
            <a:off x="836074" y="1887231"/>
            <a:ext cx="292258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The age distribution of the employees is rather large, the youngest employee being 20 years old and the oldest 61 years old.</a:t>
            </a:r>
          </a:p>
          <a:p>
            <a:pPr marL="285750" indent="-285750">
              <a:buFont typeface="Arial"/>
              <a:buChar char="•"/>
            </a:pPr>
            <a:r>
              <a:rPr lang="en-GB">
                <a:solidFill>
                  <a:schemeClr val="bg1"/>
                </a:solidFill>
                <a:ea typeface="+mn-lt"/>
                <a:cs typeface="+mn-lt"/>
              </a:rPr>
              <a:t>It would seem that there is only one imminent retirement looming among the employees.</a:t>
            </a:r>
          </a:p>
          <a:p>
            <a:pPr marL="285750" indent="-285750">
              <a:buFont typeface="Arial"/>
              <a:buChar char="•"/>
            </a:pPr>
            <a:r>
              <a:rPr lang="en-GB">
                <a:solidFill>
                  <a:schemeClr val="bg1"/>
                </a:solidFill>
                <a:ea typeface="+mn-lt"/>
                <a:cs typeface="+mn-lt"/>
              </a:rPr>
              <a:t>The vast majority of the workforce is aged 30 to 40, so one should hope they will stay at the company for a very long time.</a:t>
            </a:r>
          </a:p>
        </p:txBody>
      </p:sp>
      <p:pic>
        <p:nvPicPr>
          <p:cNvPr id="3" name="Picture 2" descr="A black screen with white text&#10;&#10;Description automatically generated">
            <a:extLst>
              <a:ext uri="{FF2B5EF4-FFF2-40B4-BE49-F238E27FC236}">
                <a16:creationId xmlns:a16="http://schemas.microsoft.com/office/drawing/2014/main" id="{E5803B03-B9CF-73E4-E50D-966E4A251182}"/>
              </a:ext>
            </a:extLst>
          </p:cNvPr>
          <p:cNvPicPr>
            <a:picLocks noChangeAspect="1"/>
          </p:cNvPicPr>
          <p:nvPr/>
        </p:nvPicPr>
        <p:blipFill>
          <a:blip r:embed="rId4"/>
          <a:stretch>
            <a:fillRect/>
          </a:stretch>
        </p:blipFill>
        <p:spPr>
          <a:xfrm>
            <a:off x="4334152" y="2187616"/>
            <a:ext cx="1903100" cy="1238486"/>
          </a:xfrm>
          <a:prstGeom prst="rect">
            <a:avLst/>
          </a:prstGeom>
        </p:spPr>
      </p:pic>
      <p:sp>
        <p:nvSpPr>
          <p:cNvPr id="7" name="Footer Placeholder 6">
            <a:extLst>
              <a:ext uri="{FF2B5EF4-FFF2-40B4-BE49-F238E27FC236}">
                <a16:creationId xmlns:a16="http://schemas.microsoft.com/office/drawing/2014/main" id="{4FB434E6-49A8-FCEF-3471-7A8F74381C08}"/>
              </a:ext>
            </a:extLst>
          </p:cNvPr>
          <p:cNvSpPr>
            <a:spLocks noGrp="1"/>
          </p:cNvSpPr>
          <p:nvPr>
            <p:ph type="ftr" sz="quarter" idx="11"/>
          </p:nvPr>
        </p:nvSpPr>
        <p:spPr/>
        <p:txBody>
          <a:bodyPr/>
          <a:lstStyle/>
          <a:p>
            <a:r>
              <a:rPr lang="en-GB" b="1">
                <a:solidFill>
                  <a:schemeClr val="bg1"/>
                </a:solidFill>
              </a:rPr>
              <a:t>Erja </a:t>
            </a:r>
            <a:r>
              <a:rPr lang="fi-FI" b="1">
                <a:solidFill>
                  <a:schemeClr val="bg1"/>
                </a:solidFill>
              </a:rPr>
              <a:t>Pisilä</a:t>
            </a:r>
            <a:endParaRPr lang="fi-FI" b="1">
              <a:solidFill>
                <a:schemeClr val="bg1"/>
              </a:solidFill>
              <a:cs typeface="Calibri"/>
            </a:endParaRPr>
          </a:p>
        </p:txBody>
      </p:sp>
    </p:spTree>
    <p:extLst>
      <p:ext uri="{BB962C8B-B14F-4D97-AF65-F5344CB8AC3E}">
        <p14:creationId xmlns:p14="http://schemas.microsoft.com/office/powerpoint/2010/main" val="131785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5F8-C91D-29E7-E982-1EE0A999A053}"/>
              </a:ext>
            </a:extLst>
          </p:cNvPr>
          <p:cNvSpPr>
            <a:spLocks noGrp="1"/>
          </p:cNvSpPr>
          <p:nvPr>
            <p:ph type="title"/>
          </p:nvPr>
        </p:nvSpPr>
        <p:spPr/>
        <p:txBody>
          <a:bodyPr/>
          <a:lstStyle/>
          <a:p>
            <a:pPr algn="ctr"/>
            <a:r>
              <a:rPr lang="en-GB" b="1">
                <a:solidFill>
                  <a:schemeClr val="bg1"/>
                </a:solidFill>
                <a:cs typeface="Calibri Light"/>
              </a:rPr>
              <a:t>Age groups and genders within them</a:t>
            </a:r>
            <a:endParaRPr lang="en-US">
              <a:solidFill>
                <a:schemeClr val="bg1"/>
              </a:solidFill>
              <a:cs typeface="Calibri Light" panose="020F0302020204030204"/>
            </a:endParaRPr>
          </a:p>
        </p:txBody>
      </p:sp>
      <p:pic>
        <p:nvPicPr>
          <p:cNvPr id="4" name="Content Placeholder 3" descr="A graph of age distribution&#10;&#10;Description automatically generated">
            <a:extLst>
              <a:ext uri="{FF2B5EF4-FFF2-40B4-BE49-F238E27FC236}">
                <a16:creationId xmlns:a16="http://schemas.microsoft.com/office/drawing/2014/main" id="{F91F070A-6267-5B61-ABCA-91388531E156}"/>
              </a:ext>
            </a:extLst>
          </p:cNvPr>
          <p:cNvPicPr>
            <a:picLocks noGrp="1" noChangeAspect="1"/>
          </p:cNvPicPr>
          <p:nvPr>
            <p:ph idx="1"/>
          </p:nvPr>
        </p:nvPicPr>
        <p:blipFill>
          <a:blip r:embed="rId2"/>
          <a:stretch>
            <a:fillRect/>
          </a:stretch>
        </p:blipFill>
        <p:spPr>
          <a:xfrm>
            <a:off x="5748052" y="1844098"/>
            <a:ext cx="5325043" cy="4342270"/>
          </a:xfrm>
        </p:spPr>
      </p:pic>
      <p:sp>
        <p:nvSpPr>
          <p:cNvPr id="5" name="TextBox 4">
            <a:extLst>
              <a:ext uri="{FF2B5EF4-FFF2-40B4-BE49-F238E27FC236}">
                <a16:creationId xmlns:a16="http://schemas.microsoft.com/office/drawing/2014/main" id="{C4566811-CB73-F09C-71A3-06F293BF2731}"/>
              </a:ext>
            </a:extLst>
          </p:cNvPr>
          <p:cNvSpPr txBox="1"/>
          <p:nvPr/>
        </p:nvSpPr>
        <p:spPr>
          <a:xfrm>
            <a:off x="1306286" y="2002971"/>
            <a:ext cx="54428" cy="10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id="{16013808-B222-8983-E8F1-29F345E2AE1D}"/>
              </a:ext>
            </a:extLst>
          </p:cNvPr>
          <p:cNvSpPr txBox="1"/>
          <p:nvPr/>
        </p:nvSpPr>
        <p:spPr>
          <a:xfrm>
            <a:off x="1101436" y="1933699"/>
            <a:ext cx="34953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GB">
                <a:solidFill>
                  <a:schemeClr val="bg1"/>
                </a:solidFill>
                <a:cs typeface="Calibri"/>
              </a:rPr>
              <a:t>The male employees form the vast majority of every single age group in the company. The management should look into employing more females. However, the sheer number of male workers may also deter female applicants. </a:t>
            </a:r>
            <a:endParaRPr lang="fi-FI">
              <a:solidFill>
                <a:schemeClr val="bg1"/>
              </a:solidFill>
              <a:cs typeface="Calibri"/>
            </a:endParaRPr>
          </a:p>
          <a:p>
            <a:pPr marL="285750" indent="-285750">
              <a:buFont typeface="Arial"/>
              <a:buChar char="•"/>
            </a:pPr>
            <a:r>
              <a:rPr lang="en-GB">
                <a:solidFill>
                  <a:schemeClr val="bg1"/>
                </a:solidFill>
                <a:ea typeface="+mn-lt"/>
                <a:cs typeface="+mn-lt"/>
              </a:rPr>
              <a:t>The majority of female employees are in the age brackets from 30 to 49, so there is a chance they will stay at the company for the next twenty or so years. </a:t>
            </a:r>
            <a:endParaRPr lang="en-GB">
              <a:solidFill>
                <a:schemeClr val="bg1"/>
              </a:solidFill>
              <a:ea typeface="Calibri" panose="020F0502020204030204"/>
              <a:cs typeface="Calibri" panose="020F0502020204030204"/>
            </a:endParaRPr>
          </a:p>
        </p:txBody>
      </p:sp>
      <p:sp>
        <p:nvSpPr>
          <p:cNvPr id="3" name="Footer Placeholder 2">
            <a:extLst>
              <a:ext uri="{FF2B5EF4-FFF2-40B4-BE49-F238E27FC236}">
                <a16:creationId xmlns:a16="http://schemas.microsoft.com/office/drawing/2014/main" id="{D791C533-5FA1-0ABD-1A84-28C535FFDEFF}"/>
              </a:ext>
            </a:extLst>
          </p:cNvPr>
          <p:cNvSpPr>
            <a:spLocks noGrp="1"/>
          </p:cNvSpPr>
          <p:nvPr>
            <p:ph type="ftr" sz="quarter" idx="11"/>
          </p:nvPr>
        </p:nvSpPr>
        <p:spPr/>
        <p:txBody>
          <a:bodyPr/>
          <a:lstStyle/>
          <a:p>
            <a:r>
              <a:rPr lang="fi-FI" b="1">
                <a:solidFill>
                  <a:schemeClr val="bg1"/>
                </a:solidFill>
              </a:rPr>
              <a:t>Erja Pisilä</a:t>
            </a:r>
            <a:endParaRPr lang="fi-FI" b="1">
              <a:solidFill>
                <a:schemeClr val="bg1"/>
              </a:solidFill>
              <a:cs typeface="Calibri"/>
            </a:endParaRPr>
          </a:p>
        </p:txBody>
      </p:sp>
    </p:spTree>
    <p:extLst>
      <p:ext uri="{BB962C8B-B14F-4D97-AF65-F5344CB8AC3E}">
        <p14:creationId xmlns:p14="http://schemas.microsoft.com/office/powerpoint/2010/main" val="260816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62C7-F70E-1F15-9676-5BDD92B0AC04}"/>
              </a:ext>
            </a:extLst>
          </p:cNvPr>
          <p:cNvSpPr>
            <a:spLocks noGrp="1"/>
          </p:cNvSpPr>
          <p:nvPr>
            <p:ph type="title"/>
          </p:nvPr>
        </p:nvSpPr>
        <p:spPr/>
        <p:txBody>
          <a:bodyPr/>
          <a:lstStyle/>
          <a:p>
            <a:pPr algn="ctr"/>
            <a:r>
              <a:rPr lang="en-GB" b="1">
                <a:solidFill>
                  <a:schemeClr val="bg1"/>
                </a:solidFill>
                <a:cs typeface="Calibri Light"/>
              </a:rPr>
              <a:t>Gender differences in salary satisfaction</a:t>
            </a:r>
            <a:endParaRPr lang="en-GB">
              <a:solidFill>
                <a:schemeClr val="bg1"/>
              </a:solidFill>
              <a:cs typeface="Calibri Light" panose="020F0302020204030204"/>
            </a:endParaRPr>
          </a:p>
        </p:txBody>
      </p:sp>
      <p:pic>
        <p:nvPicPr>
          <p:cNvPr id="4" name="Content Placeholder 3" descr="A graph with green and orange bars&#10;&#10;Description automatically generated">
            <a:extLst>
              <a:ext uri="{FF2B5EF4-FFF2-40B4-BE49-F238E27FC236}">
                <a16:creationId xmlns:a16="http://schemas.microsoft.com/office/drawing/2014/main" id="{284A6992-357A-72AA-BFEB-DEF45BAD4648}"/>
              </a:ext>
            </a:extLst>
          </p:cNvPr>
          <p:cNvPicPr>
            <a:picLocks noGrp="1" noChangeAspect="1"/>
          </p:cNvPicPr>
          <p:nvPr>
            <p:ph idx="1"/>
          </p:nvPr>
        </p:nvPicPr>
        <p:blipFill>
          <a:blip r:embed="rId2"/>
          <a:stretch>
            <a:fillRect/>
          </a:stretch>
        </p:blipFill>
        <p:spPr>
          <a:xfrm>
            <a:off x="5322195" y="2171645"/>
            <a:ext cx="5904692" cy="4029639"/>
          </a:xfrm>
        </p:spPr>
      </p:pic>
      <p:pic>
        <p:nvPicPr>
          <p:cNvPr id="6" name="Picture 5" descr="A screenshot of a graph&#10;&#10;Description automatically generated">
            <a:extLst>
              <a:ext uri="{FF2B5EF4-FFF2-40B4-BE49-F238E27FC236}">
                <a16:creationId xmlns:a16="http://schemas.microsoft.com/office/drawing/2014/main" id="{B4D4063D-294B-59EA-B911-F45DD1F2E1C1}"/>
              </a:ext>
            </a:extLst>
          </p:cNvPr>
          <p:cNvPicPr>
            <a:picLocks noChangeAspect="1"/>
          </p:cNvPicPr>
          <p:nvPr/>
        </p:nvPicPr>
        <p:blipFill>
          <a:blip r:embed="rId3"/>
          <a:stretch>
            <a:fillRect/>
          </a:stretch>
        </p:blipFill>
        <p:spPr>
          <a:xfrm>
            <a:off x="1729817" y="4105537"/>
            <a:ext cx="2520203" cy="2102083"/>
          </a:xfrm>
          <a:prstGeom prst="rect">
            <a:avLst/>
          </a:prstGeom>
        </p:spPr>
      </p:pic>
      <p:sp>
        <p:nvSpPr>
          <p:cNvPr id="7" name="TextBox 6">
            <a:extLst>
              <a:ext uri="{FF2B5EF4-FFF2-40B4-BE49-F238E27FC236}">
                <a16:creationId xmlns:a16="http://schemas.microsoft.com/office/drawing/2014/main" id="{39F82D40-040F-D148-A898-E9E51A5F4C76}"/>
              </a:ext>
            </a:extLst>
          </p:cNvPr>
          <p:cNvSpPr txBox="1"/>
          <p:nvPr/>
        </p:nvSpPr>
        <p:spPr>
          <a:xfrm>
            <a:off x="1175862" y="1783635"/>
            <a:ext cx="363874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By looking at these numbers one could easily assume that the female employees are more satisfied with their salaries than males. However, the graph is somewhat misleading simply due to the small number of female workers.</a:t>
            </a:r>
          </a:p>
        </p:txBody>
      </p:sp>
      <p:sp>
        <p:nvSpPr>
          <p:cNvPr id="3" name="Footer Placeholder 2">
            <a:extLst>
              <a:ext uri="{FF2B5EF4-FFF2-40B4-BE49-F238E27FC236}">
                <a16:creationId xmlns:a16="http://schemas.microsoft.com/office/drawing/2014/main" id="{DE241D50-68D8-5E94-383E-61EB62965338}"/>
              </a:ext>
            </a:extLst>
          </p:cNvPr>
          <p:cNvSpPr>
            <a:spLocks noGrp="1"/>
          </p:cNvSpPr>
          <p:nvPr>
            <p:ph type="ftr" sz="quarter" idx="11"/>
          </p:nvPr>
        </p:nvSpPr>
        <p:spPr/>
        <p:txBody>
          <a:bodyPr/>
          <a:lstStyle/>
          <a:p>
            <a:r>
              <a:rPr lang="fi-FI" b="1">
                <a:solidFill>
                  <a:schemeClr val="bg1"/>
                </a:solidFill>
              </a:rPr>
              <a:t>Erja Pisilä</a:t>
            </a:r>
            <a:endParaRPr lang="fi-FI" b="1">
              <a:solidFill>
                <a:schemeClr val="bg1"/>
              </a:solidFill>
              <a:cs typeface="Calibri"/>
            </a:endParaRPr>
          </a:p>
        </p:txBody>
      </p:sp>
    </p:spTree>
    <p:extLst>
      <p:ext uri="{BB962C8B-B14F-4D97-AF65-F5344CB8AC3E}">
        <p14:creationId xmlns:p14="http://schemas.microsoft.com/office/powerpoint/2010/main" val="344629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EFC1-46C4-E1CC-C953-581C3A052A66}"/>
              </a:ext>
            </a:extLst>
          </p:cNvPr>
          <p:cNvSpPr>
            <a:spLocks noGrp="1"/>
          </p:cNvSpPr>
          <p:nvPr>
            <p:ph type="title"/>
          </p:nvPr>
        </p:nvSpPr>
        <p:spPr/>
        <p:txBody>
          <a:bodyPr/>
          <a:lstStyle/>
          <a:p>
            <a:pPr algn="ctr"/>
            <a:r>
              <a:rPr lang="en-GB" b="1">
                <a:solidFill>
                  <a:schemeClr val="bg1"/>
                </a:solidFill>
                <a:cs typeface="Calibri Light"/>
              </a:rPr>
              <a:t>Gender differences in salary satisfaction </a:t>
            </a:r>
            <a:br>
              <a:rPr lang="en-GB">
                <a:solidFill>
                  <a:schemeClr val="bg1"/>
                </a:solidFill>
              </a:rPr>
            </a:br>
            <a:r>
              <a:rPr lang="en-GB" b="1">
                <a:solidFill>
                  <a:schemeClr val="bg1"/>
                </a:solidFill>
                <a:cs typeface="Calibri Light"/>
              </a:rPr>
              <a:t>continued</a:t>
            </a:r>
            <a:endParaRPr lang="en-GB">
              <a:solidFill>
                <a:schemeClr val="bg1"/>
              </a:solidFill>
              <a:cs typeface="Calibri Light" panose="020F0302020204030204"/>
            </a:endParaRPr>
          </a:p>
        </p:txBody>
      </p:sp>
      <p:pic>
        <p:nvPicPr>
          <p:cNvPr id="4" name="Content Placeholder 3" descr="A graph with green and orange bars&#10;&#10;Description automatically generated">
            <a:extLst>
              <a:ext uri="{FF2B5EF4-FFF2-40B4-BE49-F238E27FC236}">
                <a16:creationId xmlns:a16="http://schemas.microsoft.com/office/drawing/2014/main" id="{59B1E3FC-CCF6-C5DB-A0C2-315608F75E53}"/>
              </a:ext>
            </a:extLst>
          </p:cNvPr>
          <p:cNvPicPr>
            <a:picLocks noGrp="1" noChangeAspect="1"/>
          </p:cNvPicPr>
          <p:nvPr>
            <p:ph idx="1"/>
          </p:nvPr>
        </p:nvPicPr>
        <p:blipFill>
          <a:blip r:embed="rId2"/>
          <a:stretch>
            <a:fillRect/>
          </a:stretch>
        </p:blipFill>
        <p:spPr>
          <a:xfrm>
            <a:off x="5472420" y="2158077"/>
            <a:ext cx="6037016" cy="4126218"/>
          </a:xfrm>
        </p:spPr>
      </p:pic>
      <p:pic>
        <p:nvPicPr>
          <p:cNvPr id="5" name="Picture 4" descr="A screenshot of a graph&#10;&#10;Description automatically generated">
            <a:extLst>
              <a:ext uri="{FF2B5EF4-FFF2-40B4-BE49-F238E27FC236}">
                <a16:creationId xmlns:a16="http://schemas.microsoft.com/office/drawing/2014/main" id="{654A1173-9F86-CE39-41F4-AD20EBE2CCA6}"/>
              </a:ext>
            </a:extLst>
          </p:cNvPr>
          <p:cNvPicPr>
            <a:picLocks noChangeAspect="1"/>
          </p:cNvPicPr>
          <p:nvPr/>
        </p:nvPicPr>
        <p:blipFill>
          <a:blip r:embed="rId3"/>
          <a:stretch>
            <a:fillRect/>
          </a:stretch>
        </p:blipFill>
        <p:spPr>
          <a:xfrm>
            <a:off x="1925966" y="4665473"/>
            <a:ext cx="1981437" cy="1622522"/>
          </a:xfrm>
          <a:prstGeom prst="rect">
            <a:avLst/>
          </a:prstGeom>
        </p:spPr>
      </p:pic>
      <p:sp>
        <p:nvSpPr>
          <p:cNvPr id="6" name="TextBox 5">
            <a:extLst>
              <a:ext uri="{FF2B5EF4-FFF2-40B4-BE49-F238E27FC236}">
                <a16:creationId xmlns:a16="http://schemas.microsoft.com/office/drawing/2014/main" id="{3D3E52EF-A45E-8088-A675-553C014DA243}"/>
              </a:ext>
            </a:extLst>
          </p:cNvPr>
          <p:cNvSpPr txBox="1"/>
          <p:nvPr/>
        </p:nvSpPr>
        <p:spPr>
          <a:xfrm>
            <a:off x="441521" y="2028778"/>
            <a:ext cx="470643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This table and graph show the same results in percentages. As one can see, the percentage of female employees unsatisfied with their salary is far greater than that of the male employees.</a:t>
            </a:r>
          </a:p>
          <a:p>
            <a:pPr marL="285750" indent="-285750">
              <a:buFont typeface="Arial"/>
              <a:buChar char="•"/>
            </a:pPr>
            <a:r>
              <a:rPr lang="en-GB">
                <a:solidFill>
                  <a:schemeClr val="bg1"/>
                </a:solidFill>
                <a:ea typeface="+mn-lt"/>
                <a:cs typeface="+mn-lt"/>
              </a:rPr>
              <a:t>The p-value for this test was ~0.0045 which indicates a rather significant level of dependency between the variables 'gender' and '</a:t>
            </a:r>
            <a:r>
              <a:rPr lang="en-GB" err="1">
                <a:solidFill>
                  <a:schemeClr val="bg1"/>
                </a:solidFill>
                <a:ea typeface="+mn-lt"/>
                <a:cs typeface="+mn-lt"/>
              </a:rPr>
              <a:t>sat_salary</a:t>
            </a:r>
            <a:r>
              <a:rPr lang="en-GB">
                <a:solidFill>
                  <a:schemeClr val="bg1"/>
                </a:solidFill>
                <a:ea typeface="+mn-lt"/>
                <a:cs typeface="+mn-lt"/>
              </a:rPr>
              <a:t>'.</a:t>
            </a:r>
          </a:p>
        </p:txBody>
      </p:sp>
      <p:sp>
        <p:nvSpPr>
          <p:cNvPr id="3" name="Footer Placeholder 2">
            <a:extLst>
              <a:ext uri="{FF2B5EF4-FFF2-40B4-BE49-F238E27FC236}">
                <a16:creationId xmlns:a16="http://schemas.microsoft.com/office/drawing/2014/main" id="{151520D3-C197-A42C-6473-6D6CC8E8CD4A}"/>
              </a:ext>
            </a:extLst>
          </p:cNvPr>
          <p:cNvSpPr>
            <a:spLocks noGrp="1"/>
          </p:cNvSpPr>
          <p:nvPr>
            <p:ph type="ftr" sz="quarter" idx="11"/>
          </p:nvPr>
        </p:nvSpPr>
        <p:spPr/>
        <p:txBody>
          <a:bodyPr/>
          <a:lstStyle/>
          <a:p>
            <a:r>
              <a:rPr lang="fi-FI" b="1">
                <a:solidFill>
                  <a:schemeClr val="bg1"/>
                </a:solidFill>
              </a:rPr>
              <a:t>Erja Pisilä</a:t>
            </a:r>
            <a:endParaRPr lang="fi-FI" b="1">
              <a:solidFill>
                <a:schemeClr val="bg1"/>
              </a:solidFill>
              <a:cs typeface="Calibri"/>
            </a:endParaRPr>
          </a:p>
        </p:txBody>
      </p:sp>
    </p:spTree>
    <p:extLst>
      <p:ext uri="{BB962C8B-B14F-4D97-AF65-F5344CB8AC3E}">
        <p14:creationId xmlns:p14="http://schemas.microsoft.com/office/powerpoint/2010/main" val="105841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339D-E7BA-9176-0F32-207FB13E99EE}"/>
              </a:ext>
            </a:extLst>
          </p:cNvPr>
          <p:cNvSpPr>
            <a:spLocks noGrp="1"/>
          </p:cNvSpPr>
          <p:nvPr>
            <p:ph type="title"/>
          </p:nvPr>
        </p:nvSpPr>
        <p:spPr/>
        <p:txBody>
          <a:bodyPr/>
          <a:lstStyle/>
          <a:p>
            <a:pPr algn="ctr"/>
            <a:r>
              <a:rPr lang="en-GB" b="1">
                <a:solidFill>
                  <a:schemeClr val="bg1"/>
                </a:solidFill>
                <a:cs typeface="Calibri Light"/>
              </a:rPr>
              <a:t>Management satisfaction in age groups</a:t>
            </a:r>
            <a:endParaRPr lang="en-GB">
              <a:solidFill>
                <a:schemeClr val="bg1"/>
              </a:solidFill>
              <a:cs typeface="Calibri Light" panose="020F0302020204030204"/>
            </a:endParaRPr>
          </a:p>
        </p:txBody>
      </p:sp>
      <p:pic>
        <p:nvPicPr>
          <p:cNvPr id="5" name="Picture 4" descr="A screenshot of a graph&#10;&#10;Description automatically generated">
            <a:extLst>
              <a:ext uri="{FF2B5EF4-FFF2-40B4-BE49-F238E27FC236}">
                <a16:creationId xmlns:a16="http://schemas.microsoft.com/office/drawing/2014/main" id="{3FDA7BD1-DC57-C926-0A36-013309909298}"/>
              </a:ext>
            </a:extLst>
          </p:cNvPr>
          <p:cNvPicPr>
            <a:picLocks noChangeAspect="1"/>
          </p:cNvPicPr>
          <p:nvPr/>
        </p:nvPicPr>
        <p:blipFill>
          <a:blip r:embed="rId2"/>
          <a:stretch>
            <a:fillRect/>
          </a:stretch>
        </p:blipFill>
        <p:spPr>
          <a:xfrm>
            <a:off x="1606853" y="4645215"/>
            <a:ext cx="3529926" cy="1708210"/>
          </a:xfrm>
          <a:prstGeom prst="rect">
            <a:avLst/>
          </a:prstGeom>
        </p:spPr>
      </p:pic>
      <p:sp>
        <p:nvSpPr>
          <p:cNvPr id="6" name="TextBox 5">
            <a:extLst>
              <a:ext uri="{FF2B5EF4-FFF2-40B4-BE49-F238E27FC236}">
                <a16:creationId xmlns:a16="http://schemas.microsoft.com/office/drawing/2014/main" id="{CDD8ECCC-680A-8903-FCE9-5395D9451773}"/>
              </a:ext>
            </a:extLst>
          </p:cNvPr>
          <p:cNvSpPr txBox="1"/>
          <p:nvPr/>
        </p:nvSpPr>
        <p:spPr>
          <a:xfrm>
            <a:off x="312024" y="1635724"/>
            <a:ext cx="5739554" cy="29499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The employees aged 50 to 60 seem to be the happiest with the management. Not a single member in this age group expressed dissatisfaction with management. </a:t>
            </a:r>
          </a:p>
          <a:p>
            <a:pPr marL="285750" indent="-285750">
              <a:buFont typeface="Arial"/>
              <a:buChar char="•"/>
            </a:pPr>
            <a:r>
              <a:rPr lang="en-GB">
                <a:solidFill>
                  <a:schemeClr val="bg1"/>
                </a:solidFill>
                <a:ea typeface="+mn-lt"/>
                <a:cs typeface="+mn-lt"/>
              </a:rPr>
              <a:t>The very unsatisfied lot on the other hand are the employees aged 20 to 50. </a:t>
            </a:r>
            <a:endParaRPr lang="en-GB">
              <a:solidFill>
                <a:schemeClr val="bg1"/>
              </a:solidFill>
              <a:cs typeface="Calibri" panose="020F0502020204030204"/>
            </a:endParaRPr>
          </a:p>
          <a:p>
            <a:pPr marL="285750" indent="-285750">
              <a:buFont typeface="Arial,Sans-Serif"/>
              <a:buChar char="•"/>
            </a:pPr>
            <a:r>
              <a:rPr lang="en-GB">
                <a:solidFill>
                  <a:schemeClr val="bg1"/>
                </a:solidFill>
                <a:ea typeface="+mn-lt"/>
                <a:cs typeface="+mn-lt"/>
              </a:rPr>
              <a:t>The 100% dissatisfaction with management is due to the response of one sole employee of that age group in question (60-70).</a:t>
            </a:r>
          </a:p>
          <a:p>
            <a:pPr marL="285750" indent="-285750">
              <a:buFont typeface="Arial,Sans-Serif"/>
              <a:buChar char="•"/>
            </a:pPr>
            <a:r>
              <a:rPr lang="en-GB">
                <a:solidFill>
                  <a:schemeClr val="bg1"/>
                </a:solidFill>
                <a:ea typeface="+mn-lt"/>
                <a:cs typeface="+mn-lt"/>
              </a:rPr>
              <a:t>The p-value for these variables is 2.9, so there is no statistical dependence between them at all.</a:t>
            </a:r>
          </a:p>
        </p:txBody>
      </p:sp>
      <p:pic>
        <p:nvPicPr>
          <p:cNvPr id="8" name="Content Placeholder 7" descr="A graph with different colored bars&#10;&#10;Description automatically generated">
            <a:extLst>
              <a:ext uri="{FF2B5EF4-FFF2-40B4-BE49-F238E27FC236}">
                <a16:creationId xmlns:a16="http://schemas.microsoft.com/office/drawing/2014/main" id="{BBE5FD29-BD7A-C5E1-CCDB-7401241E3584}"/>
              </a:ext>
            </a:extLst>
          </p:cNvPr>
          <p:cNvPicPr>
            <a:picLocks noGrp="1" noChangeAspect="1"/>
          </p:cNvPicPr>
          <p:nvPr>
            <p:ph idx="1"/>
          </p:nvPr>
        </p:nvPicPr>
        <p:blipFill>
          <a:blip r:embed="rId3"/>
          <a:stretch>
            <a:fillRect/>
          </a:stretch>
        </p:blipFill>
        <p:spPr>
          <a:xfrm>
            <a:off x="6337438" y="2032538"/>
            <a:ext cx="5521786" cy="3971969"/>
          </a:xfrm>
        </p:spPr>
      </p:pic>
      <p:sp>
        <p:nvSpPr>
          <p:cNvPr id="3" name="Footer Placeholder 2">
            <a:extLst>
              <a:ext uri="{FF2B5EF4-FFF2-40B4-BE49-F238E27FC236}">
                <a16:creationId xmlns:a16="http://schemas.microsoft.com/office/drawing/2014/main" id="{AF7E5557-027B-B52A-B233-8A883921D0AC}"/>
              </a:ext>
            </a:extLst>
          </p:cNvPr>
          <p:cNvSpPr>
            <a:spLocks noGrp="1"/>
          </p:cNvSpPr>
          <p:nvPr>
            <p:ph type="ftr" sz="quarter" idx="11"/>
          </p:nvPr>
        </p:nvSpPr>
        <p:spPr/>
        <p:txBody>
          <a:bodyPr/>
          <a:lstStyle/>
          <a:p>
            <a:r>
              <a:rPr lang="fi-FI" b="1">
                <a:solidFill>
                  <a:schemeClr val="bg1"/>
                </a:solidFill>
              </a:rPr>
              <a:t>Erja Pisilä</a:t>
            </a:r>
            <a:endParaRPr lang="fi-FI" b="1">
              <a:solidFill>
                <a:schemeClr val="bg1"/>
              </a:solidFill>
              <a:cs typeface="Calibri"/>
            </a:endParaRPr>
          </a:p>
        </p:txBody>
      </p:sp>
    </p:spTree>
    <p:extLst>
      <p:ext uri="{BB962C8B-B14F-4D97-AF65-F5344CB8AC3E}">
        <p14:creationId xmlns:p14="http://schemas.microsoft.com/office/powerpoint/2010/main" val="492544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siakirja" ma:contentTypeID="0x01010023A9C14A8EA27346976459F767D4D151" ma:contentTypeVersion="7" ma:contentTypeDescription="Luo uusi asiakirja." ma:contentTypeScope="" ma:versionID="ccafed47ea042acde3b2057a994e73fe">
  <xsd:schema xmlns:xsd="http://www.w3.org/2001/XMLSchema" xmlns:xs="http://www.w3.org/2001/XMLSchema" xmlns:p="http://schemas.microsoft.com/office/2006/metadata/properties" xmlns:ns2="af2a699c-272c-4a1c-a891-a8c0106888fa" targetNamespace="http://schemas.microsoft.com/office/2006/metadata/properties" ma:root="true" ma:fieldsID="47341581753fc83f2514c8fd35a16a69" ns2:_="">
    <xsd:import namespace="af2a699c-272c-4a1c-a891-a8c0106888f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2a699c-272c-4a1c-a891-a8c0106888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835532-2C4C-47E8-B563-594FB46639B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ABE9DE0-BA6B-477A-9B16-57E5B1128644}">
  <ds:schemaRefs>
    <ds:schemaRef ds:uri="http://schemas.microsoft.com/sharepoint/v3/contenttype/forms"/>
  </ds:schemaRefs>
</ds:datastoreItem>
</file>

<file path=customXml/itemProps3.xml><?xml version="1.0" encoding="utf-8"?>
<ds:datastoreItem xmlns:ds="http://schemas.openxmlformats.org/officeDocument/2006/customXml" ds:itemID="{0BCEA083-DD71-429A-9DFE-300E644E32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2a699c-272c-4a1c-a891-a8c0106888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Analysis reports for</vt:lpstr>
      <vt:lpstr>Background of the survey</vt:lpstr>
      <vt:lpstr>  Variables of the survey</vt:lpstr>
      <vt:lpstr>Gender distribution in the company</vt:lpstr>
      <vt:lpstr>Age distribution in the company</vt:lpstr>
      <vt:lpstr>Age groups and genders within them</vt:lpstr>
      <vt:lpstr>Gender differences in salary satisfaction</vt:lpstr>
      <vt:lpstr>Gender differences in salary satisfaction  continued</vt:lpstr>
      <vt:lpstr>Management satisfaction in age groups</vt:lpstr>
      <vt:lpstr>Exploring Employee Satisfaction and Salary Distribution: A Comprehensive Analysis   (Salary and sat_salary)</vt:lpstr>
      <vt:lpstr>Cross-referencing Salary and Job Satisfaction  </vt:lpstr>
      <vt:lpstr>Exploring Salary and Satisfaction</vt:lpstr>
      <vt:lpstr>Salary Distribution by Education</vt:lpstr>
      <vt:lpstr>Overall Salary Distribution  </vt:lpstr>
      <vt:lpstr>Satisfaction with Salary Distribution</vt:lpstr>
      <vt:lpstr>Employee Salary Ranges</vt:lpstr>
      <vt:lpstr>Salary Structure</vt:lpstr>
      <vt:lpstr>Salary Structure</vt:lpstr>
      <vt:lpstr>Marital status</vt:lpstr>
      <vt:lpstr>Working environment and marital status</vt:lpstr>
      <vt:lpstr>Working environment and salary</vt:lpstr>
      <vt:lpstr>Educational distribution in the company</vt:lpstr>
      <vt:lpstr>Job longevity (Years of service)</vt:lpstr>
      <vt:lpstr>Salary satisfaction by education</vt:lpstr>
      <vt:lpstr>Educational background by gender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reports for</dc:title>
  <dc:creator>Tommi Lahti</dc:creator>
  <cp:revision>3</cp:revision>
  <dcterms:created xsi:type="dcterms:W3CDTF">2022-06-01T09:20:14Z</dcterms:created>
  <dcterms:modified xsi:type="dcterms:W3CDTF">2023-10-22T10:50:28Z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0x01010023A9C14A8EA27346976459F767D4D151</vt:lpwstr>
  </property>
</Properties>
</file>