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3" r:id="rId15"/>
    <p:sldId id="272"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9C00E-EA5B-E4DA-053C-A440224719C5}" v="2070" dt="2024-12-15T03:37:21.947"/>
    <p1510:client id="{9AA1D8B4-8F40-4925-AB09-7AEE127056F1}" v="897" dt="2024-12-15T23:26:14.973"/>
    <p1510:client id="{F6C3E6F6-6954-7D21-658D-C159FB8C88E4}" v="223" dt="2024-12-16T01:08:44.197"/>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meli, Fernando" userId="S::fernando.lomeli@snhu.edu::80b5c988-cde8-4182-b926-1b4aaaa8f456" providerId="AD" clId="Web-{F6C3E6F6-6954-7D21-658D-C159FB8C88E4}"/>
    <pc:docChg chg="addSld modSld">
      <pc:chgData name="Lomeli, Fernando" userId="S::fernando.lomeli@snhu.edu::80b5c988-cde8-4182-b926-1b4aaaa8f456" providerId="AD" clId="Web-{F6C3E6F6-6954-7D21-658D-C159FB8C88E4}" dt="2024-12-16T01:08:44.197" v="214" actId="14100"/>
      <pc:docMkLst>
        <pc:docMk/>
      </pc:docMkLst>
      <pc:sldChg chg="modSp">
        <pc:chgData name="Lomeli, Fernando" userId="S::fernando.lomeli@snhu.edu::80b5c988-cde8-4182-b926-1b4aaaa8f456" providerId="AD" clId="Web-{F6C3E6F6-6954-7D21-658D-C159FB8C88E4}" dt="2024-12-16T00:55:51.110" v="115" actId="20577"/>
        <pc:sldMkLst>
          <pc:docMk/>
          <pc:sldMk cId="0" sldId="263"/>
        </pc:sldMkLst>
        <pc:spChg chg="mod">
          <ac:chgData name="Lomeli, Fernando" userId="S::fernando.lomeli@snhu.edu::80b5c988-cde8-4182-b926-1b4aaaa8f456" providerId="AD" clId="Web-{F6C3E6F6-6954-7D21-658D-C159FB8C88E4}" dt="2024-12-16T00:55:51.110" v="115" actId="20577"/>
          <ac:spMkLst>
            <pc:docMk/>
            <pc:sldMk cId="0" sldId="263"/>
            <ac:spMk id="196" creationId="{00000000-0000-0000-0000-000000000000}"/>
          </ac:spMkLst>
        </pc:spChg>
      </pc:sldChg>
      <pc:sldChg chg="addSp modSp add replId">
        <pc:chgData name="Lomeli, Fernando" userId="S::fernando.lomeli@snhu.edu::80b5c988-cde8-4182-b926-1b4aaaa8f456" providerId="AD" clId="Web-{F6C3E6F6-6954-7D21-658D-C159FB8C88E4}" dt="2024-12-16T01:08:44.197" v="214" actId="14100"/>
        <pc:sldMkLst>
          <pc:docMk/>
          <pc:sldMk cId="2846153882" sldId="270"/>
        </pc:sldMkLst>
        <pc:spChg chg="mod">
          <ac:chgData name="Lomeli, Fernando" userId="S::fernando.lomeli@snhu.edu::80b5c988-cde8-4182-b926-1b4aaaa8f456" providerId="AD" clId="Web-{F6C3E6F6-6954-7D21-658D-C159FB8C88E4}" dt="2024-12-16T00:57:38.633" v="129" actId="20577"/>
          <ac:spMkLst>
            <pc:docMk/>
            <pc:sldMk cId="2846153882" sldId="270"/>
            <ac:spMk id="195" creationId="{00000000-0000-0000-0000-000000000000}"/>
          </ac:spMkLst>
        </pc:spChg>
        <pc:spChg chg="mod">
          <ac:chgData name="Lomeli, Fernando" userId="S::fernando.lomeli@snhu.edu::80b5c988-cde8-4182-b926-1b4aaaa8f456" providerId="AD" clId="Web-{F6C3E6F6-6954-7D21-658D-C159FB8C88E4}" dt="2024-12-16T00:58:39.478" v="147" actId="1076"/>
          <ac:spMkLst>
            <pc:docMk/>
            <pc:sldMk cId="2846153882" sldId="270"/>
            <ac:spMk id="196" creationId="{00000000-0000-0000-0000-000000000000}"/>
          </ac:spMkLst>
        </pc:spChg>
        <pc:picChg chg="add mod">
          <ac:chgData name="Lomeli, Fernando" userId="S::fernando.lomeli@snhu.edu::80b5c988-cde8-4182-b926-1b4aaaa8f456" providerId="AD" clId="Web-{F6C3E6F6-6954-7D21-658D-C159FB8C88E4}" dt="2024-12-16T01:08:44.197" v="214" actId="14100"/>
          <ac:picMkLst>
            <pc:docMk/>
            <pc:sldMk cId="2846153882" sldId="270"/>
            <ac:picMk id="2" creationId="{A04568C3-21C3-8E9C-BFC8-14AF8B057E29}"/>
          </ac:picMkLst>
        </pc:picChg>
      </pc:sldChg>
      <pc:sldChg chg="addSp modSp add replId">
        <pc:chgData name="Lomeli, Fernando" userId="S::fernando.lomeli@snhu.edu::80b5c988-cde8-4182-b926-1b4aaaa8f456" providerId="AD" clId="Web-{F6C3E6F6-6954-7D21-658D-C159FB8C88E4}" dt="2024-12-16T01:08:31.322" v="213" actId="1076"/>
        <pc:sldMkLst>
          <pc:docMk/>
          <pc:sldMk cId="3873995891" sldId="271"/>
        </pc:sldMkLst>
        <pc:spChg chg="mod">
          <ac:chgData name="Lomeli, Fernando" userId="S::fernando.lomeli@snhu.edu::80b5c988-cde8-4182-b926-1b4aaaa8f456" providerId="AD" clId="Web-{F6C3E6F6-6954-7D21-658D-C159FB8C88E4}" dt="2024-12-16T01:03:18.361" v="157" actId="20577"/>
          <ac:spMkLst>
            <pc:docMk/>
            <pc:sldMk cId="3873995891" sldId="271"/>
            <ac:spMk id="195" creationId="{00000000-0000-0000-0000-000000000000}"/>
          </ac:spMkLst>
        </pc:spChg>
        <pc:spChg chg="mod">
          <ac:chgData name="Lomeli, Fernando" userId="S::fernando.lomeli@snhu.edu::80b5c988-cde8-4182-b926-1b4aaaa8f456" providerId="AD" clId="Web-{F6C3E6F6-6954-7D21-658D-C159FB8C88E4}" dt="2024-12-16T01:06:32.069" v="180" actId="1076"/>
          <ac:spMkLst>
            <pc:docMk/>
            <pc:sldMk cId="3873995891" sldId="271"/>
            <ac:spMk id="196" creationId="{00000000-0000-0000-0000-000000000000}"/>
          </ac:spMkLst>
        </pc:spChg>
        <pc:picChg chg="add mod">
          <ac:chgData name="Lomeli, Fernando" userId="S::fernando.lomeli@snhu.edu::80b5c988-cde8-4182-b926-1b4aaaa8f456" providerId="AD" clId="Web-{F6C3E6F6-6954-7D21-658D-C159FB8C88E4}" dt="2024-12-16T01:08:31.322" v="213" actId="1076"/>
          <ac:picMkLst>
            <pc:docMk/>
            <pc:sldMk cId="3873995891" sldId="271"/>
            <ac:picMk id="2" creationId="{C7500B9E-3142-9EA0-CE74-DE21B55662FF}"/>
          </ac:picMkLst>
        </pc:picChg>
      </pc:sldChg>
      <pc:sldChg chg="addSp modSp add replId">
        <pc:chgData name="Lomeli, Fernando" userId="S::fernando.lomeli@snhu.edu::80b5c988-cde8-4182-b926-1b4aaaa8f456" providerId="AD" clId="Web-{F6C3E6F6-6954-7D21-658D-C159FB8C88E4}" dt="2024-12-16T01:02:42.969" v="148" actId="20577"/>
        <pc:sldMkLst>
          <pc:docMk/>
          <pc:sldMk cId="880191291" sldId="272"/>
        </pc:sldMkLst>
        <pc:spChg chg="mod">
          <ac:chgData name="Lomeli, Fernando" userId="S::fernando.lomeli@snhu.edu::80b5c988-cde8-4182-b926-1b4aaaa8f456" providerId="AD" clId="Web-{F6C3E6F6-6954-7D21-658D-C159FB8C88E4}" dt="2024-12-16T00:44:14.764" v="40" actId="20577"/>
          <ac:spMkLst>
            <pc:docMk/>
            <pc:sldMk cId="880191291" sldId="272"/>
            <ac:spMk id="195" creationId="{00000000-0000-0000-0000-000000000000}"/>
          </ac:spMkLst>
        </pc:spChg>
        <pc:spChg chg="mod">
          <ac:chgData name="Lomeli, Fernando" userId="S::fernando.lomeli@snhu.edu::80b5c988-cde8-4182-b926-1b4aaaa8f456" providerId="AD" clId="Web-{F6C3E6F6-6954-7D21-658D-C159FB8C88E4}" dt="2024-12-16T01:02:42.969" v="148" actId="20577"/>
          <ac:spMkLst>
            <pc:docMk/>
            <pc:sldMk cId="880191291" sldId="272"/>
            <ac:spMk id="196" creationId="{00000000-0000-0000-0000-000000000000}"/>
          </ac:spMkLst>
        </pc:spChg>
        <pc:picChg chg="add mod">
          <ac:chgData name="Lomeli, Fernando" userId="S::fernando.lomeli@snhu.edu::80b5c988-cde8-4182-b926-1b4aaaa8f456" providerId="AD" clId="Web-{F6C3E6F6-6954-7D21-658D-C159FB8C88E4}" dt="2024-12-16T00:55:12.547" v="111" actId="14100"/>
          <ac:picMkLst>
            <pc:docMk/>
            <pc:sldMk cId="880191291" sldId="272"/>
            <ac:picMk id="2" creationId="{604DB155-5125-FEF2-0C81-9A7AB852F33A}"/>
          </ac:picMkLst>
        </pc:picChg>
      </pc:sldChg>
      <pc:sldChg chg="addSp modSp add replId">
        <pc:chgData name="Lomeli, Fernando" userId="S::fernando.lomeli@snhu.edu::80b5c988-cde8-4182-b926-1b4aaaa8f456" providerId="AD" clId="Web-{F6C3E6F6-6954-7D21-658D-C159FB8C88E4}" dt="2024-12-16T01:08:22.665" v="212" actId="14100"/>
        <pc:sldMkLst>
          <pc:docMk/>
          <pc:sldMk cId="698941352" sldId="273"/>
        </pc:sldMkLst>
        <pc:spChg chg="mod">
          <ac:chgData name="Lomeli, Fernando" userId="S::fernando.lomeli@snhu.edu::80b5c988-cde8-4182-b926-1b4aaaa8f456" providerId="AD" clId="Web-{F6C3E6F6-6954-7D21-658D-C159FB8C88E4}" dt="2024-12-16T01:07:04.085" v="190" actId="20577"/>
          <ac:spMkLst>
            <pc:docMk/>
            <pc:sldMk cId="698941352" sldId="273"/>
            <ac:spMk id="195" creationId="{00000000-0000-0000-0000-000000000000}"/>
          </ac:spMkLst>
        </pc:spChg>
        <pc:spChg chg="mod">
          <ac:chgData name="Lomeli, Fernando" userId="S::fernando.lomeli@snhu.edu::80b5c988-cde8-4182-b926-1b4aaaa8f456" providerId="AD" clId="Web-{F6C3E6F6-6954-7D21-658D-C159FB8C88E4}" dt="2024-12-16T01:08:07.009" v="209" actId="1076"/>
          <ac:spMkLst>
            <pc:docMk/>
            <pc:sldMk cId="698941352" sldId="273"/>
            <ac:spMk id="196" creationId="{00000000-0000-0000-0000-000000000000}"/>
          </ac:spMkLst>
        </pc:spChg>
        <pc:picChg chg="add mod">
          <ac:chgData name="Lomeli, Fernando" userId="S::fernando.lomeli@snhu.edu::80b5c988-cde8-4182-b926-1b4aaaa8f456" providerId="AD" clId="Web-{F6C3E6F6-6954-7D21-658D-C159FB8C88E4}" dt="2024-12-16T01:08:22.665" v="212" actId="14100"/>
          <ac:picMkLst>
            <pc:docMk/>
            <pc:sldMk cId="698941352" sldId="273"/>
            <ac:picMk id="2" creationId="{FF8427D9-92BE-90FC-5B8F-5A62161BA6A5}"/>
          </ac:picMkLst>
        </pc:picChg>
      </pc:sldChg>
    </pc:docChg>
  </pc:docChgLst>
  <pc:docChgLst>
    <pc:chgData name="Lomeli, Fernando" userId="S::fernando.lomeli@snhu.edu::80b5c988-cde8-4182-b926-1b4aaaa8f456" providerId="AD" clId="Web-{9AA1D8B4-8F40-4925-AB09-7AEE127056F1}"/>
    <pc:docChg chg="modSld">
      <pc:chgData name="Lomeli, Fernando" userId="S::fernando.lomeli@snhu.edu::80b5c988-cde8-4182-b926-1b4aaaa8f456" providerId="AD" clId="Web-{9AA1D8B4-8F40-4925-AB09-7AEE127056F1}" dt="2024-12-15T23:26:14.973" v="884" actId="20577"/>
      <pc:docMkLst>
        <pc:docMk/>
      </pc:docMkLst>
      <pc:sldChg chg="addSp delSp modSp">
        <pc:chgData name="Lomeli, Fernando" userId="S::fernando.lomeli@snhu.edu::80b5c988-cde8-4182-b926-1b4aaaa8f456" providerId="AD" clId="Web-{9AA1D8B4-8F40-4925-AB09-7AEE127056F1}" dt="2024-12-15T21:17:42.766" v="49" actId="1076"/>
        <pc:sldMkLst>
          <pc:docMk/>
          <pc:sldMk cId="0" sldId="261"/>
        </pc:sldMkLst>
        <pc:spChg chg="add del mod">
          <ac:chgData name="Lomeli, Fernando" userId="S::fernando.lomeli@snhu.edu::80b5c988-cde8-4182-b926-1b4aaaa8f456" providerId="AD" clId="Web-{9AA1D8B4-8F40-4925-AB09-7AEE127056F1}" dt="2024-12-15T21:17:40.156" v="48"/>
          <ac:spMkLst>
            <pc:docMk/>
            <pc:sldMk cId="0" sldId="261"/>
            <ac:spMk id="3" creationId="{E1B101D8-1D71-42B7-B80D-72A62591FA15}"/>
          </ac:spMkLst>
        </pc:spChg>
        <pc:graphicFrameChg chg="mod">
          <ac:chgData name="Lomeli, Fernando" userId="S::fernando.lomeli@snhu.edu::80b5c988-cde8-4182-b926-1b4aaaa8f456" providerId="AD" clId="Web-{9AA1D8B4-8F40-4925-AB09-7AEE127056F1}" dt="2024-12-15T21:17:42.766" v="49" actId="1076"/>
          <ac:graphicFrameMkLst>
            <pc:docMk/>
            <pc:sldMk cId="0" sldId="261"/>
            <ac:graphicFrameMk id="2" creationId="{04FA23CF-7C9F-060F-4F35-58AC531B1993}"/>
          </ac:graphicFrameMkLst>
        </pc:graphicFrameChg>
      </pc:sldChg>
      <pc:sldChg chg="modSp">
        <pc:chgData name="Lomeli, Fernando" userId="S::fernando.lomeli@snhu.edu::80b5c988-cde8-4182-b926-1b4aaaa8f456" providerId="AD" clId="Web-{9AA1D8B4-8F40-4925-AB09-7AEE127056F1}" dt="2024-12-15T22:22:32.284" v="377" actId="20577"/>
        <pc:sldMkLst>
          <pc:docMk/>
          <pc:sldMk cId="0" sldId="266"/>
        </pc:sldMkLst>
        <pc:spChg chg="mod">
          <ac:chgData name="Lomeli, Fernando" userId="S::fernando.lomeli@snhu.edu::80b5c988-cde8-4182-b926-1b4aaaa8f456" providerId="AD" clId="Web-{9AA1D8B4-8F40-4925-AB09-7AEE127056F1}" dt="2024-12-15T22:22:32.284" v="377" actId="20577"/>
          <ac:spMkLst>
            <pc:docMk/>
            <pc:sldMk cId="0" sldId="266"/>
            <ac:spMk id="217" creationId="{00000000-0000-0000-0000-000000000000}"/>
          </ac:spMkLst>
        </pc:spChg>
      </pc:sldChg>
      <pc:sldChg chg="modSp">
        <pc:chgData name="Lomeli, Fernando" userId="S::fernando.lomeli@snhu.edu::80b5c988-cde8-4182-b926-1b4aaaa8f456" providerId="AD" clId="Web-{9AA1D8B4-8F40-4925-AB09-7AEE127056F1}" dt="2024-12-15T22:47:23.057" v="866" actId="20577"/>
        <pc:sldMkLst>
          <pc:docMk/>
          <pc:sldMk cId="0" sldId="267"/>
        </pc:sldMkLst>
        <pc:spChg chg="mod">
          <ac:chgData name="Lomeli, Fernando" userId="S::fernando.lomeli@snhu.edu::80b5c988-cde8-4182-b926-1b4aaaa8f456" providerId="AD" clId="Web-{9AA1D8B4-8F40-4925-AB09-7AEE127056F1}" dt="2024-12-15T22:47:23.057" v="866" actId="20577"/>
          <ac:spMkLst>
            <pc:docMk/>
            <pc:sldMk cId="0" sldId="267"/>
            <ac:spMk id="224" creationId="{00000000-0000-0000-0000-000000000000}"/>
          </ac:spMkLst>
        </pc:spChg>
      </pc:sldChg>
      <pc:sldChg chg="modSp">
        <pc:chgData name="Lomeli, Fernando" userId="S::fernando.lomeli@snhu.edu::80b5c988-cde8-4182-b926-1b4aaaa8f456" providerId="AD" clId="Web-{9AA1D8B4-8F40-4925-AB09-7AEE127056F1}" dt="2024-12-15T23:26:14.973" v="884" actId="20577"/>
        <pc:sldMkLst>
          <pc:docMk/>
          <pc:sldMk cId="0" sldId="268"/>
        </pc:sldMkLst>
        <pc:spChg chg="mod">
          <ac:chgData name="Lomeli, Fernando" userId="S::fernando.lomeli@snhu.edu::80b5c988-cde8-4182-b926-1b4aaaa8f456" providerId="AD" clId="Web-{9AA1D8B4-8F40-4925-AB09-7AEE127056F1}" dt="2024-12-15T23:26:14.973" v="884" actId="20577"/>
          <ac:spMkLst>
            <pc:docMk/>
            <pc:sldMk cId="0" sldId="268"/>
            <ac:spMk id="231" creationId="{00000000-0000-0000-0000-000000000000}"/>
          </ac:spMkLst>
        </pc:spChg>
      </pc:sldChg>
      <pc:sldChg chg="modSp">
        <pc:chgData name="Lomeli, Fernando" userId="S::fernando.lomeli@snhu.edu::80b5c988-cde8-4182-b926-1b4aaaa8f456" providerId="AD" clId="Web-{9AA1D8B4-8F40-4925-AB09-7AEE127056F1}" dt="2024-12-15T22:41:13.950" v="636" actId="20577"/>
        <pc:sldMkLst>
          <pc:docMk/>
          <pc:sldMk cId="0" sldId="269"/>
        </pc:sldMkLst>
        <pc:spChg chg="mod">
          <ac:chgData name="Lomeli, Fernando" userId="S::fernando.lomeli@snhu.edu::80b5c988-cde8-4182-b926-1b4aaaa8f456" providerId="AD" clId="Web-{9AA1D8B4-8F40-4925-AB09-7AEE127056F1}" dt="2024-12-15T22:41:13.950" v="636" actId="20577"/>
          <ac:spMkLst>
            <pc:docMk/>
            <pc:sldMk cId="0" sldId="269"/>
            <ac:spMk id="238" creationId="{00000000-0000-0000-0000-000000000000}"/>
          </ac:spMkLst>
        </pc:spChg>
      </pc:sldChg>
    </pc:docChg>
  </pc:docChgLst>
  <pc:docChgLst>
    <pc:chgData name="Lomeli, Fernando" userId="S::fernando.lomeli@snhu.edu::80b5c988-cde8-4182-b926-1b4aaaa8f456" providerId="AD" clId="Web-{4729C00E-EA5B-E4DA-053C-A440224719C5}"/>
    <pc:docChg chg="modSld">
      <pc:chgData name="Lomeli, Fernando" userId="S::fernando.lomeli@snhu.edu::80b5c988-cde8-4182-b926-1b4aaaa8f456" providerId="AD" clId="Web-{4729C00E-EA5B-E4DA-053C-A440224719C5}" dt="2024-12-15T03:37:21.947" v="2020" actId="20577"/>
      <pc:docMkLst>
        <pc:docMk/>
      </pc:docMkLst>
      <pc:sldChg chg="modSp">
        <pc:chgData name="Lomeli, Fernando" userId="S::fernando.lomeli@snhu.edu::80b5c988-cde8-4182-b926-1b4aaaa8f456" providerId="AD" clId="Web-{4729C00E-EA5B-E4DA-053C-A440224719C5}" dt="2024-12-14T20:50:23.939" v="10" actId="20577"/>
        <pc:sldMkLst>
          <pc:docMk/>
          <pc:sldMk cId="0" sldId="256"/>
        </pc:sldMkLst>
        <pc:spChg chg="mod">
          <ac:chgData name="Lomeli, Fernando" userId="S::fernando.lomeli@snhu.edu::80b5c988-cde8-4182-b926-1b4aaaa8f456" providerId="AD" clId="Web-{4729C00E-EA5B-E4DA-053C-A440224719C5}" dt="2024-12-14T20:50:23.939" v="10" actId="20577"/>
          <ac:spMkLst>
            <pc:docMk/>
            <pc:sldMk cId="0" sldId="256"/>
            <ac:spMk id="145" creationId="{00000000-0000-0000-0000-000000000000}"/>
          </ac:spMkLst>
        </pc:spChg>
      </pc:sldChg>
      <pc:sldChg chg="modSp">
        <pc:chgData name="Lomeli, Fernando" userId="S::fernando.lomeli@snhu.edu::80b5c988-cde8-4182-b926-1b4aaaa8f456" providerId="AD" clId="Web-{4729C00E-EA5B-E4DA-053C-A440224719C5}" dt="2024-12-14T23:11:01.957" v="419" actId="20577"/>
        <pc:sldMkLst>
          <pc:docMk/>
          <pc:sldMk cId="0" sldId="257"/>
        </pc:sldMkLst>
        <pc:spChg chg="mod">
          <ac:chgData name="Lomeli, Fernando" userId="S::fernando.lomeli@snhu.edu::80b5c988-cde8-4182-b926-1b4aaaa8f456" providerId="AD" clId="Web-{4729C00E-EA5B-E4DA-053C-A440224719C5}" dt="2024-12-14T22:46:14.716" v="190" actId="1076"/>
          <ac:spMkLst>
            <pc:docMk/>
            <pc:sldMk cId="0" sldId="257"/>
            <ac:spMk id="151" creationId="{00000000-0000-0000-0000-000000000000}"/>
          </ac:spMkLst>
        </pc:spChg>
        <pc:spChg chg="mod">
          <ac:chgData name="Lomeli, Fernando" userId="S::fernando.lomeli@snhu.edu::80b5c988-cde8-4182-b926-1b4aaaa8f456" providerId="AD" clId="Web-{4729C00E-EA5B-E4DA-053C-A440224719C5}" dt="2024-12-14T23:11:01.957" v="419" actId="20577"/>
          <ac:spMkLst>
            <pc:docMk/>
            <pc:sldMk cId="0" sldId="257"/>
            <ac:spMk id="152" creationId="{00000000-0000-0000-0000-000000000000}"/>
          </ac:spMkLst>
        </pc:spChg>
      </pc:sldChg>
      <pc:sldChg chg="modSp">
        <pc:chgData name="Lomeli, Fernando" userId="S::fernando.lomeli@snhu.edu::80b5c988-cde8-4182-b926-1b4aaaa8f456" providerId="AD" clId="Web-{4729C00E-EA5B-E4DA-053C-A440224719C5}" dt="2024-12-14T23:30:27.206" v="545"/>
        <pc:sldMkLst>
          <pc:docMk/>
          <pc:sldMk cId="0" sldId="258"/>
        </pc:sldMkLst>
        <pc:spChg chg="mod">
          <ac:chgData name="Lomeli, Fernando" userId="S::fernando.lomeli@snhu.edu::80b5c988-cde8-4182-b926-1b4aaaa8f456" providerId="AD" clId="Web-{4729C00E-EA5B-E4DA-053C-A440224719C5}" dt="2024-12-14T23:10:05.624" v="411" actId="20577"/>
          <ac:spMkLst>
            <pc:docMk/>
            <pc:sldMk cId="0" sldId="258"/>
            <ac:spMk id="160" creationId="{00000000-0000-0000-0000-000000000000}"/>
          </ac:spMkLst>
        </pc:spChg>
        <pc:graphicFrameChg chg="mod modGraphic">
          <ac:chgData name="Lomeli, Fernando" userId="S::fernando.lomeli@snhu.edu::80b5c988-cde8-4182-b926-1b4aaaa8f456" providerId="AD" clId="Web-{4729C00E-EA5B-E4DA-053C-A440224719C5}" dt="2024-12-14T23:30:27.206" v="545"/>
          <ac:graphicFrameMkLst>
            <pc:docMk/>
            <pc:sldMk cId="0" sldId="258"/>
            <ac:graphicFrameMk id="161" creationId="{00000000-0000-0000-0000-000000000000}"/>
          </ac:graphicFrameMkLst>
        </pc:graphicFrameChg>
      </pc:sldChg>
      <pc:sldChg chg="addSp modSp">
        <pc:chgData name="Lomeli, Fernando" userId="S::fernando.lomeli@snhu.edu::80b5c988-cde8-4182-b926-1b4aaaa8f456" providerId="AD" clId="Web-{4729C00E-EA5B-E4DA-053C-A440224719C5}" dt="2024-12-15T01:09:13.229" v="1212"/>
        <pc:sldMkLst>
          <pc:docMk/>
          <pc:sldMk cId="0" sldId="259"/>
        </pc:sldMkLst>
        <pc:spChg chg="mod">
          <ac:chgData name="Lomeli, Fernando" userId="S::fernando.lomeli@snhu.edu::80b5c988-cde8-4182-b926-1b4aaaa8f456" providerId="AD" clId="Web-{4729C00E-EA5B-E4DA-053C-A440224719C5}" dt="2024-12-15T01:08:15.633" v="1176" actId="20577"/>
          <ac:spMkLst>
            <pc:docMk/>
            <pc:sldMk cId="0" sldId="259"/>
            <ac:spMk id="168" creationId="{00000000-0000-0000-0000-000000000000}"/>
          </ac:spMkLst>
        </pc:spChg>
        <pc:graphicFrameChg chg="add mod modGraphic">
          <ac:chgData name="Lomeli, Fernando" userId="S::fernando.lomeli@snhu.edu::80b5c988-cde8-4182-b926-1b4aaaa8f456" providerId="AD" clId="Web-{4729C00E-EA5B-E4DA-053C-A440224719C5}" dt="2024-12-15T01:09:13.229" v="1212"/>
          <ac:graphicFrameMkLst>
            <pc:docMk/>
            <pc:sldMk cId="0" sldId="259"/>
            <ac:graphicFrameMk id="2" creationId="{7A128549-8302-716C-EEE6-C1B3078E192E}"/>
          </ac:graphicFrameMkLst>
        </pc:graphicFrameChg>
      </pc:sldChg>
      <pc:sldChg chg="addSp modSp">
        <pc:chgData name="Lomeli, Fernando" userId="S::fernando.lomeli@snhu.edu::80b5c988-cde8-4182-b926-1b4aaaa8f456" providerId="AD" clId="Web-{4729C00E-EA5B-E4DA-053C-A440224719C5}" dt="2024-12-15T01:34:05.392" v="1582"/>
        <pc:sldMkLst>
          <pc:docMk/>
          <pc:sldMk cId="0" sldId="260"/>
        </pc:sldMkLst>
        <pc:spChg chg="mod">
          <ac:chgData name="Lomeli, Fernando" userId="S::fernando.lomeli@snhu.edu::80b5c988-cde8-4182-b926-1b4aaaa8f456" providerId="AD" clId="Web-{4729C00E-EA5B-E4DA-053C-A440224719C5}" dt="2024-12-15T01:20:00.893" v="1404" actId="20577"/>
          <ac:spMkLst>
            <pc:docMk/>
            <pc:sldMk cId="0" sldId="260"/>
            <ac:spMk id="175" creationId="{00000000-0000-0000-0000-000000000000}"/>
          </ac:spMkLst>
        </pc:spChg>
        <pc:graphicFrameChg chg="add mod modGraphic">
          <ac:chgData name="Lomeli, Fernando" userId="S::fernando.lomeli@snhu.edu::80b5c988-cde8-4182-b926-1b4aaaa8f456" providerId="AD" clId="Web-{4729C00E-EA5B-E4DA-053C-A440224719C5}" dt="2024-12-15T01:34:05.392" v="1582"/>
          <ac:graphicFrameMkLst>
            <pc:docMk/>
            <pc:sldMk cId="0" sldId="260"/>
            <ac:graphicFrameMk id="2" creationId="{32A0FCB2-E664-A64F-1A22-9A4453CAEB78}"/>
          </ac:graphicFrameMkLst>
        </pc:graphicFrameChg>
      </pc:sldChg>
      <pc:sldChg chg="addSp delSp modSp">
        <pc:chgData name="Lomeli, Fernando" userId="S::fernando.lomeli@snhu.edu::80b5c988-cde8-4182-b926-1b4aaaa8f456" providerId="AD" clId="Web-{4729C00E-EA5B-E4DA-053C-A440224719C5}" dt="2024-12-15T01:40:52.281" v="1702"/>
        <pc:sldMkLst>
          <pc:docMk/>
          <pc:sldMk cId="0" sldId="261"/>
        </pc:sldMkLst>
        <pc:spChg chg="add del mod">
          <ac:chgData name="Lomeli, Fernando" userId="S::fernando.lomeli@snhu.edu::80b5c988-cde8-4182-b926-1b4aaaa8f456" providerId="AD" clId="Web-{4729C00E-EA5B-E4DA-053C-A440224719C5}" dt="2024-12-15T01:37:41.384" v="1592"/>
          <ac:spMkLst>
            <pc:docMk/>
            <pc:sldMk cId="0" sldId="261"/>
            <ac:spMk id="4" creationId="{B797EBF1-378B-0CAF-D111-E9AE86F955C9}"/>
          </ac:spMkLst>
        </pc:spChg>
        <pc:spChg chg="del mod">
          <ac:chgData name="Lomeli, Fernando" userId="S::fernando.lomeli@snhu.edu::80b5c988-cde8-4182-b926-1b4aaaa8f456" providerId="AD" clId="Web-{4729C00E-EA5B-E4DA-053C-A440224719C5}" dt="2024-12-15T01:37:20.570" v="1588"/>
          <ac:spMkLst>
            <pc:docMk/>
            <pc:sldMk cId="0" sldId="261"/>
            <ac:spMk id="182" creationId="{00000000-0000-0000-0000-000000000000}"/>
          </ac:spMkLst>
        </pc:spChg>
        <pc:graphicFrameChg chg="add mod modGraphic">
          <ac:chgData name="Lomeli, Fernando" userId="S::fernando.lomeli@snhu.edu::80b5c988-cde8-4182-b926-1b4aaaa8f456" providerId="AD" clId="Web-{4729C00E-EA5B-E4DA-053C-A440224719C5}" dt="2024-12-15T01:40:52.281" v="1702"/>
          <ac:graphicFrameMkLst>
            <pc:docMk/>
            <pc:sldMk cId="0" sldId="261"/>
            <ac:graphicFrameMk id="2" creationId="{04FA23CF-7C9F-060F-4F35-58AC531B1993}"/>
          </ac:graphicFrameMkLst>
        </pc:graphicFrameChg>
      </pc:sldChg>
      <pc:sldChg chg="addSp delSp modSp">
        <pc:chgData name="Lomeli, Fernando" userId="S::fernando.lomeli@snhu.edu::80b5c988-cde8-4182-b926-1b4aaaa8f456" providerId="AD" clId="Web-{4729C00E-EA5B-E4DA-053C-A440224719C5}" dt="2024-12-15T01:43:51.647" v="1823" actId="1076"/>
        <pc:sldMkLst>
          <pc:docMk/>
          <pc:sldMk cId="0" sldId="262"/>
        </pc:sldMkLst>
        <pc:spChg chg="add del mod">
          <ac:chgData name="Lomeli, Fernando" userId="S::fernando.lomeli@snhu.edu::80b5c988-cde8-4182-b926-1b4aaaa8f456" providerId="AD" clId="Web-{4729C00E-EA5B-E4DA-053C-A440224719C5}" dt="2024-12-15T01:41:48.658" v="1706"/>
          <ac:spMkLst>
            <pc:docMk/>
            <pc:sldMk cId="0" sldId="262"/>
            <ac:spMk id="5" creationId="{B0C5416A-EA21-FD2F-C0EC-E485B3B119A6}"/>
          </ac:spMkLst>
        </pc:spChg>
        <pc:spChg chg="del mod">
          <ac:chgData name="Lomeli, Fernando" userId="S::fernando.lomeli@snhu.edu::80b5c988-cde8-4182-b926-1b4aaaa8f456" providerId="AD" clId="Web-{4729C00E-EA5B-E4DA-053C-A440224719C5}" dt="2024-12-15T01:41:43.595" v="1705"/>
          <ac:spMkLst>
            <pc:docMk/>
            <pc:sldMk cId="0" sldId="262"/>
            <ac:spMk id="189" creationId="{00000000-0000-0000-0000-000000000000}"/>
          </ac:spMkLst>
        </pc:spChg>
        <pc:graphicFrameChg chg="add mod modGraphic">
          <ac:chgData name="Lomeli, Fernando" userId="S::fernando.lomeli@snhu.edu::80b5c988-cde8-4182-b926-1b4aaaa8f456" providerId="AD" clId="Web-{4729C00E-EA5B-E4DA-053C-A440224719C5}" dt="2024-12-15T01:43:51.647" v="1823" actId="1076"/>
          <ac:graphicFrameMkLst>
            <pc:docMk/>
            <pc:sldMk cId="0" sldId="262"/>
            <ac:graphicFrameMk id="3" creationId="{230AFE09-402B-A9E4-4EF2-793ADF82B977}"/>
          </ac:graphicFrameMkLst>
        </pc:graphicFrameChg>
      </pc:sldChg>
      <pc:sldChg chg="modSp">
        <pc:chgData name="Lomeli, Fernando" userId="S::fernando.lomeli@snhu.edu::80b5c988-cde8-4182-b926-1b4aaaa8f456" providerId="AD" clId="Web-{4729C00E-EA5B-E4DA-053C-A440224719C5}" dt="2024-12-15T03:37:21.947" v="2020" actId="20577"/>
        <pc:sldMkLst>
          <pc:docMk/>
          <pc:sldMk cId="0" sldId="265"/>
        </pc:sldMkLst>
        <pc:spChg chg="mod">
          <ac:chgData name="Lomeli, Fernando" userId="S::fernando.lomeli@snhu.edu::80b5c988-cde8-4182-b926-1b4aaaa8f456" providerId="AD" clId="Web-{4729C00E-EA5B-E4DA-053C-A440224719C5}" dt="2024-12-15T03:37:21.947" v="2020" actId="20577"/>
          <ac:spMkLst>
            <pc:docMk/>
            <pc:sldMk cId="0" sldId="265"/>
            <ac:spMk id="2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8233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758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281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633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hyperlink" Target="https://www.wired.com/2015/07/hackers-remotely-kill-jeep-highway/"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hyperlink" Target="https://www.wired.com/2015/07/hackers-remotely-kill-jeep-highwa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Fernando Lomeli</a:t>
            </a:r>
            <a:endParaRPr lang="en-US" sz="1850" i="1" dirty="0"/>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a:t>
            </a:r>
            <a:br>
              <a:rPr lang="en-US" dirty="0"/>
            </a:br>
            <a:r>
              <a:rPr lang="en-US" sz="2800" err="1"/>
              <a:t>ResizingDecreasesCollectionSize</a:t>
            </a:r>
            <a:endParaRPr sz="2800" err="1"/>
          </a:p>
        </p:txBody>
      </p:sp>
      <p:sp>
        <p:nvSpPr>
          <p:cNvPr id="196" name="Google Shape;196;g9504e29505_0_0"/>
          <p:cNvSpPr txBox="1">
            <a:spLocks noGrp="1"/>
          </p:cNvSpPr>
          <p:nvPr>
            <p:ph type="body" idx="1"/>
          </p:nvPr>
        </p:nvSpPr>
        <p:spPr>
          <a:xfrm>
            <a:off x="7956932" y="3085090"/>
            <a:ext cx="3136135" cy="1545405"/>
          </a:xfrm>
          <a:prstGeom prst="rect">
            <a:avLst/>
          </a:prstGeom>
          <a:noFill/>
          <a:ln>
            <a:noFill/>
          </a:ln>
        </p:spPr>
        <p:txBody>
          <a:bodyPr spcFirstLastPara="1" wrap="square" lIns="91425" tIns="45700" rIns="91425" bIns="45700" anchor="t" anchorCtr="0">
            <a:noAutofit/>
          </a:bodyPr>
          <a:lstStyle/>
          <a:p>
            <a:pPr marL="0" indent="0">
              <a:buNone/>
            </a:pPr>
            <a:r>
              <a:rPr lang="en-US" dirty="0"/>
              <a:t>Verify that resizing decreases the collection size.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 shot of a computer program&#10;&#10;Description automatically generated">
            <a:extLst>
              <a:ext uri="{FF2B5EF4-FFF2-40B4-BE49-F238E27FC236}">
                <a16:creationId xmlns:a16="http://schemas.microsoft.com/office/drawing/2014/main" id="{C7500B9E-3142-9EA0-CE74-DE21B55662FF}"/>
              </a:ext>
            </a:extLst>
          </p:cNvPr>
          <p:cNvPicPr>
            <a:picLocks noChangeAspect="1"/>
          </p:cNvPicPr>
          <p:nvPr/>
        </p:nvPicPr>
        <p:blipFill>
          <a:blip r:embed="rId5"/>
          <a:stretch>
            <a:fillRect/>
          </a:stretch>
        </p:blipFill>
        <p:spPr>
          <a:xfrm>
            <a:off x="994387" y="2193275"/>
            <a:ext cx="5888286" cy="3637402"/>
          </a:xfrm>
          <a:prstGeom prst="rect">
            <a:avLst/>
          </a:prstGeom>
        </p:spPr>
      </p:pic>
    </p:spTree>
    <p:custDataLst>
      <p:tags r:id="rId1"/>
    </p:custDataLst>
    <p:extLst>
      <p:ext uri="{BB962C8B-B14F-4D97-AF65-F5344CB8AC3E}">
        <p14:creationId xmlns:p14="http://schemas.microsoft.com/office/powerpoint/2010/main" val="387399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a:t>
            </a:r>
            <a:br>
              <a:rPr lang="en-US" dirty="0"/>
            </a:br>
            <a:r>
              <a:rPr lang="en-US" sz="2800" err="1"/>
              <a:t>ClearErasesCollectionSize</a:t>
            </a:r>
            <a:endParaRPr lang="en-US" sz="2800"/>
          </a:p>
        </p:txBody>
      </p:sp>
      <p:sp>
        <p:nvSpPr>
          <p:cNvPr id="196" name="Google Shape;196;g9504e29505_0_0"/>
          <p:cNvSpPr txBox="1">
            <a:spLocks noGrp="1"/>
          </p:cNvSpPr>
          <p:nvPr>
            <p:ph type="body" idx="1"/>
          </p:nvPr>
        </p:nvSpPr>
        <p:spPr>
          <a:xfrm>
            <a:off x="8278258" y="2873933"/>
            <a:ext cx="3016785" cy="1921815"/>
          </a:xfrm>
          <a:prstGeom prst="rect">
            <a:avLst/>
          </a:prstGeom>
          <a:noFill/>
          <a:ln>
            <a:noFill/>
          </a:ln>
        </p:spPr>
        <p:txBody>
          <a:bodyPr spcFirstLastPara="1" wrap="square" lIns="91425" tIns="45700" rIns="91425" bIns="45700" anchor="t" anchorCtr="0">
            <a:noAutofit/>
          </a:bodyPr>
          <a:lstStyle/>
          <a:p>
            <a:pPr marL="0" indent="0">
              <a:buNone/>
            </a:pPr>
            <a:r>
              <a:rPr lang="en-US" dirty="0"/>
              <a:t>Verify that using the clear() method erases the 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 shot of a computer program&#10;&#10;Description automatically generated">
            <a:extLst>
              <a:ext uri="{FF2B5EF4-FFF2-40B4-BE49-F238E27FC236}">
                <a16:creationId xmlns:a16="http://schemas.microsoft.com/office/drawing/2014/main" id="{FF8427D9-92BE-90FC-5B8F-5A62161BA6A5}"/>
              </a:ext>
            </a:extLst>
          </p:cNvPr>
          <p:cNvPicPr>
            <a:picLocks noChangeAspect="1"/>
          </p:cNvPicPr>
          <p:nvPr/>
        </p:nvPicPr>
        <p:blipFill>
          <a:blip r:embed="rId5"/>
          <a:stretch>
            <a:fillRect/>
          </a:stretch>
        </p:blipFill>
        <p:spPr>
          <a:xfrm>
            <a:off x="1028470" y="2135837"/>
            <a:ext cx="5911926" cy="3761456"/>
          </a:xfrm>
          <a:prstGeom prst="rect">
            <a:avLst/>
          </a:prstGeom>
        </p:spPr>
      </p:pic>
    </p:spTree>
    <p:custDataLst>
      <p:tags r:id="rId1"/>
    </p:custDataLst>
    <p:extLst>
      <p:ext uri="{BB962C8B-B14F-4D97-AF65-F5344CB8AC3E}">
        <p14:creationId xmlns:p14="http://schemas.microsoft.com/office/powerpoint/2010/main" val="69894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a:t>
            </a:r>
            <a:br>
              <a:rPr lang="en-US" dirty="0"/>
            </a:br>
            <a:r>
              <a:rPr lang="en-US" sz="2800" err="1"/>
              <a:t>OutOfRangeExceptionThrown</a:t>
            </a:r>
            <a:endParaRPr sz="2800" err="1"/>
          </a:p>
        </p:txBody>
      </p:sp>
      <p:sp>
        <p:nvSpPr>
          <p:cNvPr id="196" name="Google Shape;196;g9504e29505_0_0"/>
          <p:cNvSpPr txBox="1">
            <a:spLocks noGrp="1"/>
          </p:cNvSpPr>
          <p:nvPr>
            <p:ph type="body" idx="1"/>
          </p:nvPr>
        </p:nvSpPr>
        <p:spPr>
          <a:xfrm>
            <a:off x="1833390" y="2277186"/>
            <a:ext cx="8047821" cy="1416875"/>
          </a:xfrm>
          <a:prstGeom prst="rect">
            <a:avLst/>
          </a:prstGeom>
          <a:noFill/>
          <a:ln>
            <a:noFill/>
          </a:ln>
        </p:spPr>
        <p:txBody>
          <a:bodyPr spcFirstLastPara="1" wrap="square" lIns="91425" tIns="45700" rIns="91425" bIns="45700" anchor="t" anchorCtr="0">
            <a:noAutofit/>
          </a:bodyPr>
          <a:lstStyle/>
          <a:p>
            <a:pPr marL="0" indent="0">
              <a:buNone/>
            </a:pPr>
            <a:r>
              <a:rPr lang="en-US" dirty="0"/>
              <a:t>Create a test to verify the std::</a:t>
            </a:r>
            <a:r>
              <a:rPr lang="en-US" dirty="0" err="1"/>
              <a:t>out_of_range</a:t>
            </a:r>
            <a:r>
              <a:rPr lang="en-US" dirty="0"/>
              <a:t> exception is thrown when calling at() with an index out of bounds. This is a negative test.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black screen with green text&#10;&#10;Description automatically generated">
            <a:extLst>
              <a:ext uri="{FF2B5EF4-FFF2-40B4-BE49-F238E27FC236}">
                <a16:creationId xmlns:a16="http://schemas.microsoft.com/office/drawing/2014/main" id="{604DB155-5125-FEF2-0C81-9A7AB852F33A}"/>
              </a:ext>
            </a:extLst>
          </p:cNvPr>
          <p:cNvPicPr>
            <a:picLocks noChangeAspect="1"/>
          </p:cNvPicPr>
          <p:nvPr/>
        </p:nvPicPr>
        <p:blipFill>
          <a:blip r:embed="rId5"/>
          <a:stretch>
            <a:fillRect/>
          </a:stretch>
        </p:blipFill>
        <p:spPr>
          <a:xfrm>
            <a:off x="872169" y="3819916"/>
            <a:ext cx="10447662" cy="1623517"/>
          </a:xfrm>
          <a:prstGeom prst="rect">
            <a:avLst/>
          </a:prstGeom>
        </p:spPr>
      </p:pic>
    </p:spTree>
    <p:custDataLst>
      <p:tags r:id="rId1"/>
    </p:custDataLst>
    <p:extLst>
      <p:ext uri="{BB962C8B-B14F-4D97-AF65-F5344CB8AC3E}">
        <p14:creationId xmlns:p14="http://schemas.microsoft.com/office/powerpoint/2010/main" val="88019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a:t>The </a:t>
            </a:r>
            <a:r>
              <a:rPr lang="en-US" dirty="0" err="1"/>
              <a:t>DevSecOps</a:t>
            </a:r>
            <a:r>
              <a:rPr lang="en-US" dirty="0"/>
              <a:t> pipeline displays the two sections beginning in pre-production and continuing to production.</a:t>
            </a:r>
          </a:p>
          <a:p>
            <a:pPr marL="685800" lvl="1" indent="-228600">
              <a:buSzPts val="2000"/>
            </a:pPr>
            <a:r>
              <a:rPr lang="en-US" dirty="0"/>
              <a:t>Build - automated tools are implemented in the form of static application security testing</a:t>
            </a:r>
          </a:p>
          <a:p>
            <a:pPr marL="685800" lvl="1" indent="-228600">
              <a:buSzPts val="2000"/>
            </a:pPr>
            <a:r>
              <a:rPr lang="en-US" dirty="0"/>
              <a:t>Verify and Test – dynamic application security testing tools</a:t>
            </a:r>
          </a:p>
          <a:p>
            <a:pPr marL="685800" lvl="1" indent="-228600">
              <a:buSzPts val="2000"/>
            </a:pPr>
            <a:r>
              <a:rPr lang="en-US" dirty="0"/>
              <a:t>Transition and Health Check – runtime verification tools</a:t>
            </a:r>
          </a:p>
          <a:p>
            <a:pPr marL="685800" lvl="1" indent="-228600">
              <a:buSzPts val="2000"/>
            </a:pPr>
            <a:endParaRPr lang="en-US"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indent="-228600">
              <a:spcBef>
                <a:spcPts val="0"/>
              </a:spcBef>
              <a:buSzPts val="2000"/>
            </a:pPr>
            <a:r>
              <a:rPr lang="en-US" sz="2400" dirty="0"/>
              <a:t>Problems: Dos attacks and data breaches.</a:t>
            </a:r>
          </a:p>
          <a:p>
            <a:pPr marL="228600" indent="-228600">
              <a:spcBef>
                <a:spcPts val="0"/>
              </a:spcBef>
              <a:buSzPts val="2000"/>
            </a:pPr>
            <a:r>
              <a:rPr lang="en-US" sz="2400" dirty="0"/>
              <a:t>Solutions: Shift left security, implement security in all stages of SDLC, automation</a:t>
            </a:r>
          </a:p>
          <a:p>
            <a:pPr marL="228600" indent="-228600">
              <a:spcBef>
                <a:spcPts val="0"/>
              </a:spcBef>
              <a:buSzPts val="2000"/>
            </a:pPr>
            <a:r>
              <a:rPr lang="en-US" sz="2400" dirty="0"/>
              <a:t>It is essential to act early to prevent threats and mitigate vulnerabilities</a:t>
            </a:r>
          </a:p>
          <a:p>
            <a:pPr marL="228600" indent="-228600">
              <a:spcBef>
                <a:spcPts val="0"/>
              </a:spcBef>
              <a:buSzPts val="2000"/>
            </a:pPr>
            <a:r>
              <a:rPr lang="en-US" sz="2400" dirty="0"/>
              <a:t>Risk of waiting could result in damages from attacks or issues being found late which could be more costly to fix.</a:t>
            </a:r>
          </a:p>
          <a:p>
            <a:pPr marL="228600" indent="-228600">
              <a:spcBef>
                <a:spcPts val="0"/>
              </a:spcBef>
              <a:buSzPts val="2000"/>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1893172"/>
            <a:ext cx="10820400" cy="4325513"/>
          </a:xfrm>
          <a:prstGeom prst="rect">
            <a:avLst/>
          </a:prstGeom>
          <a:noFill/>
          <a:ln>
            <a:noFill/>
          </a:ln>
        </p:spPr>
        <p:txBody>
          <a:bodyPr spcFirstLastPara="1" wrap="square" lIns="91425" tIns="45700" rIns="91425" bIns="45700" anchor="t" anchorCtr="0">
            <a:normAutofit/>
          </a:bodyPr>
          <a:lstStyle/>
          <a:p>
            <a:pPr marL="914400" lvl="2" indent="0">
              <a:spcBef>
                <a:spcPts val="0"/>
              </a:spcBef>
              <a:buNone/>
            </a:pPr>
            <a:endParaRPr lang="en-US" sz="2200" dirty="0"/>
          </a:p>
          <a:p>
            <a:pPr marL="1143000" lvl="2" indent="-228600">
              <a:spcBef>
                <a:spcPts val="0"/>
              </a:spcBef>
            </a:pPr>
            <a:r>
              <a:rPr lang="en-US" sz="2200" dirty="0"/>
              <a:t>The entire team should review and understand the principles and coding standards.</a:t>
            </a:r>
            <a:endParaRPr lang="en-US"/>
          </a:p>
          <a:p>
            <a:pPr marL="1143000" lvl="2" indent="-228600">
              <a:spcBef>
                <a:spcPts val="0"/>
              </a:spcBef>
            </a:pPr>
            <a:r>
              <a:rPr lang="en-US" sz="2200" dirty="0"/>
              <a:t>The entire team bears some responsibility towards security.</a:t>
            </a:r>
          </a:p>
          <a:p>
            <a:pPr marL="1143000" lvl="2" indent="-228600">
              <a:spcBef>
                <a:spcPts val="0"/>
              </a:spcBef>
            </a:pPr>
            <a:r>
              <a:rPr lang="en-US" sz="2200" dirty="0"/>
              <a:t>All employees trained in security processes and secure coding practices.</a:t>
            </a:r>
          </a:p>
          <a:p>
            <a:pPr marL="1143000" lvl="2" indent="-228600">
              <a:spcBef>
                <a:spcPts val="0"/>
              </a:spcBef>
            </a:pPr>
            <a:r>
              <a:rPr lang="en-US" sz="2200" dirty="0"/>
              <a:t>White-hat hackers to find vulnerabilities</a:t>
            </a:r>
          </a:p>
          <a:p>
            <a:pPr marL="1143000" lvl="2" indent="-228600">
              <a:spcBef>
                <a:spcPts val="0"/>
              </a:spcBef>
            </a:pPr>
            <a:r>
              <a:rPr lang="en-US" sz="2200" dirty="0"/>
              <a:t>White-hate hacker Charlie Miller revealed a vulnerability that allowed him to take over the systems/brake system of Jeep Cherokees </a:t>
            </a:r>
            <a:r>
              <a:rPr lang="en-US" sz="1400" u="sng" dirty="0">
                <a:latin typeface="Lato"/>
                <a:ea typeface="Lato"/>
                <a:cs typeface="Lato"/>
                <a:hlinkClick r:id="rId4"/>
              </a:rPr>
              <a:t>https://www.wired.com/2015/07/hackers-remotely-kill-jeep-highway/</a:t>
            </a:r>
          </a:p>
          <a:p>
            <a:pPr marL="1143000" lvl="2" indent="-228600">
              <a:spcBef>
                <a:spcPts val="0"/>
              </a:spcBef>
            </a:pPr>
            <a:endParaRPr lang="en-US" dirty="0">
              <a:ea typeface="Lato"/>
              <a:cs typeface="Lato"/>
            </a:endParaRPr>
          </a:p>
        </p:txBody>
      </p:sp>
      <p:pic>
        <p:nvPicPr>
          <p:cNvPr id="225" name="Google Shape;225;p12"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sz="2400" dirty="0"/>
          </a:p>
          <a:p>
            <a:pPr marL="228600" indent="-228600">
              <a:spcBef>
                <a:spcPts val="0"/>
              </a:spcBef>
              <a:buSzPts val="2200"/>
            </a:pPr>
            <a:r>
              <a:rPr lang="en-US" sz="2400" dirty="0">
                <a:solidFill>
                  <a:srgbClr val="FFFFFF"/>
                </a:solidFill>
                <a:ea typeface="Calibri"/>
                <a:cs typeface="Calibri"/>
              </a:rPr>
              <a:t>To prevent future problems, the shift left approach should be adopted to start including security as early as possible. </a:t>
            </a:r>
          </a:p>
          <a:p>
            <a:pPr marL="228600" indent="-228600">
              <a:spcBef>
                <a:spcPts val="0"/>
              </a:spcBef>
              <a:buSzPts val="2200"/>
            </a:pPr>
            <a:r>
              <a:rPr lang="en-US" sz="2400" dirty="0">
                <a:solidFill>
                  <a:srgbClr val="FFFFFF"/>
                </a:solidFill>
                <a:ea typeface="Calibri"/>
                <a:cs typeface="Calibri"/>
              </a:rPr>
              <a:t>Automation tools should also be included for security testing, vulnerability scanning, and compliance checks. </a:t>
            </a:r>
          </a:p>
          <a:p>
            <a:pPr marL="228600" indent="-228600">
              <a:spcBef>
                <a:spcPts val="0"/>
              </a:spcBef>
              <a:buSzPts val="2200"/>
            </a:pPr>
            <a:r>
              <a:rPr lang="en-US" sz="2400" dirty="0">
                <a:solidFill>
                  <a:srgbClr val="FFFFFF"/>
                </a:solidFill>
                <a:ea typeface="Calibri"/>
                <a:cs typeface="Calibri"/>
              </a:rPr>
              <a:t>Technology is always advancing, as such security policies should be constantly reviewed and updated.</a:t>
            </a:r>
            <a:endParaRPr lang="en-US" sz="2400"/>
          </a:p>
          <a:p>
            <a:pPr marL="228600" indent="-88900">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dirty="0"/>
          </a:p>
          <a:p>
            <a:pPr marL="342900">
              <a:spcBef>
                <a:spcPts val="0"/>
              </a:spcBef>
              <a:buSzPts val="2200"/>
            </a:pPr>
            <a:r>
              <a:rPr lang="en-US" dirty="0">
                <a:solidFill>
                  <a:schemeClr val="bg1"/>
                </a:solidFill>
              </a:rPr>
              <a:t>Greenberg, A. (2015, July 21). </a:t>
            </a:r>
            <a:r>
              <a:rPr lang="en-US" i="1" dirty="0">
                <a:solidFill>
                  <a:schemeClr val="bg1"/>
                </a:solidFill>
              </a:rPr>
              <a:t>Hackers Remotely Kill a Jeep on the Highway-With Me in It</a:t>
            </a:r>
            <a:r>
              <a:rPr lang="en-US" dirty="0">
                <a:solidFill>
                  <a:schemeClr val="bg1"/>
                </a:solidFill>
              </a:rPr>
              <a:t>. Wired. </a:t>
            </a:r>
            <a:r>
              <a:rPr lang="en-US" dirty="0">
                <a:hlinkClick r:id="rId4">
                  <a:extLst>
                    <a:ext uri="{A12FA001-AC4F-418D-AE19-62706E023703}">
                      <ahyp:hlinkClr xmlns:ahyp="http://schemas.microsoft.com/office/drawing/2018/hyperlinkcolor" val="tx"/>
                    </a:ext>
                  </a:extLst>
                </a:hlinkClick>
              </a:rPr>
              <a:t>https://www.wired.com/2015/07/hackers-remotely-kill-jeep-highway/</a:t>
            </a:r>
            <a:endParaRPr lang="en-US" dirty="0"/>
          </a:p>
          <a:p>
            <a:pPr marL="342900">
              <a:spcBef>
                <a:spcPts val="0"/>
              </a:spcBef>
              <a:buSzPts val="2200"/>
            </a:pPr>
            <a:r>
              <a:rPr lang="en-US" sz="2000"/>
              <a:t>SEI CERT C++ Coding Standard. SEI CERT C++ Coding Standard - Confluence. (n.d.). </a:t>
            </a:r>
            <a:r>
              <a:rPr lang="en-US" sz="2000" dirty="0"/>
              <a:t>https://wiki.sei.cmu.edu/confluence/pages/viewpage.action?pageId=88046682 </a:t>
            </a:r>
            <a:endParaRPr lang="en-US" dirty="0"/>
          </a:p>
          <a:p>
            <a:pPr marL="342900">
              <a:spcBef>
                <a:spcPts val="0"/>
              </a:spcBef>
              <a:buSzPts val="2200"/>
            </a:pPr>
            <a:r>
              <a:rPr lang="en-US" dirty="0"/>
              <a:t>Queen, C. (2024, June 10). DevOps vs </a:t>
            </a:r>
            <a:r>
              <a:rPr lang="en-US" err="1"/>
              <a:t>DevSecOps</a:t>
            </a:r>
            <a:r>
              <a:rPr lang="en-US" dirty="0"/>
              <a:t>: Understanding the Difference. CrowdStrike. https://www.crowdstrike.com/en-us/cybersecurity-101/cloud-security/devops-vs-devsecops/ </a:t>
            </a:r>
          </a:p>
          <a:p>
            <a:pPr marL="342900">
              <a:spcBef>
                <a:spcPts val="0"/>
              </a:spcBef>
              <a:buSzPts val="2200"/>
            </a:pPr>
            <a:r>
              <a:rPr lang="en-US" dirty="0"/>
              <a:t>Zettler, K. (n.d.). </a:t>
            </a:r>
            <a:r>
              <a:rPr lang="en-US" dirty="0" err="1"/>
              <a:t>DevSecOps</a:t>
            </a:r>
            <a:r>
              <a:rPr lang="en-US" dirty="0"/>
              <a:t> Tools. Atlassian. https://www.atlassian.com/devops/devops-tools/devsecops-tools </a:t>
            </a:r>
          </a:p>
          <a:p>
            <a:pPr marL="342900">
              <a:spcBef>
                <a:spcPts val="0"/>
              </a:spcBef>
              <a:buSzPts val="2200"/>
            </a:pPr>
            <a:endParaRPr lang="en-US" dirty="0"/>
          </a:p>
          <a:p>
            <a:pPr marL="228600" indent="-228600">
              <a:spcBef>
                <a:spcPts val="0"/>
              </a:spcBef>
              <a:buSzPts val="2200"/>
            </a:pPr>
            <a:endParaRPr lang="en-US"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89913" y="54828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506485"/>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Green Pace's security policy showcases a set of principles and coding standards. It is needed for securing the organization's safety and defending against vulnerabilities. The policy itself is one of the first steps for defense-in-depth as it outlines some of the layers of security.</a:t>
            </a:r>
            <a:endParaRPr sz="1600" dirty="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10000"/>
          </a:bodyPr>
          <a:lstStyle/>
          <a:p>
            <a:pPr marL="228600" indent="0">
              <a:lnSpc>
                <a:spcPct val="107916"/>
              </a:lnSpc>
              <a:spcBef>
                <a:spcPts val="0"/>
              </a:spcBef>
              <a:buNone/>
            </a:pPr>
            <a:r>
              <a:rPr lang="en-US" sz="2000" dirty="0"/>
              <a:t>Likely – </a:t>
            </a:r>
            <a:r>
              <a:rPr lang="en-US" sz="1400" dirty="0"/>
              <a:t>Likely/probable that ignoring the standard could lead to an exploitable vulnerability</a:t>
            </a:r>
          </a:p>
          <a:p>
            <a:pPr marL="228600" lvl="0" indent="0" algn="l">
              <a:lnSpc>
                <a:spcPct val="107915"/>
              </a:lnSpc>
              <a:spcBef>
                <a:spcPts val="0"/>
              </a:spcBef>
              <a:spcAft>
                <a:spcPts val="0"/>
              </a:spcAft>
              <a:buNone/>
            </a:pPr>
            <a:endParaRPr lang="en-US" sz="2000" dirty="0"/>
          </a:p>
          <a:p>
            <a:pPr marL="228600" indent="0">
              <a:lnSpc>
                <a:spcPct val="107915"/>
              </a:lnSpc>
              <a:spcBef>
                <a:spcPts val="0"/>
              </a:spcBef>
              <a:buNone/>
            </a:pPr>
            <a:r>
              <a:rPr lang="en-US" sz="2000" dirty="0"/>
              <a:t>Unlikely – </a:t>
            </a:r>
            <a:r>
              <a:rPr lang="en-US" sz="1400" dirty="0"/>
              <a:t>Unlikely that ignoring the standard could lead to an exploitable vulnerability</a:t>
            </a:r>
          </a:p>
          <a:p>
            <a:pPr marL="228600" indent="0">
              <a:lnSpc>
                <a:spcPct val="107915"/>
              </a:lnSpc>
              <a:spcBef>
                <a:spcPts val="0"/>
              </a:spcBef>
              <a:buNone/>
            </a:pPr>
            <a:endParaRPr lang="en-US" sz="2000" dirty="0"/>
          </a:p>
          <a:p>
            <a:pPr marL="228600" indent="0">
              <a:lnSpc>
                <a:spcPct val="107915"/>
              </a:lnSpc>
              <a:spcBef>
                <a:spcPts val="0"/>
              </a:spcBef>
              <a:buNone/>
            </a:pPr>
            <a:r>
              <a:rPr lang="en-US" sz="2000" dirty="0"/>
              <a:t>Priority – </a:t>
            </a:r>
            <a:r>
              <a:rPr lang="en-US" sz="1400" dirty="0"/>
              <a:t>Likely with high severity</a:t>
            </a:r>
          </a:p>
          <a:p>
            <a:pPr marL="228600" indent="0">
              <a:lnSpc>
                <a:spcPct val="107915"/>
              </a:lnSpc>
              <a:spcBef>
                <a:spcPts val="0"/>
              </a:spcBef>
              <a:buNone/>
            </a:pPr>
            <a:endParaRPr lang="en-US" sz="2000" dirty="0"/>
          </a:p>
          <a:p>
            <a:pPr marL="228600" indent="0">
              <a:lnSpc>
                <a:spcPct val="107915"/>
              </a:lnSpc>
              <a:spcBef>
                <a:spcPts val="0"/>
              </a:spcBef>
              <a:buNone/>
            </a:pPr>
            <a:r>
              <a:rPr lang="en-US" sz="2000" dirty="0"/>
              <a:t>Low priority – </a:t>
            </a:r>
            <a:r>
              <a:rPr lang="en-US" sz="1400" dirty="0"/>
              <a:t>Unlikely with low/medium severity</a:t>
            </a:r>
          </a:p>
          <a:p>
            <a:pPr marL="228600" indent="-88900">
              <a:buSzPts val="2200"/>
              <a:buNone/>
            </a:pPr>
            <a:endParaRPr lang="en-US"/>
          </a:p>
        </p:txBody>
      </p:sp>
      <p:graphicFrame>
        <p:nvGraphicFramePr>
          <p:cNvPr id="161" name="Google Shape;161;p4" descr="Alt text required"/>
          <p:cNvGraphicFramePr/>
          <p:nvPr>
            <p:extLst>
              <p:ext uri="{D42A27DB-BD31-4B8C-83A1-F6EECF244321}">
                <p14:modId xmlns:p14="http://schemas.microsoft.com/office/powerpoint/2010/main" val="1484366478"/>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STD-003-CPP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STD-004-CPP</a:t>
                      </a:r>
                      <a:endParaRPr lang="en-US"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STD-002-CPP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STD-005-CPP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STD-010-CPP</a:t>
                      </a:r>
                      <a:endParaRPr lang="en-US"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STD-001-CPP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STD-006-CPP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STD-007-CPP</a:t>
                      </a:r>
                      <a:endParaRPr lang="en-US"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STD-008-CPP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STD-009-CPP</a:t>
                      </a:r>
                      <a:endParaRPr lang="en-US"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702860" y="1842647"/>
            <a:ext cx="10831364" cy="69654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Coding</a:t>
            </a:r>
            <a:r>
              <a:rPr lang="en-US" dirty="0">
                <a:solidFill>
                  <a:srgbClr val="FFFFFF"/>
                </a:solidFill>
              </a:rPr>
              <a:t> standards that apply to each principle.</a:t>
            </a:r>
          </a:p>
          <a:p>
            <a:pPr marL="228600" indent="-228600">
              <a:spcBef>
                <a:spcPts val="0"/>
              </a:spcBef>
              <a:buSzPts val="2200"/>
            </a:pPr>
            <a:endParaRPr lang="en-US" dirty="0"/>
          </a:p>
          <a:p>
            <a:pPr marL="228600" indent="-228600">
              <a:spcBef>
                <a:spcPts val="0"/>
              </a:spcBef>
              <a:buSzPts val="2200"/>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7A128549-8302-716C-EEE6-C1B3078E192E}"/>
              </a:ext>
            </a:extLst>
          </p:cNvPr>
          <p:cNvGraphicFramePr>
            <a:graphicFrameLocks noGrp="1"/>
          </p:cNvGraphicFramePr>
          <p:nvPr>
            <p:extLst>
              <p:ext uri="{D42A27DB-BD31-4B8C-83A1-F6EECF244321}">
                <p14:modId xmlns:p14="http://schemas.microsoft.com/office/powerpoint/2010/main" val="2902072574"/>
              </p:ext>
            </p:extLst>
          </p:nvPr>
        </p:nvGraphicFramePr>
        <p:xfrm>
          <a:off x="1638903" y="2745240"/>
          <a:ext cx="8445976" cy="3855719"/>
        </p:xfrm>
        <a:graphic>
          <a:graphicData uri="http://schemas.openxmlformats.org/drawingml/2006/table">
            <a:tbl>
              <a:tblPr firstRow="1" bandRow="1">
                <a:tableStyleId>{802198C4-3087-4945-87E3-76CBB3509B7E}</a:tableStyleId>
              </a:tblPr>
              <a:tblGrid>
                <a:gridCol w="4553692">
                  <a:extLst>
                    <a:ext uri="{9D8B030D-6E8A-4147-A177-3AD203B41FA5}">
                      <a16:colId xmlns:a16="http://schemas.microsoft.com/office/drawing/2014/main" val="2798355814"/>
                    </a:ext>
                  </a:extLst>
                </a:gridCol>
                <a:gridCol w="3892284">
                  <a:extLst>
                    <a:ext uri="{9D8B030D-6E8A-4147-A177-3AD203B41FA5}">
                      <a16:colId xmlns:a16="http://schemas.microsoft.com/office/drawing/2014/main" val="3337093752"/>
                    </a:ext>
                  </a:extLst>
                </a:gridCol>
              </a:tblGrid>
              <a:tr h="370840">
                <a:tc>
                  <a:txBody>
                    <a:bodyPr/>
                    <a:lstStyle/>
                    <a:p>
                      <a:pPr marL="342900" indent="-342900">
                        <a:buAutoNum type="arabicPeriod"/>
                      </a:pPr>
                      <a:r>
                        <a:rPr lang="en-US" dirty="0">
                          <a:solidFill>
                            <a:schemeClr val="bg1"/>
                          </a:solidFill>
                        </a:rPr>
                        <a:t>Validate Input Data</a:t>
                      </a:r>
                    </a:p>
                  </a:txBody>
                  <a:tcPr/>
                </a:tc>
                <a:tc>
                  <a:txBody>
                    <a:bodyPr/>
                    <a:lstStyle/>
                    <a:p>
                      <a:pPr lvl="0">
                        <a:buNone/>
                      </a:pPr>
                      <a:r>
                        <a:rPr lang="en-US" sz="1400" b="0" i="0" u="none" strike="noStrike" noProof="0" dirty="0">
                          <a:solidFill>
                            <a:schemeClr val="bg1"/>
                          </a:solidFill>
                          <a:latin typeface="Arial"/>
                        </a:rPr>
                        <a:t>STD-002-CPP; STD-004-CPP; STD-010-CPP</a:t>
                      </a:r>
                      <a:endParaRPr lang="en-US" dirty="0"/>
                    </a:p>
                  </a:txBody>
                  <a:tcPr/>
                </a:tc>
                <a:extLst>
                  <a:ext uri="{0D108BD9-81ED-4DB2-BD59-A6C34878D82A}">
                    <a16:rowId xmlns:a16="http://schemas.microsoft.com/office/drawing/2014/main" val="52227350"/>
                  </a:ext>
                </a:extLst>
              </a:tr>
              <a:tr h="370840">
                <a:tc>
                  <a:txBody>
                    <a:bodyPr/>
                    <a:lstStyle/>
                    <a:p>
                      <a:r>
                        <a:rPr lang="en-US" dirty="0">
                          <a:solidFill>
                            <a:schemeClr val="bg1"/>
                          </a:solidFill>
                        </a:rPr>
                        <a:t>2.    Heed Compiler Warnings</a:t>
                      </a:r>
                    </a:p>
                  </a:txBody>
                  <a:tcPr/>
                </a:tc>
                <a:tc>
                  <a:txBody>
                    <a:bodyPr/>
                    <a:lstStyle/>
                    <a:p>
                      <a:endParaRPr lang="en-US" dirty="0">
                        <a:solidFill>
                          <a:schemeClr val="bg1"/>
                        </a:solidFill>
                      </a:endParaRPr>
                    </a:p>
                  </a:txBody>
                  <a:tcPr/>
                </a:tc>
                <a:extLst>
                  <a:ext uri="{0D108BD9-81ED-4DB2-BD59-A6C34878D82A}">
                    <a16:rowId xmlns:a16="http://schemas.microsoft.com/office/drawing/2014/main" val="3509122413"/>
                  </a:ext>
                </a:extLst>
              </a:tr>
              <a:tr h="370840">
                <a:tc>
                  <a:txBody>
                    <a:bodyPr/>
                    <a:lstStyle/>
                    <a:p>
                      <a:r>
                        <a:rPr lang="en-US" dirty="0">
                          <a:solidFill>
                            <a:schemeClr val="bg1"/>
                          </a:solidFill>
                        </a:rPr>
                        <a:t>3.    Architect and Design for Security Policies</a:t>
                      </a:r>
                    </a:p>
                  </a:txBody>
                  <a:tcPr/>
                </a:tc>
                <a:tc>
                  <a:txBody>
                    <a:bodyPr/>
                    <a:lstStyle/>
                    <a:p>
                      <a:pPr lvl="0">
                        <a:buNone/>
                      </a:pPr>
                      <a:r>
                        <a:rPr lang="en-US" sz="1400" b="0" i="0" u="none" strike="noStrike" noProof="0" dirty="0">
                          <a:solidFill>
                            <a:schemeClr val="bg1"/>
                          </a:solidFill>
                          <a:latin typeface="Arial"/>
                        </a:rPr>
                        <a:t>STD-007-CPP</a:t>
                      </a:r>
                      <a:endParaRPr lang="en-US" dirty="0"/>
                    </a:p>
                  </a:txBody>
                  <a:tcPr/>
                </a:tc>
                <a:extLst>
                  <a:ext uri="{0D108BD9-81ED-4DB2-BD59-A6C34878D82A}">
                    <a16:rowId xmlns:a16="http://schemas.microsoft.com/office/drawing/2014/main" val="1811737897"/>
                  </a:ext>
                </a:extLst>
              </a:tr>
              <a:tr h="370840">
                <a:tc>
                  <a:txBody>
                    <a:bodyPr/>
                    <a:lstStyle/>
                    <a:p>
                      <a:r>
                        <a:rPr lang="en-US" dirty="0">
                          <a:solidFill>
                            <a:schemeClr val="bg1"/>
                          </a:solidFill>
                        </a:rPr>
                        <a:t>4.    Keep It Simple</a:t>
                      </a:r>
                    </a:p>
                  </a:txBody>
                  <a:tcPr/>
                </a:tc>
                <a:tc>
                  <a:txBody>
                    <a:bodyPr/>
                    <a:lstStyle/>
                    <a:p>
                      <a:pPr lvl="0">
                        <a:buNone/>
                      </a:pPr>
                      <a:r>
                        <a:rPr lang="en-US" sz="1400" b="0" i="0" u="none" strike="noStrike" noProof="0" dirty="0">
                          <a:solidFill>
                            <a:schemeClr val="bg1"/>
                          </a:solidFill>
                          <a:latin typeface="Arial"/>
                        </a:rPr>
                        <a:t>STD-006-CPP; STD-008-CPP</a:t>
                      </a:r>
                      <a:endParaRPr lang="en-US" dirty="0"/>
                    </a:p>
                  </a:txBody>
                  <a:tcPr/>
                </a:tc>
                <a:extLst>
                  <a:ext uri="{0D108BD9-81ED-4DB2-BD59-A6C34878D82A}">
                    <a16:rowId xmlns:a16="http://schemas.microsoft.com/office/drawing/2014/main" val="737423002"/>
                  </a:ext>
                </a:extLst>
              </a:tr>
              <a:tr h="370840">
                <a:tc>
                  <a:txBody>
                    <a:bodyPr/>
                    <a:lstStyle/>
                    <a:p>
                      <a:pPr lvl="0">
                        <a:buNone/>
                      </a:pPr>
                      <a:r>
                        <a:rPr lang="en-US" dirty="0">
                          <a:solidFill>
                            <a:schemeClr val="bg1"/>
                          </a:solidFill>
                        </a:rPr>
                        <a:t>5.    Default Deny</a:t>
                      </a:r>
                    </a:p>
                  </a:txBody>
                  <a:tcPr/>
                </a:tc>
                <a:tc>
                  <a:txBody>
                    <a:bodyPr/>
                    <a:lstStyle/>
                    <a:p>
                      <a:endParaRPr lang="en-US" dirty="0">
                        <a:solidFill>
                          <a:schemeClr val="bg1"/>
                        </a:solidFill>
                      </a:endParaRPr>
                    </a:p>
                  </a:txBody>
                  <a:tcPr/>
                </a:tc>
                <a:extLst>
                  <a:ext uri="{0D108BD9-81ED-4DB2-BD59-A6C34878D82A}">
                    <a16:rowId xmlns:a16="http://schemas.microsoft.com/office/drawing/2014/main" val="988322823"/>
                  </a:ext>
                </a:extLst>
              </a:tr>
              <a:tr h="370840">
                <a:tc>
                  <a:txBody>
                    <a:bodyPr/>
                    <a:lstStyle/>
                    <a:p>
                      <a:r>
                        <a:rPr lang="en-US" dirty="0">
                          <a:solidFill>
                            <a:schemeClr val="bg1"/>
                          </a:solidFill>
                        </a:rPr>
                        <a:t>6.    Adhere to the Principle of Least Privilege</a:t>
                      </a:r>
                    </a:p>
                  </a:txBody>
                  <a:tcPr/>
                </a:tc>
                <a:tc>
                  <a:txBody>
                    <a:bodyPr/>
                    <a:lstStyle/>
                    <a:p>
                      <a:endParaRPr lang="en-US" dirty="0">
                        <a:solidFill>
                          <a:schemeClr val="bg1"/>
                        </a:solidFill>
                      </a:endParaRPr>
                    </a:p>
                  </a:txBody>
                  <a:tcPr/>
                </a:tc>
                <a:extLst>
                  <a:ext uri="{0D108BD9-81ED-4DB2-BD59-A6C34878D82A}">
                    <a16:rowId xmlns:a16="http://schemas.microsoft.com/office/drawing/2014/main" val="3756465118"/>
                  </a:ext>
                </a:extLst>
              </a:tr>
              <a:tr h="370839">
                <a:tc>
                  <a:txBody>
                    <a:bodyPr/>
                    <a:lstStyle/>
                    <a:p>
                      <a:pPr lvl="0">
                        <a:buNone/>
                      </a:pPr>
                      <a:r>
                        <a:rPr lang="en-US" dirty="0">
                          <a:solidFill>
                            <a:schemeClr val="bg1"/>
                          </a:solidFill>
                        </a:rPr>
                        <a:t>7.    Sanitize Data Sent to Other Systems</a:t>
                      </a:r>
                    </a:p>
                  </a:txBody>
                  <a:tcPr/>
                </a:tc>
                <a:tc>
                  <a:txBody>
                    <a:bodyPr/>
                    <a:lstStyle/>
                    <a:p>
                      <a:pPr lvl="0">
                        <a:buNone/>
                      </a:pPr>
                      <a:r>
                        <a:rPr lang="en-US" sz="1400" b="0" i="0" u="none" strike="noStrike" noProof="0" dirty="0">
                          <a:solidFill>
                            <a:schemeClr val="bg1"/>
                          </a:solidFill>
                          <a:latin typeface="Arial"/>
                        </a:rPr>
                        <a:t>STD-004-CPP </a:t>
                      </a:r>
                      <a:endParaRPr lang="en-US" dirty="0"/>
                    </a:p>
                  </a:txBody>
                  <a:tcPr/>
                </a:tc>
                <a:extLst>
                  <a:ext uri="{0D108BD9-81ED-4DB2-BD59-A6C34878D82A}">
                    <a16:rowId xmlns:a16="http://schemas.microsoft.com/office/drawing/2014/main" val="483118574"/>
                  </a:ext>
                </a:extLst>
              </a:tr>
              <a:tr h="370840">
                <a:tc>
                  <a:txBody>
                    <a:bodyPr/>
                    <a:lstStyle/>
                    <a:p>
                      <a:r>
                        <a:rPr lang="en-US" dirty="0">
                          <a:solidFill>
                            <a:schemeClr val="bg1"/>
                          </a:solidFill>
                        </a:rPr>
                        <a:t>8.    Practice Defense in Depth</a:t>
                      </a:r>
                    </a:p>
                  </a:txBody>
                  <a:tcPr/>
                </a:tc>
                <a:tc>
                  <a:txBody>
                    <a:bodyPr/>
                    <a:lstStyle/>
                    <a:p>
                      <a:pPr lvl="0">
                        <a:buNone/>
                      </a:pPr>
                      <a:r>
                        <a:rPr lang="en-US" sz="1400" b="0" i="0" u="none" strike="noStrike" noProof="0" dirty="0">
                          <a:solidFill>
                            <a:schemeClr val="bg1"/>
                          </a:solidFill>
                          <a:latin typeface="Arial"/>
                        </a:rPr>
                        <a:t>STD-010-CPP</a:t>
                      </a:r>
                      <a:endParaRPr lang="en-US" dirty="0"/>
                    </a:p>
                  </a:txBody>
                  <a:tcPr/>
                </a:tc>
                <a:extLst>
                  <a:ext uri="{0D108BD9-81ED-4DB2-BD59-A6C34878D82A}">
                    <a16:rowId xmlns:a16="http://schemas.microsoft.com/office/drawing/2014/main" val="2989303209"/>
                  </a:ext>
                </a:extLst>
              </a:tr>
              <a:tr h="370840">
                <a:tc>
                  <a:txBody>
                    <a:bodyPr/>
                    <a:lstStyle/>
                    <a:p>
                      <a:r>
                        <a:rPr lang="en-US" dirty="0">
                          <a:solidFill>
                            <a:schemeClr val="bg1"/>
                          </a:solidFill>
                        </a:rPr>
                        <a:t>9.    Use Effective Quality Assurance Techniques</a:t>
                      </a:r>
                    </a:p>
                  </a:txBody>
                  <a:tcPr/>
                </a:tc>
                <a:tc>
                  <a:txBody>
                    <a:bodyPr/>
                    <a:lstStyle/>
                    <a:p>
                      <a:pPr lvl="0">
                        <a:buNone/>
                      </a:pPr>
                      <a:r>
                        <a:rPr lang="en-US" sz="1400" b="0" i="0" u="none" strike="noStrike" noProof="0" dirty="0">
                          <a:solidFill>
                            <a:schemeClr val="bg1"/>
                          </a:solidFill>
                          <a:latin typeface="Arial"/>
                        </a:rPr>
                        <a:t>STD-007-CPP</a:t>
                      </a:r>
                      <a:endParaRPr lang="en-US" dirty="0"/>
                    </a:p>
                  </a:txBody>
                  <a:tcPr/>
                </a:tc>
                <a:extLst>
                  <a:ext uri="{0D108BD9-81ED-4DB2-BD59-A6C34878D82A}">
                    <a16:rowId xmlns:a16="http://schemas.microsoft.com/office/drawing/2014/main" val="3976126247"/>
                  </a:ext>
                </a:extLst>
              </a:tr>
              <a:tr h="370839">
                <a:tc>
                  <a:txBody>
                    <a:bodyPr/>
                    <a:lstStyle/>
                    <a:p>
                      <a:pPr lvl="0">
                        <a:buNone/>
                      </a:pPr>
                      <a:r>
                        <a:rPr lang="en-US" dirty="0">
                          <a:solidFill>
                            <a:schemeClr val="bg1"/>
                          </a:solidFill>
                        </a:rPr>
                        <a:t>10.  Adopt a Secure Coding Standard</a:t>
                      </a:r>
                    </a:p>
                  </a:txBody>
                  <a:tcPr/>
                </a:tc>
                <a:tc>
                  <a:txBody>
                    <a:bodyPr/>
                    <a:lstStyle/>
                    <a:p>
                      <a:pPr lvl="0">
                        <a:buNone/>
                      </a:pPr>
                      <a:r>
                        <a:rPr lang="en-US" dirty="0">
                          <a:solidFill>
                            <a:schemeClr val="bg1"/>
                          </a:solidFill>
                        </a:rPr>
                        <a:t>STD-001-CPP; </a:t>
                      </a:r>
                      <a:r>
                        <a:rPr lang="en-US" sz="1400" b="0" i="0" u="none" strike="noStrike" noProof="0" dirty="0">
                          <a:solidFill>
                            <a:schemeClr val="bg1"/>
                          </a:solidFill>
                          <a:latin typeface="Arial"/>
                        </a:rPr>
                        <a:t>STD-002-CPP; STD-003-CPP;</a:t>
                      </a:r>
                    </a:p>
                    <a:p>
                      <a:pPr lvl="0">
                        <a:buNone/>
                      </a:pPr>
                      <a:r>
                        <a:rPr lang="en-US" sz="1400" b="0" i="0" u="none" strike="noStrike" noProof="0" dirty="0">
                          <a:solidFill>
                            <a:schemeClr val="bg1"/>
                          </a:solidFill>
                          <a:latin typeface="Arial"/>
                        </a:rPr>
                        <a:t>STD-005-CPP; STD-006-CPP; STD-009-CPP</a:t>
                      </a:r>
                      <a:endParaRPr lang="en-US" dirty="0"/>
                    </a:p>
                  </a:txBody>
                  <a:tcPr/>
                </a:tc>
                <a:extLst>
                  <a:ext uri="{0D108BD9-81ED-4DB2-BD59-A6C34878D82A}">
                    <a16:rowId xmlns:a16="http://schemas.microsoft.com/office/drawing/2014/main" val="865057749"/>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74836" y="1904014"/>
            <a:ext cx="10831364" cy="680097"/>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High to low priority in order from top to bottom.</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32A0FCB2-E664-A64F-1A22-9A4453CAEB78}"/>
              </a:ext>
            </a:extLst>
          </p:cNvPr>
          <p:cNvGraphicFramePr>
            <a:graphicFrameLocks noGrp="1"/>
          </p:cNvGraphicFramePr>
          <p:nvPr>
            <p:extLst>
              <p:ext uri="{D42A27DB-BD31-4B8C-83A1-F6EECF244321}">
                <p14:modId xmlns:p14="http://schemas.microsoft.com/office/powerpoint/2010/main" val="2374976043"/>
              </p:ext>
            </p:extLst>
          </p:nvPr>
        </p:nvGraphicFramePr>
        <p:xfrm>
          <a:off x="1600529" y="2794578"/>
          <a:ext cx="8168640" cy="3708398"/>
        </p:xfrm>
        <a:graphic>
          <a:graphicData uri="http://schemas.openxmlformats.org/drawingml/2006/table">
            <a:tbl>
              <a:tblPr firstRow="1" bandRow="1">
                <a:tableStyleId>{802198C4-3087-4945-87E3-76CBB3509B7E}</a:tableStyleId>
              </a:tblPr>
              <a:tblGrid>
                <a:gridCol w="8168640">
                  <a:extLst>
                    <a:ext uri="{9D8B030D-6E8A-4147-A177-3AD203B41FA5}">
                      <a16:colId xmlns:a16="http://schemas.microsoft.com/office/drawing/2014/main" val="263368979"/>
                    </a:ext>
                  </a:extLst>
                </a:gridCol>
              </a:tblGrid>
              <a:tr h="370840">
                <a:tc>
                  <a:txBody>
                    <a:bodyPr/>
                    <a:lstStyle/>
                    <a:p>
                      <a:pPr lvl="0">
                        <a:buNone/>
                      </a:pPr>
                      <a:r>
                        <a:rPr lang="en-US" sz="1400" b="0" i="0" u="none" strike="noStrike" noProof="0" dirty="0">
                          <a:solidFill>
                            <a:schemeClr val="bg1"/>
                          </a:solidFill>
                          <a:latin typeface="Arial"/>
                        </a:rPr>
                        <a:t>STD-002-CPP  Ensure that operations on signed integers do not result in overflow.</a:t>
                      </a:r>
                    </a:p>
                  </a:txBody>
                  <a:tcPr/>
                </a:tc>
                <a:extLst>
                  <a:ext uri="{0D108BD9-81ED-4DB2-BD59-A6C34878D82A}">
                    <a16:rowId xmlns:a16="http://schemas.microsoft.com/office/drawing/2014/main" val="1525976286"/>
                  </a:ext>
                </a:extLst>
              </a:tr>
              <a:tr h="370840">
                <a:tc>
                  <a:txBody>
                    <a:bodyPr/>
                    <a:lstStyle/>
                    <a:p>
                      <a:pPr lvl="0">
                        <a:buNone/>
                      </a:pPr>
                      <a:r>
                        <a:rPr lang="en-US" sz="1400" b="0" i="0" u="none" strike="noStrike" noProof="0" dirty="0">
                          <a:solidFill>
                            <a:schemeClr val="bg1"/>
                          </a:solidFill>
                          <a:latin typeface="Arial"/>
                        </a:rPr>
                        <a:t>STD-010-CPP  Prevents more than the allotted number of characters from being read by the console.</a:t>
                      </a:r>
                    </a:p>
                  </a:txBody>
                  <a:tcPr/>
                </a:tc>
                <a:extLst>
                  <a:ext uri="{0D108BD9-81ED-4DB2-BD59-A6C34878D82A}">
                    <a16:rowId xmlns:a16="http://schemas.microsoft.com/office/drawing/2014/main" val="1635402526"/>
                  </a:ext>
                </a:extLst>
              </a:tr>
              <a:tr h="370840">
                <a:tc>
                  <a:txBody>
                    <a:bodyPr/>
                    <a:lstStyle/>
                    <a:p>
                      <a:pPr lvl="0">
                        <a:buNone/>
                      </a:pPr>
                      <a:r>
                        <a:rPr lang="en-US" sz="1400" b="0" i="0" u="none" strike="noStrike" noProof="0" dirty="0">
                          <a:solidFill>
                            <a:schemeClr val="bg1"/>
                          </a:solidFill>
                          <a:latin typeface="Arial"/>
                        </a:rPr>
                        <a:t>STD-005-CPP  Do not write to or read from memory once it is freed.</a:t>
                      </a:r>
                    </a:p>
                  </a:txBody>
                  <a:tcPr/>
                </a:tc>
                <a:extLst>
                  <a:ext uri="{0D108BD9-81ED-4DB2-BD59-A6C34878D82A}">
                    <a16:rowId xmlns:a16="http://schemas.microsoft.com/office/drawing/2014/main" val="2694995931"/>
                  </a:ext>
                </a:extLst>
              </a:tr>
              <a:tr h="370840">
                <a:tc>
                  <a:txBody>
                    <a:bodyPr/>
                    <a:lstStyle/>
                    <a:p>
                      <a:pPr lvl="0">
                        <a:buNone/>
                      </a:pPr>
                      <a:r>
                        <a:rPr lang="en-US" sz="1400" b="0" i="0" u="none" strike="noStrike" noProof="0" dirty="0">
                          <a:solidFill>
                            <a:schemeClr val="bg1"/>
                          </a:solidFill>
                          <a:latin typeface="Arial"/>
                        </a:rPr>
                        <a:t>STD-004-CPP  Do not log </a:t>
                      </a:r>
                      <a:r>
                        <a:rPr lang="en-US" sz="1400" b="0" i="0" u="none" strike="noStrike" noProof="0" dirty="0" err="1">
                          <a:solidFill>
                            <a:schemeClr val="bg1"/>
                          </a:solidFill>
                          <a:latin typeface="Arial"/>
                        </a:rPr>
                        <a:t>unsanitized</a:t>
                      </a:r>
                      <a:r>
                        <a:rPr lang="en-US" sz="1400" b="0" i="0" u="none" strike="noStrike" noProof="0" dirty="0">
                          <a:solidFill>
                            <a:schemeClr val="bg1"/>
                          </a:solidFill>
                          <a:latin typeface="Arial"/>
                        </a:rPr>
                        <a:t> user input.</a:t>
                      </a:r>
                    </a:p>
                  </a:txBody>
                  <a:tcPr/>
                </a:tc>
                <a:extLst>
                  <a:ext uri="{0D108BD9-81ED-4DB2-BD59-A6C34878D82A}">
                    <a16:rowId xmlns:a16="http://schemas.microsoft.com/office/drawing/2014/main" val="3842892538"/>
                  </a:ext>
                </a:extLst>
              </a:tr>
              <a:tr h="370840">
                <a:tc>
                  <a:txBody>
                    <a:bodyPr/>
                    <a:lstStyle/>
                    <a:p>
                      <a:pPr lvl="0">
                        <a:buNone/>
                      </a:pPr>
                      <a:r>
                        <a:rPr lang="en-US" sz="1400" b="0" i="0" u="none" strike="noStrike" noProof="0" dirty="0">
                          <a:solidFill>
                            <a:schemeClr val="bg1"/>
                          </a:solidFill>
                          <a:latin typeface="Arial"/>
                        </a:rPr>
                        <a:t>STD-003-CPP  Do not attempt to modify string literals.</a:t>
                      </a:r>
                      <a:endParaRPr lang="en-US" dirty="0"/>
                    </a:p>
                  </a:txBody>
                  <a:tcPr/>
                </a:tc>
                <a:extLst>
                  <a:ext uri="{0D108BD9-81ED-4DB2-BD59-A6C34878D82A}">
                    <a16:rowId xmlns:a16="http://schemas.microsoft.com/office/drawing/2014/main" val="371361217"/>
                  </a:ext>
                </a:extLst>
              </a:tr>
              <a:tr h="370840">
                <a:tc>
                  <a:txBody>
                    <a:bodyPr/>
                    <a:lstStyle/>
                    <a:p>
                      <a:pPr lvl="0">
                        <a:buNone/>
                      </a:pPr>
                      <a:r>
                        <a:rPr lang="en-US" sz="1400" b="0" i="0" u="none" strike="noStrike" noProof="0" dirty="0">
                          <a:solidFill>
                            <a:schemeClr val="bg1"/>
                          </a:solidFill>
                          <a:latin typeface="Arial"/>
                        </a:rPr>
                        <a:t>STD-007-CPP  Handle all exceptions.</a:t>
                      </a:r>
                      <a:endParaRPr lang="en-US" dirty="0"/>
                    </a:p>
                  </a:txBody>
                  <a:tcPr/>
                </a:tc>
                <a:extLst>
                  <a:ext uri="{0D108BD9-81ED-4DB2-BD59-A6C34878D82A}">
                    <a16:rowId xmlns:a16="http://schemas.microsoft.com/office/drawing/2014/main" val="2745553935"/>
                  </a:ext>
                </a:extLst>
              </a:tr>
              <a:tr h="370840">
                <a:tc>
                  <a:txBody>
                    <a:bodyPr/>
                    <a:lstStyle/>
                    <a:p>
                      <a:pPr lvl="0">
                        <a:buNone/>
                      </a:pPr>
                      <a:r>
                        <a:rPr lang="en-US" sz="1400" b="0" i="0" u="none" strike="noStrike" noProof="0" dirty="0">
                          <a:solidFill>
                            <a:schemeClr val="bg1"/>
                          </a:solidFill>
                          <a:latin typeface="Arial"/>
                        </a:rPr>
                        <a:t>STD-009-CPP  Close files when they are no longer needed.</a:t>
                      </a:r>
                      <a:endParaRPr lang="en-US" dirty="0"/>
                    </a:p>
                  </a:txBody>
                  <a:tcPr/>
                </a:tc>
                <a:extLst>
                  <a:ext uri="{0D108BD9-81ED-4DB2-BD59-A6C34878D82A}">
                    <a16:rowId xmlns:a16="http://schemas.microsoft.com/office/drawing/2014/main" val="3450296749"/>
                  </a:ext>
                </a:extLst>
              </a:tr>
              <a:tr h="370839">
                <a:tc>
                  <a:txBody>
                    <a:bodyPr/>
                    <a:lstStyle/>
                    <a:p>
                      <a:pPr lvl="0">
                        <a:buNone/>
                      </a:pPr>
                      <a:r>
                        <a:rPr lang="en-US" sz="1400" b="0" i="0" u="none" strike="noStrike" noProof="0" dirty="0">
                          <a:solidFill>
                            <a:schemeClr val="bg1"/>
                          </a:solidFill>
                          <a:latin typeface="Arial"/>
                        </a:rPr>
                        <a:t>STD-008-CPP  Write constructor member initializers in canonical order.</a:t>
                      </a:r>
                    </a:p>
                  </a:txBody>
                  <a:tcPr/>
                </a:tc>
                <a:extLst>
                  <a:ext uri="{0D108BD9-81ED-4DB2-BD59-A6C34878D82A}">
                    <a16:rowId xmlns:a16="http://schemas.microsoft.com/office/drawing/2014/main" val="1072074123"/>
                  </a:ext>
                </a:extLst>
              </a:tr>
              <a:tr h="370840">
                <a:tc>
                  <a:txBody>
                    <a:bodyPr/>
                    <a:lstStyle/>
                    <a:p>
                      <a:pPr lvl="0">
                        <a:buNone/>
                      </a:pPr>
                      <a:r>
                        <a:rPr lang="en-US" sz="1400" b="0" i="0" u="none" strike="noStrike" noProof="0" dirty="0">
                          <a:solidFill>
                            <a:schemeClr val="bg1"/>
                          </a:solidFill>
                          <a:latin typeface="Arial"/>
                        </a:rPr>
                        <a:t>STD-006-CPP  Do not use assertions to verify the absence of runtime errors.</a:t>
                      </a:r>
                      <a:endParaRPr lang="en-US" dirty="0"/>
                    </a:p>
                  </a:txBody>
                  <a:tcPr/>
                </a:tc>
                <a:extLst>
                  <a:ext uri="{0D108BD9-81ED-4DB2-BD59-A6C34878D82A}">
                    <a16:rowId xmlns:a16="http://schemas.microsoft.com/office/drawing/2014/main" val="3744642240"/>
                  </a:ext>
                </a:extLst>
              </a:tr>
              <a:tr h="370839">
                <a:tc>
                  <a:txBody>
                    <a:bodyPr/>
                    <a:lstStyle/>
                    <a:p>
                      <a:pPr lvl="0">
                        <a:buNone/>
                      </a:pPr>
                      <a:r>
                        <a:rPr lang="en-US" sz="1400" b="0" i="0" u="none" strike="noStrike" noProof="0" dirty="0">
                          <a:solidFill>
                            <a:schemeClr val="bg1"/>
                          </a:solidFill>
                          <a:latin typeface="Arial"/>
                        </a:rPr>
                        <a:t>STD-001-CPP  Do not create incompatible declarations of the same function or object. </a:t>
                      </a:r>
                    </a:p>
                  </a:txBody>
                  <a:tcPr/>
                </a:tc>
                <a:extLst>
                  <a:ext uri="{0D108BD9-81ED-4DB2-BD59-A6C34878D82A}">
                    <a16:rowId xmlns:a16="http://schemas.microsoft.com/office/drawing/2014/main" val="2201646044"/>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04FA23CF-7C9F-060F-4F35-58AC531B1993}"/>
              </a:ext>
            </a:extLst>
          </p:cNvPr>
          <p:cNvGraphicFramePr>
            <a:graphicFrameLocks noGrp="1"/>
          </p:cNvGraphicFramePr>
          <p:nvPr>
            <p:extLst>
              <p:ext uri="{D42A27DB-BD31-4B8C-83A1-F6EECF244321}">
                <p14:modId xmlns:p14="http://schemas.microsoft.com/office/powerpoint/2010/main" val="38417780"/>
              </p:ext>
            </p:extLst>
          </p:nvPr>
        </p:nvGraphicFramePr>
        <p:xfrm>
          <a:off x="2011899" y="2318892"/>
          <a:ext cx="8168637" cy="3474720"/>
        </p:xfrm>
        <a:graphic>
          <a:graphicData uri="http://schemas.openxmlformats.org/drawingml/2006/table">
            <a:tbl>
              <a:tblPr firstRow="1" bandRow="1">
                <a:tableStyleId>{802198C4-3087-4945-87E3-76CBB3509B7E}</a:tableStyleId>
              </a:tblPr>
              <a:tblGrid>
                <a:gridCol w="1748762">
                  <a:extLst>
                    <a:ext uri="{9D8B030D-6E8A-4147-A177-3AD203B41FA5}">
                      <a16:colId xmlns:a16="http://schemas.microsoft.com/office/drawing/2014/main" val="1492222017"/>
                    </a:ext>
                  </a:extLst>
                </a:gridCol>
                <a:gridCol w="6419875">
                  <a:extLst>
                    <a:ext uri="{9D8B030D-6E8A-4147-A177-3AD203B41FA5}">
                      <a16:colId xmlns:a16="http://schemas.microsoft.com/office/drawing/2014/main" val="1749392639"/>
                    </a:ext>
                  </a:extLst>
                </a:gridCol>
              </a:tblGrid>
              <a:tr h="370839">
                <a:tc>
                  <a:txBody>
                    <a:bodyPr/>
                    <a:lstStyle/>
                    <a:p>
                      <a:r>
                        <a:rPr lang="en-US" dirty="0">
                          <a:solidFill>
                            <a:schemeClr val="bg1"/>
                          </a:solidFill>
                        </a:rPr>
                        <a:t>Encryption at rest</a:t>
                      </a:r>
                    </a:p>
                  </a:txBody>
                  <a:tcPr/>
                </a:tc>
                <a:tc>
                  <a:txBody>
                    <a:bodyPr/>
                    <a:lstStyle/>
                    <a:p>
                      <a:pPr lvl="0">
                        <a:buNone/>
                      </a:pPr>
                      <a:r>
                        <a:rPr lang="en-US" sz="1400" b="0" i="0" u="none" strike="noStrike" baseline="0" noProof="0" dirty="0">
                          <a:solidFill>
                            <a:srgbClr val="FFFFFF"/>
                          </a:solidFill>
                          <a:latin typeface="Arial"/>
                        </a:rPr>
                        <a:t>Encryption at rest works on data at rest, data that isn’t actively traveling, which could be databases or file servers. This data is important and is very valuable to hackers. The data at rest should be encrypted with complex algorithms such as AES-256. This will make it so that even if attackers obtain the data, it will be nearly impossible to decipher without the decryption key. </a:t>
                      </a:r>
                    </a:p>
                  </a:txBody>
                  <a:tcPr/>
                </a:tc>
                <a:extLst>
                  <a:ext uri="{0D108BD9-81ED-4DB2-BD59-A6C34878D82A}">
                    <a16:rowId xmlns:a16="http://schemas.microsoft.com/office/drawing/2014/main" val="2671513960"/>
                  </a:ext>
                </a:extLst>
              </a:tr>
              <a:tr h="370840">
                <a:tc>
                  <a:txBody>
                    <a:bodyPr/>
                    <a:lstStyle/>
                    <a:p>
                      <a:r>
                        <a:rPr lang="en-US" dirty="0">
                          <a:solidFill>
                            <a:schemeClr val="bg1"/>
                          </a:solidFill>
                        </a:rPr>
                        <a:t>Encryption in flight</a:t>
                      </a:r>
                    </a:p>
                  </a:txBody>
                  <a:tcPr/>
                </a:tc>
                <a:tc>
                  <a:txBody>
                    <a:bodyPr/>
                    <a:lstStyle/>
                    <a:p>
                      <a:pPr lvl="0">
                        <a:buNone/>
                      </a:pPr>
                      <a:r>
                        <a:rPr lang="en-US" sz="1400" b="0" i="0" u="none" strike="noStrike" baseline="0" noProof="0" dirty="0">
                          <a:solidFill>
                            <a:srgbClr val="FFFFFF"/>
                          </a:solidFill>
                          <a:latin typeface="Arial"/>
                        </a:rPr>
                        <a:t>Encryption in flight refers to data traveling from one place to another. This data is at risk of being intercepted and stolen. Encryption in flight involves sensitive data being encrypted as it travels to its destination and being decrypted by the authorized receiver. This allows the data to be inaccessible when intercepted without the decryption key.</a:t>
                      </a:r>
                    </a:p>
                  </a:txBody>
                  <a:tcPr/>
                </a:tc>
                <a:extLst>
                  <a:ext uri="{0D108BD9-81ED-4DB2-BD59-A6C34878D82A}">
                    <a16:rowId xmlns:a16="http://schemas.microsoft.com/office/drawing/2014/main" val="3808745209"/>
                  </a:ext>
                </a:extLst>
              </a:tr>
              <a:tr h="370840">
                <a:tc>
                  <a:txBody>
                    <a:bodyPr/>
                    <a:lstStyle/>
                    <a:p>
                      <a:r>
                        <a:rPr lang="en-US" dirty="0">
                          <a:solidFill>
                            <a:schemeClr val="bg1"/>
                          </a:solidFill>
                        </a:rPr>
                        <a:t>Encryption in use</a:t>
                      </a:r>
                    </a:p>
                  </a:txBody>
                  <a:tcPr/>
                </a:tc>
                <a:tc>
                  <a:txBody>
                    <a:bodyPr/>
                    <a:lstStyle/>
                    <a:p>
                      <a:pPr lvl="0">
                        <a:buNone/>
                      </a:pPr>
                      <a:r>
                        <a:rPr lang="en-US" sz="1400" b="0" i="0" u="none" strike="noStrike" baseline="0" noProof="0" dirty="0">
                          <a:solidFill>
                            <a:srgbClr val="FFFFFF"/>
                          </a:solidFill>
                          <a:latin typeface="Arial"/>
                        </a:rPr>
                        <a:t>Encryption in use refers to data being accessed or processed by users or software. Data becomes vulnerable at this stage. Encryption in use addresses this vulnerability by encrypting and decrypting data in real-time. This makes it so that data is encrypted during its entire lifecycle along with at rest and in flight so that no attackers can obtain plaintext data. </a:t>
                      </a:r>
                    </a:p>
                  </a:txBody>
                  <a:tcPr/>
                </a:tc>
                <a:extLst>
                  <a:ext uri="{0D108BD9-81ED-4DB2-BD59-A6C34878D82A}">
                    <a16:rowId xmlns:a16="http://schemas.microsoft.com/office/drawing/2014/main" val="1029778285"/>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230AFE09-402B-A9E4-4EF2-793ADF82B977}"/>
              </a:ext>
            </a:extLst>
          </p:cNvPr>
          <p:cNvGraphicFramePr>
            <a:graphicFrameLocks noGrp="1"/>
          </p:cNvGraphicFramePr>
          <p:nvPr>
            <p:extLst>
              <p:ext uri="{D42A27DB-BD31-4B8C-83A1-F6EECF244321}">
                <p14:modId xmlns:p14="http://schemas.microsoft.com/office/powerpoint/2010/main" val="1698114473"/>
              </p:ext>
            </p:extLst>
          </p:nvPr>
        </p:nvGraphicFramePr>
        <p:xfrm>
          <a:off x="2011899" y="2148950"/>
          <a:ext cx="8168637" cy="3901440"/>
        </p:xfrm>
        <a:graphic>
          <a:graphicData uri="http://schemas.openxmlformats.org/drawingml/2006/table">
            <a:tbl>
              <a:tblPr firstRow="1" bandRow="1">
                <a:tableStyleId>{802198C4-3087-4945-87E3-76CBB3509B7E}</a:tableStyleId>
              </a:tblPr>
              <a:tblGrid>
                <a:gridCol w="1748762">
                  <a:extLst>
                    <a:ext uri="{9D8B030D-6E8A-4147-A177-3AD203B41FA5}">
                      <a16:colId xmlns:a16="http://schemas.microsoft.com/office/drawing/2014/main" val="1492222017"/>
                    </a:ext>
                  </a:extLst>
                </a:gridCol>
                <a:gridCol w="6419875">
                  <a:extLst>
                    <a:ext uri="{9D8B030D-6E8A-4147-A177-3AD203B41FA5}">
                      <a16:colId xmlns:a16="http://schemas.microsoft.com/office/drawing/2014/main" val="1749392639"/>
                    </a:ext>
                  </a:extLst>
                </a:gridCol>
              </a:tblGrid>
              <a:tr h="370839">
                <a:tc>
                  <a:txBody>
                    <a:bodyPr/>
                    <a:lstStyle/>
                    <a:p>
                      <a:r>
                        <a:rPr lang="en-US" dirty="0">
                          <a:solidFill>
                            <a:schemeClr val="bg1"/>
                          </a:solidFill>
                        </a:rPr>
                        <a:t>Authentication</a:t>
                      </a:r>
                    </a:p>
                  </a:txBody>
                  <a:tcPr/>
                </a:tc>
                <a:tc>
                  <a:txBody>
                    <a:bodyPr/>
                    <a:lstStyle/>
                    <a:p>
                      <a:pPr lvl="0">
                        <a:buNone/>
                      </a:pPr>
                      <a:r>
                        <a:rPr lang="en-US" sz="1400" b="0" i="0" u="none" strike="noStrike" baseline="0" noProof="0" dirty="0">
                          <a:solidFill>
                            <a:srgbClr val="FFFFFF"/>
                          </a:solidFill>
                          <a:latin typeface="Arial"/>
                        </a:rPr>
                        <a:t>Authentication is the process of verifying who someone is or is claiming to be. A user may identify themselves by using proper login credentials such as username, email, and password. New users will be added to the database along with their login credentials. This policy applies because whenever any user logs into the system they must be authenticated and checked with credentials in the database to defend against certain threats.</a:t>
                      </a:r>
                    </a:p>
                  </a:txBody>
                  <a:tcPr/>
                </a:tc>
                <a:extLst>
                  <a:ext uri="{0D108BD9-81ED-4DB2-BD59-A6C34878D82A}">
                    <a16:rowId xmlns:a16="http://schemas.microsoft.com/office/drawing/2014/main" val="2671513960"/>
                  </a:ext>
                </a:extLst>
              </a:tr>
              <a:tr h="370840">
                <a:tc>
                  <a:txBody>
                    <a:bodyPr/>
                    <a:lstStyle/>
                    <a:p>
                      <a:r>
                        <a:rPr lang="en-US" dirty="0">
                          <a:solidFill>
                            <a:schemeClr val="bg1"/>
                          </a:solidFill>
                        </a:rPr>
                        <a:t>Authorization</a:t>
                      </a:r>
                    </a:p>
                  </a:txBody>
                  <a:tcPr/>
                </a:tc>
                <a:tc>
                  <a:txBody>
                    <a:bodyPr/>
                    <a:lstStyle/>
                    <a:p>
                      <a:pPr lvl="0">
                        <a:buNone/>
                      </a:pPr>
                      <a:r>
                        <a:rPr lang="en-US" sz="1400" b="0" i="0" u="none" strike="noStrike" baseline="0" noProof="0" dirty="0">
                          <a:solidFill>
                            <a:srgbClr val="FFFFFF"/>
                          </a:solidFill>
                          <a:latin typeface="Arial"/>
                        </a:rPr>
                        <a:t>Authorization is the process of determining what services a user is allowed to access. Once the user is authenticated, they are authorized with certain privileges depending on their status. This, along with the principle of least privilege, should keep the system protected by keeping users out of areas they should not be allowed to access. </a:t>
                      </a:r>
                    </a:p>
                  </a:txBody>
                  <a:tcPr/>
                </a:tc>
                <a:extLst>
                  <a:ext uri="{0D108BD9-81ED-4DB2-BD59-A6C34878D82A}">
                    <a16:rowId xmlns:a16="http://schemas.microsoft.com/office/drawing/2014/main" val="3808745209"/>
                  </a:ext>
                </a:extLst>
              </a:tr>
              <a:tr h="370840">
                <a:tc>
                  <a:txBody>
                    <a:bodyPr/>
                    <a:lstStyle/>
                    <a:p>
                      <a:r>
                        <a:rPr lang="en-US" dirty="0">
                          <a:solidFill>
                            <a:schemeClr val="bg1"/>
                          </a:solidFill>
                        </a:rPr>
                        <a:t>Accounting</a:t>
                      </a:r>
                    </a:p>
                  </a:txBody>
                  <a:tcPr/>
                </a:tc>
                <a:tc>
                  <a:txBody>
                    <a:bodyPr/>
                    <a:lstStyle/>
                    <a:p>
                      <a:pPr lvl="0">
                        <a:buNone/>
                      </a:pPr>
                      <a:r>
                        <a:rPr lang="en-US" sz="1400" b="0" i="0" u="none" strike="noStrike" baseline="0" noProof="0" dirty="0">
                          <a:solidFill>
                            <a:srgbClr val="FFFFFF"/>
                          </a:solidFill>
                          <a:latin typeface="Arial"/>
                        </a:rPr>
                        <a:t>Accounting is the process of keeping track of what resources were accessed by who and at what time. Any files accessed by users or changes to the database can be tracked by session time, date, and which user accessed this data. This policy is beneficial when administrators perform audits to check on any unwanted actions. Tracking changes made to the system is important especially when any issues arise.</a:t>
                      </a:r>
                    </a:p>
                  </a:txBody>
                  <a:tcPr/>
                </a:tc>
                <a:extLst>
                  <a:ext uri="{0D108BD9-81ED-4DB2-BD59-A6C34878D82A}">
                    <a16:rowId xmlns:a16="http://schemas.microsoft.com/office/drawing/2014/main" val="1029778285"/>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dirty="0"/>
          </a:p>
          <a:p>
            <a:pPr marL="0" indent="0">
              <a:buNone/>
            </a:pPr>
            <a:r>
              <a:rPr lang="en-US" sz="2600" dirty="0">
                <a:solidFill>
                  <a:srgbClr val="FFFFFF"/>
                </a:solidFill>
                <a:ea typeface="Calibri"/>
                <a:cs typeface="Calibri"/>
              </a:rPr>
              <a:t>The next few slides will showcase testing using the Google unit testing framework. These tests will be able to identify different coding vulnerabilities for positive and negative results. These tests were run in visual studio. https://learn.microsoft.com/en-us/visualstudio/test/how-to-use-google-test-for-cpp?view=vs-2019</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a:t>
            </a:r>
            <a:br>
              <a:rPr lang="en-US" dirty="0"/>
            </a:br>
            <a:r>
              <a:rPr lang="en-US" sz="2800" err="1"/>
              <a:t>CanAddToEmptyVector</a:t>
            </a:r>
            <a:endParaRPr sz="2800" err="1"/>
          </a:p>
        </p:txBody>
      </p:sp>
      <p:sp>
        <p:nvSpPr>
          <p:cNvPr id="196" name="Google Shape;196;g9504e29505_0_0"/>
          <p:cNvSpPr txBox="1">
            <a:spLocks noGrp="1"/>
          </p:cNvSpPr>
          <p:nvPr>
            <p:ph type="body" idx="1"/>
          </p:nvPr>
        </p:nvSpPr>
        <p:spPr>
          <a:xfrm>
            <a:off x="8305799" y="2956560"/>
            <a:ext cx="2787268" cy="2371670"/>
          </a:xfrm>
          <a:prstGeom prst="rect">
            <a:avLst/>
          </a:prstGeom>
          <a:noFill/>
          <a:ln>
            <a:noFill/>
          </a:ln>
        </p:spPr>
        <p:txBody>
          <a:bodyPr spcFirstLastPara="1" wrap="square" lIns="91425" tIns="45700" rIns="91425" bIns="45700" anchor="t" anchorCtr="0">
            <a:noAutofit/>
          </a:bodyPr>
          <a:lstStyle/>
          <a:p>
            <a:pPr marL="0" indent="0">
              <a:buNone/>
            </a:pPr>
            <a:r>
              <a:rPr lang="en-US" dirty="0"/>
              <a:t>A test to verify adding a single value to an empty 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 shot of a computer code&#10;&#10;Description automatically generated">
            <a:extLst>
              <a:ext uri="{FF2B5EF4-FFF2-40B4-BE49-F238E27FC236}">
                <a16:creationId xmlns:a16="http://schemas.microsoft.com/office/drawing/2014/main" id="{A04568C3-21C3-8E9C-BFC8-14AF8B057E29}"/>
              </a:ext>
            </a:extLst>
          </p:cNvPr>
          <p:cNvPicPr>
            <a:picLocks noChangeAspect="1"/>
          </p:cNvPicPr>
          <p:nvPr/>
        </p:nvPicPr>
        <p:blipFill>
          <a:blip r:embed="rId5"/>
          <a:stretch>
            <a:fillRect/>
          </a:stretch>
        </p:blipFill>
        <p:spPr>
          <a:xfrm>
            <a:off x="1041839" y="2192701"/>
            <a:ext cx="6151429" cy="3831345"/>
          </a:xfrm>
          <a:prstGeom prst="rect">
            <a:avLst/>
          </a:prstGeom>
        </p:spPr>
      </p:pic>
    </p:spTree>
    <p:custDataLst>
      <p:tags r:id="rId1"/>
    </p:custDataLst>
    <p:extLst>
      <p:ext uri="{BB962C8B-B14F-4D97-AF65-F5344CB8AC3E}">
        <p14:creationId xmlns:p14="http://schemas.microsoft.com/office/powerpoint/2010/main" val="28461538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 CanAddToEmptyVector</vt:lpstr>
      <vt:lpstr>Unit Testing ResizingDecreasesCollectionSize</vt:lpstr>
      <vt:lpstr>Unit Testing ClearErasesCollectionSize</vt:lpstr>
      <vt:lpstr>Unit Testing OutOfRangeExceptionThrown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584</cp:revision>
  <dcterms:created xsi:type="dcterms:W3CDTF">2020-08-19T17:59:24Z</dcterms:created>
  <dcterms:modified xsi:type="dcterms:W3CDTF">2024-12-16T01:08:46Z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