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61" autoAdjust="0"/>
    <p:restoredTop sz="94660"/>
  </p:normalViewPr>
  <p:slideViewPr>
    <p:cSldViewPr snapToGrid="0">
      <p:cViewPr varScale="1">
        <p:scale>
          <a:sx n="72" d="100"/>
          <a:sy n="72"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12/3/2017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12/3/2017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12/3/2017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machine-learning-databases/0033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4118" y="737695"/>
            <a:ext cx="8361229" cy="2098226"/>
          </a:xfrm>
        </p:spPr>
        <p:txBody>
          <a:bodyPr/>
          <a:lstStyle/>
          <a:p>
            <a:r>
              <a:rPr lang="en-US" sz="5700" dirty="0"/>
              <a:t>POPULARITY PREDICTION OF ONLINE NEWS</a:t>
            </a:r>
          </a:p>
        </p:txBody>
      </p:sp>
      <p:sp>
        <p:nvSpPr>
          <p:cNvPr id="3" name="Subtitle 2"/>
          <p:cNvSpPr>
            <a:spLocks noGrp="1"/>
          </p:cNvSpPr>
          <p:nvPr>
            <p:ph type="subTitle" idx="1"/>
          </p:nvPr>
        </p:nvSpPr>
        <p:spPr>
          <a:xfrm>
            <a:off x="8037095" y="4211054"/>
            <a:ext cx="3078695" cy="1481168"/>
          </a:xfrm>
        </p:spPr>
        <p:txBody>
          <a:bodyPr>
            <a:normAutofit fontScale="92500" lnSpcReduction="10000"/>
          </a:bodyPr>
          <a:lstStyle/>
          <a:p>
            <a:r>
              <a:rPr lang="en-US" b="1" u="sng" dirty="0"/>
              <a:t>BY Team 2</a:t>
            </a:r>
            <a:endParaRPr lang="en-US" dirty="0"/>
          </a:p>
          <a:p>
            <a:pPr marL="342900" indent="-342900" fontAlgn="base">
              <a:buFont typeface="Wingdings" panose="05000000000000000000" pitchFamily="2" charset="2"/>
              <a:buChar char="q"/>
            </a:pPr>
            <a:r>
              <a:rPr lang="en-US" dirty="0" err="1"/>
              <a:t>Mayuresh</a:t>
            </a:r>
            <a:r>
              <a:rPr lang="en-US" dirty="0"/>
              <a:t> </a:t>
            </a:r>
            <a:r>
              <a:rPr lang="en-US" dirty="0" err="1"/>
              <a:t>Naik</a:t>
            </a:r>
            <a:endParaRPr lang="en-US" dirty="0"/>
          </a:p>
          <a:p>
            <a:pPr marL="342900" indent="-342900" fontAlgn="base">
              <a:buFont typeface="Wingdings" panose="05000000000000000000" pitchFamily="2" charset="2"/>
              <a:buChar char="q"/>
            </a:pPr>
            <a:r>
              <a:rPr lang="en-US" dirty="0" err="1"/>
              <a:t>Feroz</a:t>
            </a:r>
            <a:r>
              <a:rPr lang="en-US" dirty="0"/>
              <a:t> </a:t>
            </a:r>
            <a:r>
              <a:rPr lang="en-US" dirty="0" err="1"/>
              <a:t>Shaik</a:t>
            </a:r>
            <a:endParaRPr lang="en-US" dirty="0"/>
          </a:p>
          <a:p>
            <a:pPr marL="342900" indent="-342900" fontAlgn="base">
              <a:buFont typeface="Wingdings" panose="05000000000000000000" pitchFamily="2" charset="2"/>
              <a:buChar char="q"/>
            </a:pPr>
            <a:r>
              <a:rPr lang="en-US" dirty="0" err="1"/>
              <a:t>Sreekanth</a:t>
            </a:r>
            <a:r>
              <a:rPr lang="en-US" dirty="0"/>
              <a:t> Reddy</a:t>
            </a:r>
          </a:p>
          <a:p>
            <a:endParaRPr lang="en-US" dirty="0"/>
          </a:p>
        </p:txBody>
      </p:sp>
    </p:spTree>
    <p:extLst>
      <p:ext uri="{BB962C8B-B14F-4D97-AF65-F5344CB8AC3E}">
        <p14:creationId xmlns:p14="http://schemas.microsoft.com/office/powerpoint/2010/main" val="81875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819400"/>
            <a:ext cx="9601200" cy="1485900"/>
          </a:xfrm>
        </p:spPr>
        <p:txBody>
          <a:bodyPr>
            <a:normAutofit/>
          </a:bodyPr>
          <a:lstStyle/>
          <a:p>
            <a:r>
              <a:rPr lang="en-US" sz="6000" dirty="0"/>
              <a:t>Thank You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1968500"/>
            <a:ext cx="1879600" cy="1879600"/>
          </a:xfrm>
          <a:prstGeom prst="rect">
            <a:avLst/>
          </a:prstGeom>
        </p:spPr>
      </p:pic>
    </p:spTree>
    <p:extLst>
      <p:ext uri="{BB962C8B-B14F-4D97-AF65-F5344CB8AC3E}">
        <p14:creationId xmlns:p14="http://schemas.microsoft.com/office/powerpoint/2010/main" val="37935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200" y="2844800"/>
            <a:ext cx="4584700" cy="1485900"/>
          </a:xfrm>
        </p:spPr>
        <p:txBody>
          <a:bodyPr>
            <a:normAutofit/>
          </a:bodyPr>
          <a:lstStyle/>
          <a:p>
            <a:r>
              <a:rPr lang="en-US" sz="6000" dirty="0"/>
              <a:t>Queries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609600"/>
            <a:ext cx="4876800" cy="4876800"/>
          </a:xfrm>
          <a:prstGeom prst="rect">
            <a:avLst/>
          </a:prstGeom>
        </p:spPr>
      </p:pic>
    </p:spTree>
    <p:extLst>
      <p:ext uri="{BB962C8B-B14F-4D97-AF65-F5344CB8AC3E}">
        <p14:creationId xmlns:p14="http://schemas.microsoft.com/office/powerpoint/2010/main" val="12649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371599" y="1700463"/>
            <a:ext cx="10372725" cy="4557462"/>
          </a:xfrm>
        </p:spPr>
        <p:txBody>
          <a:bodyPr>
            <a:normAutofit/>
          </a:bodyPr>
          <a:lstStyle/>
          <a:p>
            <a:pPr>
              <a:buFont typeface="Wingdings" panose="05000000000000000000" pitchFamily="2" charset="2"/>
              <a:buChar char="q"/>
            </a:pPr>
            <a:r>
              <a:rPr lang="en-US" dirty="0"/>
              <a:t>When the World Wide Web was first invented in 1989, it was a very rudimentary version of what it is now. Since then, the Web has expanded to unconceivable heights, one vertical of which is online news. Due to this, prediction of the popularity of online news is becoming a trendy topic. But, the popularity of the news castings depends on “Entertainment/Lifestyle” and “Word ratings”, two factors which are not easy to predict. Thus, it is difficult to predict user behavior to know if the published news will become popular or not, both in general and to a specific audience. In this ocean that is online news, only a few websites will become popular. This can be seen in the disproportionality between the numbers of online news to the popular ones.</a:t>
            </a:r>
            <a:endParaRPr lang="en-US" b="1" dirty="0"/>
          </a:p>
          <a:p>
            <a:pPr fontAlgn="base">
              <a:buFont typeface="Wingdings" panose="05000000000000000000" pitchFamily="2" charset="2"/>
              <a:buChar char="q"/>
            </a:pPr>
            <a:r>
              <a:rPr lang="en-US" dirty="0"/>
              <a:t>The results obtained from this Decision Support System can be used by authors/publishers for an enhancement of the predicted percentage popularity by optimizing a subset of the article features which is ready of publication.</a:t>
            </a:r>
          </a:p>
          <a:p>
            <a:pPr marL="0" indent="0">
              <a:buNone/>
            </a:pPr>
            <a:endParaRPr lang="en-US" dirty="0"/>
          </a:p>
        </p:txBody>
      </p:sp>
    </p:spTree>
    <p:extLst>
      <p:ext uri="{BB962C8B-B14F-4D97-AF65-F5344CB8AC3E}">
        <p14:creationId xmlns:p14="http://schemas.microsoft.com/office/powerpoint/2010/main" val="46448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lstStyle/>
          <a:p>
            <a:r>
              <a:rPr lang="en-US" u="sng" dirty="0"/>
              <a:t>Data Exploration:</a:t>
            </a:r>
          </a:p>
        </p:txBody>
      </p:sp>
      <p:sp>
        <p:nvSpPr>
          <p:cNvPr id="3" name="Content Placeholder 2"/>
          <p:cNvSpPr>
            <a:spLocks noGrp="1"/>
          </p:cNvSpPr>
          <p:nvPr>
            <p:ph idx="1"/>
          </p:nvPr>
        </p:nvSpPr>
        <p:spPr>
          <a:xfrm>
            <a:off x="1371600" y="842961"/>
            <a:ext cx="9689432" cy="5643563"/>
          </a:xfrm>
        </p:spPr>
        <p:txBody>
          <a:bodyPr>
            <a:normAutofit/>
          </a:bodyPr>
          <a:lstStyle/>
          <a:p>
            <a:pPr>
              <a:buFont typeface="Wingdings" panose="05000000000000000000" pitchFamily="2" charset="2"/>
              <a:buChar char="q"/>
            </a:pPr>
            <a:r>
              <a:rPr lang="en-US" dirty="0"/>
              <a:t>We obtained the data set regarding online news published on the “Mashable” forum, via the </a:t>
            </a:r>
            <a:r>
              <a:rPr lang="en-US" b="1" i="1" dirty="0"/>
              <a:t>UCI machine learning community</a:t>
            </a:r>
            <a:r>
              <a:rPr lang="en-US" dirty="0"/>
              <a:t> in the form of a CSV file. There are a variety of attributes which represents the characteristics of online news data. Among these, there are some attributes which play an important role in popularity prediction with the use of a classification or regression model. Some of those attributes are as follows</a:t>
            </a:r>
            <a:r>
              <a:rPr lang="en-US" i="1" dirty="0"/>
              <a:t>:</a:t>
            </a:r>
            <a:endParaRPr lang="en-US" dirty="0"/>
          </a:p>
          <a:p>
            <a:pPr>
              <a:buFont typeface="Wingdings" panose="05000000000000000000" pitchFamily="2" charset="2"/>
              <a:buChar char="q"/>
            </a:pPr>
            <a:r>
              <a:rPr lang="en-US" i="1" dirty="0"/>
              <a:t> Shares, rate_positive_words, rate_negative_words, token_title, token_content, num_videos, </a:t>
            </a:r>
            <a:r>
              <a:rPr lang="en-US" dirty="0"/>
              <a:t>and</a:t>
            </a:r>
            <a:r>
              <a:rPr lang="en-US" i="1" dirty="0"/>
              <a:t> num_images</a:t>
            </a:r>
            <a:r>
              <a:rPr lang="en-US" dirty="0"/>
              <a:t>. </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We have used Inter Quartile Range(IQR) filter in WEKA to remove the 16398 outliers from our dataset</a:t>
            </a:r>
          </a:p>
          <a:p>
            <a:endParaRPr lang="en-US" dirty="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65047137"/>
              </p:ext>
            </p:extLst>
          </p:nvPr>
        </p:nvGraphicFramePr>
        <p:xfrm>
          <a:off x="2658143" y="3595938"/>
          <a:ext cx="6252243" cy="1783383"/>
        </p:xfrm>
        <a:graphic>
          <a:graphicData uri="http://schemas.openxmlformats.org/drawingml/2006/table">
            <a:tbl>
              <a:tblPr firstRow="1" firstCol="1" bandRow="1">
                <a:tableStyleId>{5C22544A-7EE6-4342-B048-85BDC9FD1C3A}</a:tableStyleId>
              </a:tblPr>
              <a:tblGrid>
                <a:gridCol w="3668164">
                  <a:extLst>
                    <a:ext uri="{9D8B030D-6E8A-4147-A177-3AD203B41FA5}">
                      <a16:colId xmlns:a16="http://schemas.microsoft.com/office/drawing/2014/main" val="3184268380"/>
                    </a:ext>
                  </a:extLst>
                </a:gridCol>
                <a:gridCol w="2584079">
                  <a:extLst>
                    <a:ext uri="{9D8B030D-6E8A-4147-A177-3AD203B41FA5}">
                      <a16:colId xmlns:a16="http://schemas.microsoft.com/office/drawing/2014/main" val="4041764946"/>
                    </a:ext>
                  </a:extLst>
                </a:gridCol>
              </a:tblGrid>
              <a:tr h="352929">
                <a:tc>
                  <a:txBody>
                    <a:bodyPr/>
                    <a:lstStyle/>
                    <a:p>
                      <a:pPr marL="0" marR="0" algn="l">
                        <a:lnSpc>
                          <a:spcPct val="107000"/>
                        </a:lnSpc>
                        <a:spcBef>
                          <a:spcPts val="0"/>
                        </a:spcBef>
                        <a:spcAft>
                          <a:spcPts val="0"/>
                        </a:spcAft>
                      </a:pPr>
                      <a:r>
                        <a:rPr lang="en-US" sz="1400" dirty="0">
                          <a:effectLst/>
                        </a:rPr>
                        <a:t>Number of Records: 39644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Characteristics of Data:  Multivariate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5150461"/>
                  </a:ext>
                </a:extLst>
              </a:tr>
              <a:tr h="648095">
                <a:tc>
                  <a:txBody>
                    <a:bodyPr/>
                    <a:lstStyle/>
                    <a:p>
                      <a:pPr algn="l">
                        <a:lnSpc>
                          <a:spcPct val="107000"/>
                        </a:lnSpc>
                      </a:pPr>
                      <a:endParaRPr lang="en-US" sz="1100" dirty="0">
                        <a:effectLst/>
                        <a:latin typeface="Calibri" panose="020F0502020204030204" pitchFamily="34" charset="0"/>
                        <a:cs typeface="Times New Roman" panose="02020603050405020304" pitchFamily="18" charset="0"/>
                      </a:endParaRPr>
                    </a:p>
                    <a:p>
                      <a:pPr algn="l">
                        <a:lnSpc>
                          <a:spcPct val="107000"/>
                        </a:lnSpc>
                      </a:pPr>
                      <a:r>
                        <a:rPr lang="en-US" sz="1800" b="1" kern="1200" dirty="0">
                          <a:solidFill>
                            <a:schemeClr val="lt1"/>
                          </a:solidFill>
                          <a:effectLst/>
                          <a:latin typeface="+mn-lt"/>
                          <a:ea typeface="+mn-ea"/>
                          <a:cs typeface="+mn-cs"/>
                        </a:rPr>
                        <a:t>Data Source URL: </a:t>
                      </a:r>
                      <a:r>
                        <a:rPr lang="en-US" dirty="0">
                          <a:solidFill>
                            <a:schemeClr val="bg1"/>
                          </a:solidFill>
                          <a:hlinkClick r:id="rId2"/>
                        </a:rPr>
                        <a:t>http://archive.ics.uci.edu/ml/machine-learning-databases/00332/</a:t>
                      </a:r>
                      <a:endParaRPr lang="en-US" dirty="0">
                        <a:solidFill>
                          <a:schemeClr val="bg1"/>
                        </a:solidFill>
                      </a:endParaRPr>
                    </a:p>
                  </a:txBody>
                  <a:tcPr marL="68580" marR="68580" marT="0" marB="0"/>
                </a:tc>
                <a:tc>
                  <a:txBody>
                    <a:bodyPr/>
                    <a:lstStyle/>
                    <a:p>
                      <a:pPr marL="0" marR="0" algn="l">
                        <a:lnSpc>
                          <a:spcPct val="107000"/>
                        </a:lnSpc>
                        <a:spcBef>
                          <a:spcPts val="0"/>
                        </a:spcBef>
                        <a:spcAft>
                          <a:spcPts val="0"/>
                        </a:spcAft>
                      </a:pPr>
                      <a:r>
                        <a:rPr lang="en-US" sz="1100" dirty="0">
                          <a:effectLst/>
                        </a:rPr>
                        <a:t>Characteristics of attribute: Integer, Numeric, Nominal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9696069"/>
                  </a:ext>
                </a:extLst>
              </a:tr>
              <a:tr h="370575">
                <a:tc>
                  <a:txBody>
                    <a:bodyPr/>
                    <a:lstStyle/>
                    <a:p>
                      <a:pPr marL="0" marR="0" algn="l">
                        <a:lnSpc>
                          <a:spcPct val="107000"/>
                        </a:lnSpc>
                        <a:spcBef>
                          <a:spcPts val="0"/>
                        </a:spcBef>
                        <a:spcAft>
                          <a:spcPts val="0"/>
                        </a:spcAft>
                      </a:pPr>
                      <a:r>
                        <a:rPr lang="en-US" sz="1100" dirty="0">
                          <a:effectLst/>
                        </a:rPr>
                        <a:t>Number of Attributes: 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Missing Values: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840551"/>
                  </a:ext>
                </a:extLst>
              </a:tr>
            </a:tbl>
          </a:graphicData>
        </a:graphic>
      </p:graphicFrame>
    </p:spTree>
    <p:extLst>
      <p:ext uri="{BB962C8B-B14F-4D97-AF65-F5344CB8AC3E}">
        <p14:creationId xmlns:p14="http://schemas.microsoft.com/office/powerpoint/2010/main" val="351157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133" y="1809656"/>
            <a:ext cx="9601200" cy="1485900"/>
          </a:xfrm>
        </p:spPr>
        <p:txBody>
          <a:bodyPr/>
          <a:lstStyle/>
          <a:p>
            <a:r>
              <a:rPr lang="en-US" u="sng" dirty="0"/>
              <a:t>Methodology:</a:t>
            </a:r>
          </a:p>
        </p:txBody>
      </p:sp>
      <p:sp>
        <p:nvSpPr>
          <p:cNvPr id="3" name="Content Placeholder 2"/>
          <p:cNvSpPr>
            <a:spLocks noGrp="1"/>
          </p:cNvSpPr>
          <p:nvPr>
            <p:ph idx="1"/>
          </p:nvPr>
        </p:nvSpPr>
        <p:spPr>
          <a:xfrm>
            <a:off x="4093348" y="2710603"/>
            <a:ext cx="6729664" cy="1676402"/>
          </a:xfrm>
        </p:spPr>
        <p:txBody>
          <a:bodyPr>
            <a:normAutofit/>
          </a:bodyPr>
          <a:lstStyle/>
          <a:p>
            <a:pPr>
              <a:buFont typeface="Wingdings" panose="05000000000000000000" pitchFamily="2" charset="2"/>
              <a:buChar char="q"/>
            </a:pPr>
            <a:r>
              <a:rPr lang="en-US" sz="2400" dirty="0"/>
              <a:t>Data Preprocessing</a:t>
            </a:r>
          </a:p>
          <a:p>
            <a:pPr>
              <a:buFont typeface="Wingdings" panose="05000000000000000000" pitchFamily="2" charset="2"/>
              <a:buChar char="q"/>
            </a:pPr>
            <a:r>
              <a:rPr lang="en-US" sz="2400" dirty="0"/>
              <a:t>Mining The Data</a:t>
            </a:r>
          </a:p>
          <a:p>
            <a:pPr>
              <a:buFont typeface="Wingdings" panose="05000000000000000000" pitchFamily="2" charset="2"/>
              <a:buChar char="q"/>
            </a:pPr>
            <a:r>
              <a:rPr lang="en-US" sz="2400" dirty="0"/>
              <a:t>Model Performance</a:t>
            </a:r>
          </a:p>
        </p:txBody>
      </p:sp>
    </p:spTree>
    <p:extLst>
      <p:ext uri="{BB962C8B-B14F-4D97-AF65-F5344CB8AC3E}">
        <p14:creationId xmlns:p14="http://schemas.microsoft.com/office/powerpoint/2010/main" val="361436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a:xfrm>
            <a:off x="1562100" y="1428749"/>
            <a:ext cx="10429875" cy="5324475"/>
          </a:xfrm>
        </p:spPr>
        <p:txBody>
          <a:bodyPr/>
          <a:lstStyle/>
          <a:p>
            <a:pPr>
              <a:buFont typeface="Wingdings" panose="05000000000000000000" pitchFamily="2" charset="2"/>
              <a:buChar char="q"/>
            </a:pPr>
            <a:r>
              <a:rPr lang="en-US" sz="1800" b="1" dirty="0"/>
              <a:t>Discretization: </a:t>
            </a:r>
            <a:r>
              <a:rPr lang="en-US" sz="1800" dirty="0"/>
              <a:t>discretized output label “shares” containing 1167 distinct values into 3 distinct values(High(28.96%), Medium(33.21%), Low(38.56%)).</a:t>
            </a:r>
          </a:p>
          <a:p>
            <a:pPr>
              <a:buFont typeface="Wingdings" panose="05000000000000000000" pitchFamily="2" charset="2"/>
              <a:buChar char="q"/>
            </a:pPr>
            <a:r>
              <a:rPr lang="en-US" sz="1800" b="1" dirty="0"/>
              <a:t>Aggregation: </a:t>
            </a:r>
            <a:r>
              <a:rPr lang="en-US" sz="1800" dirty="0"/>
              <a:t>Combined two attribute named “</a:t>
            </a:r>
            <a:r>
              <a:rPr lang="en-US" sz="1800" dirty="0" err="1"/>
              <a:t>num_hrefs</a:t>
            </a:r>
            <a:r>
              <a:rPr lang="en-US" sz="1800" dirty="0"/>
              <a:t>” and “</a:t>
            </a:r>
            <a:r>
              <a:rPr lang="en-US" sz="1800" dirty="0" err="1"/>
              <a:t>num_self_hrefs</a:t>
            </a:r>
            <a:r>
              <a:rPr lang="en-US" sz="1800" dirty="0"/>
              <a:t>” into one attribute “</a:t>
            </a:r>
            <a:r>
              <a:rPr lang="en-US" sz="1800" dirty="0" err="1"/>
              <a:t>num_hrefs</a:t>
            </a:r>
            <a:r>
              <a:rPr lang="en-US" sz="1800" dirty="0"/>
              <a:t>” by manually adding all the values in “</a:t>
            </a:r>
            <a:r>
              <a:rPr lang="en-US" sz="1800" dirty="0" err="1"/>
              <a:t>num_self_hrefs</a:t>
            </a:r>
            <a:r>
              <a:rPr lang="en-US" sz="1800" dirty="0"/>
              <a:t>” into “</a:t>
            </a:r>
            <a:r>
              <a:rPr lang="en-US" sz="1800" dirty="0" err="1"/>
              <a:t>num_hrefs</a:t>
            </a:r>
            <a:r>
              <a:rPr lang="en-US" sz="1800" dirty="0"/>
              <a:t>”.</a:t>
            </a:r>
          </a:p>
          <a:p>
            <a:pPr>
              <a:buFont typeface="Wingdings" panose="05000000000000000000" pitchFamily="2" charset="2"/>
              <a:buChar char="q"/>
            </a:pPr>
            <a:r>
              <a:rPr lang="en-US" sz="1800" b="1" dirty="0"/>
              <a:t>Removal of irrelevant features: </a:t>
            </a:r>
            <a:r>
              <a:rPr lang="en-US" sz="1800" dirty="0"/>
              <a:t>Removed “</a:t>
            </a:r>
            <a:r>
              <a:rPr lang="en-US" sz="1800" dirty="0" err="1"/>
              <a:t>n_non_stop_words</a:t>
            </a:r>
            <a:r>
              <a:rPr lang="en-US" sz="1800" dirty="0"/>
              <a:t>” which describes the rate of nonstop words in an article as it has no affect on model performance.</a:t>
            </a:r>
          </a:p>
          <a:p>
            <a:pPr>
              <a:buFont typeface="Wingdings" panose="05000000000000000000" pitchFamily="2" charset="2"/>
              <a:buChar char="q"/>
            </a:pPr>
            <a:r>
              <a:rPr lang="en-US" sz="1800" b="1" dirty="0"/>
              <a:t>Feature Subset Selection: </a:t>
            </a:r>
            <a:r>
              <a:rPr lang="en-US" sz="1800" dirty="0"/>
              <a:t>Removed 18 irrelevant attributes using correlation and learner based feature subset selection techniques.</a:t>
            </a:r>
          </a:p>
          <a:p>
            <a:pPr marL="0" indent="0">
              <a:buNone/>
            </a:pPr>
            <a:r>
              <a:rPr lang="en-US" sz="1800" b="1" dirty="0"/>
              <a:t>Data Summary After Preprocessing:</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0406549"/>
              </p:ext>
            </p:extLst>
          </p:nvPr>
        </p:nvGraphicFramePr>
        <p:xfrm>
          <a:off x="2337759" y="4617454"/>
          <a:ext cx="8526132" cy="1920240"/>
        </p:xfrm>
        <a:graphic>
          <a:graphicData uri="http://schemas.openxmlformats.org/drawingml/2006/table">
            <a:tbl>
              <a:tblPr firstRow="1" bandRow="1">
                <a:tableStyleId>{5C22544A-7EE6-4342-B048-85BDC9FD1C3A}</a:tableStyleId>
              </a:tblPr>
              <a:tblGrid>
                <a:gridCol w="4263066">
                  <a:extLst>
                    <a:ext uri="{9D8B030D-6E8A-4147-A177-3AD203B41FA5}">
                      <a16:colId xmlns:a16="http://schemas.microsoft.com/office/drawing/2014/main" val="2824271825"/>
                    </a:ext>
                  </a:extLst>
                </a:gridCol>
                <a:gridCol w="4263066">
                  <a:extLst>
                    <a:ext uri="{9D8B030D-6E8A-4147-A177-3AD203B41FA5}">
                      <a16:colId xmlns:a16="http://schemas.microsoft.com/office/drawing/2014/main" val="1551556737"/>
                    </a:ext>
                  </a:extLst>
                </a:gridCol>
              </a:tblGrid>
              <a:tr h="1206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Number of Records: 23243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Characteristics of Data:  Multivariate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extLst>
                  <a:ext uri="{0D108BD9-81ED-4DB2-BD59-A6C34878D82A}">
                    <a16:rowId xmlns:a16="http://schemas.microsoft.com/office/drawing/2014/main" val="1580308770"/>
                  </a:ext>
                </a:extLst>
              </a:tr>
              <a:tr h="1206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a:effectLst/>
                        </a:rPr>
                        <a:t>Number of Attributes:</a:t>
                      </a:r>
                      <a:r>
                        <a:rPr lang="en-US" sz="1800" u="none" dirty="0">
                          <a:effectLst/>
                        </a:rPr>
                        <a:t> </a:t>
                      </a:r>
                      <a:r>
                        <a:rPr lang="en-US" sz="1800" b="1" dirty="0">
                          <a:effectLst/>
                        </a:rPr>
                        <a:t>43</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a:effectLst/>
                        </a:rPr>
                        <a:t>Characteristics of attribute</a:t>
                      </a:r>
                      <a:r>
                        <a:rPr lang="en-US" sz="1800" dirty="0">
                          <a:effectLst/>
                        </a:rPr>
                        <a:t>: </a:t>
                      </a:r>
                      <a:r>
                        <a:rPr lang="en-US" sz="1800" b="1" dirty="0">
                          <a:effectLst/>
                        </a:rPr>
                        <a:t>Integer</a:t>
                      </a:r>
                      <a:r>
                        <a:rPr lang="en-US" sz="1800" dirty="0">
                          <a:effectLst/>
                        </a:rPr>
                        <a:t>, </a:t>
                      </a:r>
                      <a:r>
                        <a:rPr lang="en-US" sz="1800" b="1" dirty="0">
                          <a:effectLst/>
                        </a:rPr>
                        <a:t>Numeric</a:t>
                      </a:r>
                      <a:r>
                        <a:rPr lang="en-US" sz="1800" dirty="0">
                          <a:effectLst/>
                        </a:rPr>
                        <a:t>, </a:t>
                      </a:r>
                      <a:r>
                        <a:rPr lang="en-US" sz="1800" b="1" dirty="0">
                          <a:effectLst/>
                        </a:rPr>
                        <a:t>Nominal.</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115060187"/>
                  </a:ext>
                </a:extLst>
              </a:tr>
              <a:tr h="0">
                <a:tc>
                  <a:txBody>
                    <a:bodyPr/>
                    <a:lstStyle/>
                    <a:p>
                      <a:r>
                        <a:rPr lang="en-US" b="0" u="sng" dirty="0"/>
                        <a:t>Outliers</a:t>
                      </a:r>
                      <a:r>
                        <a:rPr lang="en-US" b="0" dirty="0"/>
                        <a:t>: </a:t>
                      </a:r>
                      <a:r>
                        <a:rPr lang="en-US" sz="1800" b="1" i="1" kern="1200" dirty="0">
                          <a:solidFill>
                            <a:schemeClr val="dk1"/>
                          </a:solidFill>
                          <a:effectLst/>
                          <a:latin typeface="+mn-lt"/>
                          <a:ea typeface="+mn-ea"/>
                          <a:cs typeface="+mn-cs"/>
                        </a:rPr>
                        <a:t>16398 </a:t>
                      </a:r>
                      <a:r>
                        <a:rPr lang="en-US" sz="1800" b="1" i="1" kern="1200" baseline="0" dirty="0">
                          <a:solidFill>
                            <a:schemeClr val="dk1"/>
                          </a:solidFill>
                          <a:effectLst/>
                          <a:latin typeface="+mn-lt"/>
                          <a:ea typeface="+mn-ea"/>
                          <a:cs typeface="+mn-cs"/>
                        </a:rPr>
                        <a:t>   </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a:effectLst/>
                        </a:rPr>
                        <a:t>Missing Values:</a:t>
                      </a:r>
                      <a:r>
                        <a:rPr lang="en-US" sz="1800" u="none" dirty="0">
                          <a:effectLst/>
                        </a:rPr>
                        <a:t> </a:t>
                      </a:r>
                      <a:r>
                        <a:rPr lang="en-US" sz="1800" b="1" dirty="0">
                          <a:effectLst/>
                        </a:rPr>
                        <a:t>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extLst>
                  <a:ext uri="{0D108BD9-81ED-4DB2-BD59-A6C34878D82A}">
                    <a16:rowId xmlns:a16="http://schemas.microsoft.com/office/drawing/2014/main" val="218701758"/>
                  </a:ext>
                </a:extLst>
              </a:tr>
            </a:tbl>
          </a:graphicData>
        </a:graphic>
      </p:graphicFrame>
    </p:spTree>
    <p:extLst>
      <p:ext uri="{BB962C8B-B14F-4D97-AF65-F5344CB8AC3E}">
        <p14:creationId xmlns:p14="http://schemas.microsoft.com/office/powerpoint/2010/main" val="138424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4314"/>
            <a:ext cx="9601200" cy="857250"/>
          </a:xfrm>
        </p:spPr>
        <p:txBody>
          <a:bodyPr/>
          <a:lstStyle/>
          <a:p>
            <a:r>
              <a:rPr lang="en-US" dirty="0"/>
              <a:t>Mining The Data</a:t>
            </a:r>
          </a:p>
        </p:txBody>
      </p:sp>
      <p:sp>
        <p:nvSpPr>
          <p:cNvPr id="3" name="Content Placeholder 2"/>
          <p:cNvSpPr>
            <a:spLocks noGrp="1"/>
          </p:cNvSpPr>
          <p:nvPr>
            <p:ph idx="1"/>
          </p:nvPr>
        </p:nvSpPr>
        <p:spPr>
          <a:xfrm>
            <a:off x="1371600" y="1071564"/>
            <a:ext cx="9601200" cy="4795836"/>
          </a:xfrm>
        </p:spPr>
        <p:txBody>
          <a:bodyPr/>
          <a:lstStyle/>
          <a:p>
            <a:pPr marL="0" indent="0">
              <a:buNone/>
            </a:pPr>
            <a:endParaRPr lang="en-US" dirty="0"/>
          </a:p>
          <a:p>
            <a:pPr>
              <a:buFont typeface="Wingdings" panose="05000000000000000000" pitchFamily="2" charset="2"/>
              <a:buChar char="q"/>
            </a:pPr>
            <a:r>
              <a:rPr lang="en-US" dirty="0"/>
              <a:t>As our predictive model requires a supervised classification algorithm, we have used </a:t>
            </a:r>
            <a:r>
              <a:rPr lang="en-US" b="1" dirty="0" err="1"/>
              <a:t>OneR</a:t>
            </a:r>
            <a:r>
              <a:rPr lang="en-US" dirty="0"/>
              <a:t>(accuracy=60.178%) and </a:t>
            </a:r>
            <a:r>
              <a:rPr lang="en-US" b="1" dirty="0" err="1"/>
              <a:t>ZeroR</a:t>
            </a:r>
            <a:r>
              <a:rPr lang="en-US" dirty="0"/>
              <a:t>(accuracy=39.096%) as our base algorithms and </a:t>
            </a:r>
            <a:r>
              <a:rPr lang="en-US" dirty="0" err="1"/>
              <a:t>analysed</a:t>
            </a:r>
            <a:r>
              <a:rPr lang="en-US" dirty="0"/>
              <a:t> systems performance by applying different classification algorithms like Naïve Bayes, </a:t>
            </a:r>
            <a:r>
              <a:rPr lang="en-US" dirty="0" err="1"/>
              <a:t>JRip</a:t>
            </a:r>
            <a:r>
              <a:rPr lang="en-US" dirty="0"/>
              <a:t>, J48 and IBK. Performance of the model for each classifier is listed below:</a:t>
            </a:r>
          </a:p>
          <a:p>
            <a:endParaRPr lang="en-US" dirty="0"/>
          </a:p>
          <a:p>
            <a:endParaRPr lang="en-US" dirty="0"/>
          </a:p>
          <a:p>
            <a:endParaRPr lang="en-US" dirty="0"/>
          </a:p>
          <a:p>
            <a:endParaRPr lang="en-US" dirty="0"/>
          </a:p>
          <a:p>
            <a:endParaRPr lang="en-US" dirty="0"/>
          </a:p>
        </p:txBody>
      </p:sp>
      <p:pic>
        <p:nvPicPr>
          <p:cNvPr id="4" name="Picture 3" descr="C:\Users\Mayur47\AppData\Local\Microsoft\Windows\INetCache\Content.Word\newl.jpg"/>
          <p:cNvPicPr/>
          <p:nvPr/>
        </p:nvPicPr>
        <p:blipFill>
          <a:blip r:embed="rId2">
            <a:extLst>
              <a:ext uri="{28A0092B-C50C-407E-A947-70E740481C1C}">
                <a14:useLocalDpi xmlns:a14="http://schemas.microsoft.com/office/drawing/2010/main" val="0"/>
              </a:ext>
            </a:extLst>
          </a:blip>
          <a:srcRect/>
          <a:stretch>
            <a:fillRect/>
          </a:stretch>
        </p:blipFill>
        <p:spPr bwMode="auto">
          <a:xfrm>
            <a:off x="2233612" y="3171647"/>
            <a:ext cx="7877175" cy="2293143"/>
          </a:xfrm>
          <a:prstGeom prst="rect">
            <a:avLst/>
          </a:prstGeom>
          <a:noFill/>
          <a:ln>
            <a:noFill/>
          </a:ln>
        </p:spPr>
      </p:pic>
      <p:sp>
        <p:nvSpPr>
          <p:cNvPr id="5" name="TextBox 4"/>
          <p:cNvSpPr txBox="1"/>
          <p:nvPr/>
        </p:nvSpPr>
        <p:spPr>
          <a:xfrm>
            <a:off x="11358563" y="3671888"/>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85883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1464"/>
            <a:ext cx="9601200" cy="871536"/>
          </a:xfrm>
        </p:spPr>
        <p:txBody>
          <a:bodyPr/>
          <a:lstStyle/>
          <a:p>
            <a:r>
              <a:rPr lang="en-US" dirty="0"/>
              <a:t>Model Performance</a:t>
            </a:r>
          </a:p>
        </p:txBody>
      </p:sp>
      <p:sp>
        <p:nvSpPr>
          <p:cNvPr id="3" name="Content Placeholder 2"/>
          <p:cNvSpPr>
            <a:spLocks noGrp="1"/>
          </p:cNvSpPr>
          <p:nvPr>
            <p:ph idx="1"/>
          </p:nvPr>
        </p:nvSpPr>
        <p:spPr>
          <a:xfrm>
            <a:off x="1371600" y="1243012"/>
            <a:ext cx="10210800" cy="551973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We have evaluated our models performance by using the below three performance measures: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lvl="1">
              <a:lnSpc>
                <a:spcPct val="100000"/>
              </a:lnSpc>
              <a:spcBef>
                <a:spcPts val="0"/>
              </a:spcBef>
              <a:spcAft>
                <a:spcPts val="0"/>
              </a:spcAft>
              <a:buFont typeface="Wingdings" panose="05000000000000000000" pitchFamily="2" charset="2"/>
              <a:buChar char="q"/>
              <a:defRPr/>
            </a:pPr>
            <a:r>
              <a:rPr lang="en-US" b="1" dirty="0"/>
              <a:t>Accuracy:  </a:t>
            </a:r>
            <a:r>
              <a:rPr lang="en-US" dirty="0"/>
              <a:t>It deals with the fraction of instances classified correctly to the total number of instances.</a:t>
            </a:r>
            <a:endParaRPr lang="en-US" b="1" dirty="0"/>
          </a:p>
          <a:p>
            <a:pPr lvl="1">
              <a:lnSpc>
                <a:spcPct val="100000"/>
              </a:lnSpc>
              <a:spcBef>
                <a:spcPts val="0"/>
              </a:spcBef>
              <a:spcAft>
                <a:spcPts val="0"/>
              </a:spcAft>
              <a:buFont typeface="Wingdings" panose="05000000000000000000" pitchFamily="2" charset="2"/>
              <a:buChar char="q"/>
              <a:defRPr/>
            </a:pPr>
            <a:r>
              <a:rPr lang="en-US" b="1" dirty="0"/>
              <a:t>Kappa Statistics:  </a:t>
            </a:r>
            <a:r>
              <a:rPr lang="en-US" dirty="0"/>
              <a:t>This has a metric which compares the resultant accuracy with that of expected accuracy and also used to estimate the classifier among themselves.</a:t>
            </a:r>
            <a:endParaRPr lang="en-US" b="1" dirty="0"/>
          </a:p>
          <a:p>
            <a:pPr lvl="1">
              <a:lnSpc>
                <a:spcPct val="100000"/>
              </a:lnSpc>
              <a:spcBef>
                <a:spcPts val="0"/>
              </a:spcBef>
              <a:spcAft>
                <a:spcPts val="0"/>
              </a:spcAft>
              <a:buFont typeface="Wingdings" panose="05000000000000000000" pitchFamily="2" charset="2"/>
              <a:buChar char="q"/>
            </a:pPr>
            <a:r>
              <a:rPr lang="en-US" b="1" dirty="0"/>
              <a:t>Root Mean Square Error:  </a:t>
            </a:r>
            <a:r>
              <a:rPr lang="en-US" dirty="0"/>
              <a:t>It is a measure of accuracy which predicts the difference in the anticipated errors across the different models for a selected data. It increases with the variance of the frequency distribution of error magnitudes.</a:t>
            </a:r>
            <a:endParaRPr lang="en-US" i="1" dirty="0"/>
          </a:p>
          <a:p>
            <a:pPr marL="0" indent="0">
              <a:lnSpc>
                <a:spcPct val="100000"/>
              </a:lnSpc>
              <a:spcBef>
                <a:spcPts val="0"/>
              </a:spcBef>
              <a:spcAft>
                <a:spcPts val="0"/>
              </a:spcAft>
              <a:buNone/>
              <a:defRPr/>
            </a:pPr>
            <a:endParaRPr lang="en-US" i="1" dirty="0"/>
          </a:p>
          <a:p>
            <a:pPr marL="0" indent="0">
              <a:lnSpc>
                <a:spcPct val="100000"/>
              </a:lnSpc>
              <a:spcBef>
                <a:spcPts val="0"/>
              </a:spcBef>
              <a:spcAft>
                <a:spcPts val="0"/>
              </a:spcAft>
              <a:buNone/>
              <a:defRPr/>
            </a:pPr>
            <a:r>
              <a:rPr lang="en-US" i="1" dirty="0"/>
              <a:t>Performance measure table for different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45087151"/>
              </p:ext>
            </p:extLst>
          </p:nvPr>
        </p:nvGraphicFramePr>
        <p:xfrm>
          <a:off x="3209925" y="4657723"/>
          <a:ext cx="7277100" cy="1981200"/>
        </p:xfrm>
        <a:graphic>
          <a:graphicData uri="http://schemas.openxmlformats.org/drawingml/2006/table">
            <a:tbl>
              <a:tblPr firstRow="1" firstCol="1" bandRow="1">
                <a:tableStyleId>{5C22544A-7EE6-4342-B048-85BDC9FD1C3A}</a:tableStyleId>
              </a:tblPr>
              <a:tblGrid>
                <a:gridCol w="1906432">
                  <a:extLst>
                    <a:ext uri="{9D8B030D-6E8A-4147-A177-3AD203B41FA5}">
                      <a16:colId xmlns:a16="http://schemas.microsoft.com/office/drawing/2014/main" val="1016564018"/>
                    </a:ext>
                  </a:extLst>
                </a:gridCol>
                <a:gridCol w="1837033">
                  <a:extLst>
                    <a:ext uri="{9D8B030D-6E8A-4147-A177-3AD203B41FA5}">
                      <a16:colId xmlns:a16="http://schemas.microsoft.com/office/drawing/2014/main" val="1791456540"/>
                    </a:ext>
                  </a:extLst>
                </a:gridCol>
                <a:gridCol w="1730077">
                  <a:extLst>
                    <a:ext uri="{9D8B030D-6E8A-4147-A177-3AD203B41FA5}">
                      <a16:colId xmlns:a16="http://schemas.microsoft.com/office/drawing/2014/main" val="850922300"/>
                    </a:ext>
                  </a:extLst>
                </a:gridCol>
                <a:gridCol w="1803558">
                  <a:extLst>
                    <a:ext uri="{9D8B030D-6E8A-4147-A177-3AD203B41FA5}">
                      <a16:colId xmlns:a16="http://schemas.microsoft.com/office/drawing/2014/main" val="4045274419"/>
                    </a:ext>
                  </a:extLst>
                </a:gridCol>
              </a:tblGrid>
              <a:tr h="247650">
                <a:tc>
                  <a:txBody>
                    <a:bodyPr/>
                    <a:lstStyle/>
                    <a:p>
                      <a:pPr marL="0" marR="0" algn="just">
                        <a:lnSpc>
                          <a:spcPct val="107000"/>
                        </a:lnSpc>
                        <a:spcBef>
                          <a:spcPts val="0"/>
                        </a:spcBef>
                        <a:spcAft>
                          <a:spcPts val="0"/>
                        </a:spcAft>
                      </a:pPr>
                      <a:r>
                        <a:rPr lang="en-US" sz="1200" dirty="0">
                          <a:effectLst/>
                        </a:rPr>
                        <a:t>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a:effectLst/>
                        </a:rPr>
                        <a:t>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dirty="0">
                          <a:effectLst/>
                        </a:rPr>
                        <a:t>RMS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Kappa Stats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4813934"/>
                  </a:ext>
                </a:extLst>
              </a:tr>
              <a:tr h="247650">
                <a:tc>
                  <a:txBody>
                    <a:bodyPr/>
                    <a:lstStyle/>
                    <a:p>
                      <a:pPr marL="0" marR="0" algn="just">
                        <a:lnSpc>
                          <a:spcPct val="107000"/>
                        </a:lnSpc>
                        <a:spcBef>
                          <a:spcPts val="0"/>
                        </a:spcBef>
                        <a:spcAft>
                          <a:spcPts val="0"/>
                        </a:spcAft>
                      </a:pPr>
                      <a:r>
                        <a:rPr lang="en-US" sz="1200">
                          <a:effectLst/>
                        </a:rPr>
                        <a:t>Naïve 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a:effectLst/>
                        </a:rPr>
                        <a:t>81.26%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dirty="0">
                          <a:effectLst/>
                        </a:rPr>
                        <a:t>0.316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0.7194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6125825"/>
                  </a:ext>
                </a:extLst>
              </a:tr>
              <a:tr h="247650">
                <a:tc>
                  <a:txBody>
                    <a:bodyPr/>
                    <a:lstStyle/>
                    <a:p>
                      <a:pPr marL="0" marR="0" algn="just">
                        <a:lnSpc>
                          <a:spcPct val="107000"/>
                        </a:lnSpc>
                        <a:spcBef>
                          <a:spcPts val="0"/>
                        </a:spcBef>
                        <a:spcAft>
                          <a:spcPts val="0"/>
                        </a:spcAft>
                      </a:pPr>
                      <a:r>
                        <a:rPr lang="en-US" sz="1200">
                          <a:effectLst/>
                        </a:rPr>
                        <a:t>JRIP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dirty="0">
                          <a:effectLst/>
                        </a:rPr>
                        <a:t>90.43%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dirty="0">
                          <a:effectLst/>
                        </a:rPr>
                        <a:t>0.2306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0.8553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2360961"/>
                  </a:ext>
                </a:extLst>
              </a:tr>
              <a:tr h="247650">
                <a:tc>
                  <a:txBody>
                    <a:bodyPr/>
                    <a:lstStyle/>
                    <a:p>
                      <a:pPr marL="0" marR="0" algn="just">
                        <a:lnSpc>
                          <a:spcPct val="107000"/>
                        </a:lnSpc>
                        <a:spcBef>
                          <a:spcPts val="0"/>
                        </a:spcBef>
                        <a:spcAft>
                          <a:spcPts val="0"/>
                        </a:spcAft>
                      </a:pPr>
                      <a:r>
                        <a:rPr lang="en-US" sz="1200">
                          <a:effectLst/>
                        </a:rPr>
                        <a:t>J48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a:effectLst/>
                        </a:rPr>
                        <a:t>93.97%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0.1787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0.9089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2920089"/>
                  </a:ext>
                </a:extLst>
              </a:tr>
              <a:tr h="247650">
                <a:tc>
                  <a:txBody>
                    <a:bodyPr/>
                    <a:lstStyle/>
                    <a:p>
                      <a:pPr marL="0" marR="0" algn="just">
                        <a:lnSpc>
                          <a:spcPct val="107000"/>
                        </a:lnSpc>
                        <a:spcBef>
                          <a:spcPts val="0"/>
                        </a:spcBef>
                        <a:spcAft>
                          <a:spcPts val="0"/>
                        </a:spcAft>
                      </a:pPr>
                      <a:r>
                        <a:rPr lang="en-US" sz="1200">
                          <a:effectLst/>
                        </a:rPr>
                        <a:t>IBK (K=1)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a:effectLst/>
                        </a:rPr>
                        <a:t>78.81%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0.3759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0.6799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3958981"/>
                  </a:ext>
                </a:extLst>
              </a:tr>
              <a:tr h="247650">
                <a:tc>
                  <a:txBody>
                    <a:bodyPr/>
                    <a:lstStyle/>
                    <a:p>
                      <a:pPr marL="0" marR="0" algn="just">
                        <a:lnSpc>
                          <a:spcPct val="107000"/>
                        </a:lnSpc>
                        <a:spcBef>
                          <a:spcPts val="0"/>
                        </a:spcBef>
                        <a:spcAft>
                          <a:spcPts val="0"/>
                        </a:spcAft>
                      </a:pPr>
                      <a:r>
                        <a:rPr lang="en-US" sz="1200">
                          <a:effectLst/>
                        </a:rPr>
                        <a:t>IBK (K=3)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a:effectLst/>
                        </a:rPr>
                        <a:t>80.24%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0.3046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0.7022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9979100"/>
                  </a:ext>
                </a:extLst>
              </a:tr>
              <a:tr h="247650">
                <a:tc>
                  <a:txBody>
                    <a:bodyPr/>
                    <a:lstStyle/>
                    <a:p>
                      <a:pPr marL="0" marR="0" algn="just">
                        <a:lnSpc>
                          <a:spcPct val="107000"/>
                        </a:lnSpc>
                        <a:spcBef>
                          <a:spcPts val="0"/>
                        </a:spcBef>
                        <a:spcAft>
                          <a:spcPts val="0"/>
                        </a:spcAft>
                      </a:pPr>
                      <a:r>
                        <a:rPr lang="en-US" sz="1200">
                          <a:effectLst/>
                        </a:rPr>
                        <a:t>IBK (K=5)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a:effectLst/>
                        </a:rPr>
                        <a:t>81.45%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0.2898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0.7202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961295"/>
                  </a:ext>
                </a:extLst>
              </a:tr>
              <a:tr h="247650">
                <a:tc>
                  <a:txBody>
                    <a:bodyPr/>
                    <a:lstStyle/>
                    <a:p>
                      <a:pPr marL="0" marR="0" algn="just">
                        <a:lnSpc>
                          <a:spcPct val="107000"/>
                        </a:lnSpc>
                        <a:spcBef>
                          <a:spcPts val="0"/>
                        </a:spcBef>
                        <a:spcAft>
                          <a:spcPts val="0"/>
                        </a:spcAft>
                      </a:pPr>
                      <a:r>
                        <a:rPr lang="en-US" sz="1200">
                          <a:effectLst/>
                        </a:rPr>
                        <a:t>IBK (K=7)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a:effectLst/>
                        </a:rPr>
                        <a:t>82.60%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0.2843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200" dirty="0">
                          <a:effectLst/>
                        </a:rPr>
                        <a:t>0.7381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424672"/>
                  </a:ext>
                </a:extLst>
              </a:tr>
            </a:tbl>
          </a:graphicData>
        </a:graphic>
      </p:graphicFrame>
    </p:spTree>
    <p:extLst>
      <p:ext uri="{BB962C8B-B14F-4D97-AF65-F5344CB8AC3E}">
        <p14:creationId xmlns:p14="http://schemas.microsoft.com/office/powerpoint/2010/main" val="208677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13" y="230189"/>
            <a:ext cx="9601200" cy="685799"/>
          </a:xfrm>
        </p:spPr>
        <p:txBody>
          <a:bodyPr>
            <a:normAutofit fontScale="90000"/>
          </a:bodyPr>
          <a:lstStyle/>
          <a:p>
            <a:r>
              <a:rPr lang="en-US" dirty="0"/>
              <a:t>Logic Of Problem</a:t>
            </a:r>
          </a:p>
        </p:txBody>
      </p:sp>
      <p:sp>
        <p:nvSpPr>
          <p:cNvPr id="3" name="Content Placeholder 2"/>
          <p:cNvSpPr>
            <a:spLocks noGrp="1"/>
          </p:cNvSpPr>
          <p:nvPr>
            <p:ph idx="1"/>
          </p:nvPr>
        </p:nvSpPr>
        <p:spPr>
          <a:xfrm>
            <a:off x="1433513" y="1120775"/>
            <a:ext cx="10458450" cy="5557838"/>
          </a:xfrm>
        </p:spPr>
        <p:txBody>
          <a:bodyPr>
            <a:normAutofit/>
          </a:bodyPr>
          <a:lstStyle/>
          <a:p>
            <a:pPr>
              <a:lnSpc>
                <a:spcPct val="100000"/>
              </a:lnSpc>
              <a:spcBef>
                <a:spcPts val="0"/>
              </a:spcBef>
              <a:spcAft>
                <a:spcPts val="0"/>
              </a:spcAft>
              <a:defRPr/>
            </a:pPr>
            <a:r>
              <a:rPr lang="en-US" dirty="0"/>
              <a:t>Logic of problem played a prominent role for us while developing our web based decision supporting system. </a:t>
            </a:r>
            <a:br>
              <a:rPr lang="en-US" dirty="0"/>
            </a:br>
            <a:r>
              <a:rPr lang="en-US" dirty="0"/>
              <a:t>Helped us initially in organizing all our ideas, assumptions, implications, methods and approaches.</a:t>
            </a:r>
            <a:br>
              <a:rPr lang="en-US" dirty="0"/>
            </a:br>
            <a:r>
              <a:rPr lang="en-US" dirty="0"/>
              <a:t>Sections like concepts, assumptions, implications and question showed us the way while working on later phase of the project.</a:t>
            </a:r>
          </a:p>
          <a:p>
            <a:pPr>
              <a:lnSpc>
                <a:spcPct val="100000"/>
              </a:lnSpc>
              <a:spcBef>
                <a:spcPts val="0"/>
              </a:spcBef>
              <a:spcAft>
                <a:spcPts val="0"/>
              </a:spcAft>
              <a:defRPr/>
            </a:pPr>
            <a:endParaRPr lang="en-US" dirty="0"/>
          </a:p>
          <a:p>
            <a:pPr>
              <a:lnSpc>
                <a:spcPct val="100000"/>
              </a:lnSpc>
              <a:spcBef>
                <a:spcPts val="0"/>
              </a:spcBef>
              <a:spcAft>
                <a:spcPts val="0"/>
              </a:spcAft>
              <a:defRPr/>
            </a:pPr>
            <a:r>
              <a:rPr lang="en-US" dirty="0"/>
              <a:t>It is developed in such a way that one does not need to spend much time in understanding it’s functionality and organizing his/her thoughts, ideas, assumptions and concepts which are needed to be applied in order to build any project  </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a:p>
            <a:pPr marL="0" lvl="0" indent="0">
              <a:lnSpc>
                <a:spcPct val="100000"/>
              </a:lnSpc>
              <a:spcBef>
                <a:spcPts val="0"/>
              </a:spcBef>
              <a:spcAft>
                <a:spcPts val="0"/>
              </a:spcAft>
              <a:buNone/>
              <a:defRPr/>
            </a:pPr>
            <a:r>
              <a:rPr lang="en-US" b="1" dirty="0"/>
              <a:t>Recommendation to the tool: </a:t>
            </a:r>
            <a:r>
              <a:rPr lang="en-US" dirty="0"/>
              <a:t>We think the tool would be more useful if it is included with fields like </a:t>
            </a:r>
            <a:r>
              <a:rPr lang="en-US" b="1" i="1" dirty="0"/>
              <a:t>Domain Area of the Problem,</a:t>
            </a:r>
            <a:r>
              <a:rPr lang="en-US" dirty="0"/>
              <a:t> </a:t>
            </a:r>
            <a:r>
              <a:rPr lang="en-US" b="1" i="1" dirty="0"/>
              <a:t>Time frame or schedule  </a:t>
            </a:r>
            <a:r>
              <a:rPr lang="en-US" dirty="0"/>
              <a:t>and</a:t>
            </a:r>
            <a:r>
              <a:rPr lang="en-US" b="1" i="1" dirty="0"/>
              <a:t> </a:t>
            </a:r>
            <a:r>
              <a:rPr lang="en-US" dirty="0"/>
              <a:t>Visualization section for converting the problem into high level visualization specifying the graphical texture of the problem of the project.</a:t>
            </a:r>
            <a:endParaRPr lang="en-US" b="1" dirty="0"/>
          </a:p>
        </p:txBody>
      </p:sp>
    </p:spTree>
    <p:extLst>
      <p:ext uri="{BB962C8B-B14F-4D97-AF65-F5344CB8AC3E}">
        <p14:creationId xmlns:p14="http://schemas.microsoft.com/office/powerpoint/2010/main" val="55690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57175"/>
            <a:ext cx="9601200" cy="900113"/>
          </a:xfrm>
        </p:spPr>
        <p:txBody>
          <a:bodyPr/>
          <a:lstStyle/>
          <a:p>
            <a:r>
              <a:rPr lang="en-US" dirty="0"/>
              <a:t>Conclusion:</a:t>
            </a:r>
          </a:p>
        </p:txBody>
      </p:sp>
      <p:sp>
        <p:nvSpPr>
          <p:cNvPr id="3" name="Content Placeholder 2"/>
          <p:cNvSpPr>
            <a:spLocks noGrp="1"/>
          </p:cNvSpPr>
          <p:nvPr>
            <p:ph idx="1"/>
          </p:nvPr>
        </p:nvSpPr>
        <p:spPr>
          <a:xfrm>
            <a:off x="1371600" y="984748"/>
            <a:ext cx="9601200" cy="2741612"/>
          </a:xfrm>
        </p:spPr>
        <p:txBody>
          <a:bodyPr/>
          <a:lstStyle/>
          <a:p>
            <a:pPr>
              <a:lnSpc>
                <a:spcPct val="100000"/>
              </a:lnSpc>
              <a:spcBef>
                <a:spcPts val="0"/>
              </a:spcBef>
              <a:spcAft>
                <a:spcPts val="0"/>
              </a:spcAft>
              <a:buFont typeface="Wingdings" panose="05000000000000000000" pitchFamily="2" charset="2"/>
              <a:buChar char="q"/>
            </a:pPr>
            <a:r>
              <a:rPr lang="en-US" dirty="0"/>
              <a:t>Clearly after considering the performance measures for the model </a:t>
            </a:r>
            <a:r>
              <a:rPr lang="en-US"/>
              <a:t>built using different </a:t>
            </a:r>
            <a:r>
              <a:rPr lang="en-US" dirty="0"/>
              <a:t>classifiers and the calculated accuracy matrix for different testing methods, we could say that the model built using </a:t>
            </a:r>
            <a:r>
              <a:rPr lang="en-US" b="1" i="1" dirty="0"/>
              <a:t>J48 classifier</a:t>
            </a:r>
            <a:r>
              <a:rPr lang="en-US" dirty="0"/>
              <a:t> has better performance resulting in </a:t>
            </a:r>
            <a:r>
              <a:rPr lang="en-US" i="1" dirty="0"/>
              <a:t>higher accuracy, low RMS error and highest Kappa stats greater than 0.9</a:t>
            </a:r>
            <a:r>
              <a:rPr lang="en-US" dirty="0"/>
              <a:t> which shows near perfect agreement. As it happens with every other model, our model is also not completely perfect and the validity of our model mainly depends on training set, testing data as well as classifier used. </a:t>
            </a:r>
          </a:p>
        </p:txBody>
      </p:sp>
      <p:sp>
        <p:nvSpPr>
          <p:cNvPr id="4" name="Rectangle 3"/>
          <p:cNvSpPr/>
          <p:nvPr/>
        </p:nvSpPr>
        <p:spPr>
          <a:xfrm>
            <a:off x="1371600" y="3445372"/>
            <a:ext cx="6934199" cy="769441"/>
          </a:xfrm>
          <a:prstGeom prst="rect">
            <a:avLst/>
          </a:prstGeom>
        </p:spPr>
        <p:txBody>
          <a:bodyPr wrap="square">
            <a:spAutoFit/>
          </a:bodyPr>
          <a:lstStyle/>
          <a:p>
            <a:r>
              <a:rPr lang="en-US" sz="4400" dirty="0"/>
              <a:t>Future Scope:</a:t>
            </a:r>
          </a:p>
        </p:txBody>
      </p:sp>
      <p:sp>
        <p:nvSpPr>
          <p:cNvPr id="7" name="Content Placeholder 2"/>
          <p:cNvSpPr txBox="1">
            <a:spLocks/>
          </p:cNvSpPr>
          <p:nvPr/>
        </p:nvSpPr>
        <p:spPr>
          <a:xfrm>
            <a:off x="1371600" y="4453933"/>
            <a:ext cx="9601200" cy="175636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q"/>
            </a:pPr>
            <a:r>
              <a:rPr lang="en-US" dirty="0"/>
              <a:t>We would like to continue with this project in future by working on prediction of   online news popularity based on location. Thus, making Location based online news prediction our next target.</a:t>
            </a:r>
          </a:p>
        </p:txBody>
      </p:sp>
    </p:spTree>
    <p:extLst>
      <p:ext uri="{BB962C8B-B14F-4D97-AF65-F5344CB8AC3E}">
        <p14:creationId xmlns:p14="http://schemas.microsoft.com/office/powerpoint/2010/main" val="1256980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278</TotalTime>
  <Words>889</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Times New Roman</vt:lpstr>
      <vt:lpstr>Wingdings</vt:lpstr>
      <vt:lpstr>Crop</vt:lpstr>
      <vt:lpstr>POPULARITY PREDICTION OF ONLINE NEWS</vt:lpstr>
      <vt:lpstr>Introduction</vt:lpstr>
      <vt:lpstr>Data Exploration:</vt:lpstr>
      <vt:lpstr>Methodology:</vt:lpstr>
      <vt:lpstr>Data Preprocessing</vt:lpstr>
      <vt:lpstr>Mining The Data</vt:lpstr>
      <vt:lpstr>Model Performance</vt:lpstr>
      <vt:lpstr>Logic Of Problem</vt:lpstr>
      <vt:lpstr>Conclusion:</vt:lpstr>
      <vt:lpstr>Thank You  </vt:lpstr>
      <vt:lpstr>Queries ??</vt:lpstr>
    </vt:vector>
  </TitlesOfParts>
  <Company>Rochester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POPULARITY PREDICTION OF ONLINE NEWS</dc:title>
  <dc:creator>Student</dc:creator>
  <cp:lastModifiedBy>Mayuresh Pradeep Naik</cp:lastModifiedBy>
  <cp:revision>33</cp:revision>
  <dcterms:created xsi:type="dcterms:W3CDTF">2017-12-01T14:22:51Z</dcterms:created>
  <dcterms:modified xsi:type="dcterms:W3CDTF">2017-12-04T03:56:23Z</dcterms:modified>
</cp:coreProperties>
</file>