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3"/>
    <p:restoredTop sz="94689"/>
  </p:normalViewPr>
  <p:slideViewPr>
    <p:cSldViewPr snapToGrid="0">
      <p:cViewPr varScale="1">
        <p:scale>
          <a:sx n="108" d="100"/>
          <a:sy n="108" d="100"/>
        </p:scale>
        <p:origin x="11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12/13/22</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58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12/13/22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3696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12/13/22</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75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12/13/22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15474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12/13/22</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50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12/13/22</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93863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12/13/22</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9558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12/13/22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59001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12/13/22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9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12/13/22</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75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12/13/22</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77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12/13/22</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462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 descr="An abstract genetic concept">
            <a:extLst>
              <a:ext uri="{FF2B5EF4-FFF2-40B4-BE49-F238E27FC236}">
                <a16:creationId xmlns:a16="http://schemas.microsoft.com/office/drawing/2014/main" id="{CCCE65DD-3622-6032-36AD-AFBBE44ABF14}"/>
              </a:ext>
            </a:extLst>
          </p:cNvPr>
          <p:cNvPicPr>
            <a:picLocks noChangeAspect="1"/>
          </p:cNvPicPr>
          <p:nvPr/>
        </p:nvPicPr>
        <p:blipFill rotWithShape="1">
          <a:blip r:embed="rId2"/>
          <a:srcRect t="22969" r="1" b="15493"/>
          <a:stretch/>
        </p:blipFill>
        <p:spPr>
          <a:xfrm>
            <a:off x="20" y="-1"/>
            <a:ext cx="11144289" cy="6858001"/>
          </a:xfrm>
          <a:prstGeom prst="rect">
            <a:avLst/>
          </a:prstGeom>
          <a:effectLst>
            <a:outerShdw blurRad="596900" dist="330200" dir="8820000" sx="87000" sy="87000" algn="ctr" rotWithShape="0">
              <a:srgbClr val="000000">
                <a:alpha val="29000"/>
              </a:srgbClr>
            </a:outerShdw>
          </a:effectLst>
        </p:spPr>
      </p:pic>
      <p:sp>
        <p:nvSpPr>
          <p:cNvPr id="13"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A262A-9011-CDD9-98F0-9A95BF4063EF}"/>
              </a:ext>
            </a:extLst>
          </p:cNvPr>
          <p:cNvSpPr>
            <a:spLocks noGrp="1"/>
          </p:cNvSpPr>
          <p:nvPr>
            <p:ph type="ctrTitle"/>
          </p:nvPr>
        </p:nvSpPr>
        <p:spPr>
          <a:xfrm>
            <a:off x="589558" y="1549597"/>
            <a:ext cx="4501057" cy="2483316"/>
          </a:xfrm>
        </p:spPr>
        <p:txBody>
          <a:bodyPr anchor="b">
            <a:normAutofit/>
          </a:bodyPr>
          <a:lstStyle/>
          <a:p>
            <a:r>
              <a:rPr lang="en-US" dirty="0">
                <a:solidFill>
                  <a:srgbClr val="FFFFFF"/>
                </a:solidFill>
              </a:rPr>
              <a:t>Puzzle Game</a:t>
            </a:r>
          </a:p>
        </p:txBody>
      </p:sp>
      <p:sp>
        <p:nvSpPr>
          <p:cNvPr id="3" name="Subtitle 2">
            <a:extLst>
              <a:ext uri="{FF2B5EF4-FFF2-40B4-BE49-F238E27FC236}">
                <a16:creationId xmlns:a16="http://schemas.microsoft.com/office/drawing/2014/main" id="{5C3DE040-5742-956A-0A56-4C73F4DEA9F4}"/>
              </a:ext>
            </a:extLst>
          </p:cNvPr>
          <p:cNvSpPr>
            <a:spLocks noGrp="1"/>
          </p:cNvSpPr>
          <p:nvPr>
            <p:ph type="subTitle" idx="1"/>
          </p:nvPr>
        </p:nvSpPr>
        <p:spPr>
          <a:xfrm>
            <a:off x="589558" y="4237630"/>
            <a:ext cx="4501056" cy="1653618"/>
          </a:xfrm>
        </p:spPr>
        <p:txBody>
          <a:bodyPr anchor="t">
            <a:normAutofit/>
          </a:bodyPr>
          <a:lstStyle/>
          <a:p>
            <a:r>
              <a:rPr lang="en-US" dirty="0">
                <a:solidFill>
                  <a:srgbClr val="FFFFFF"/>
                </a:solidFill>
              </a:rPr>
              <a:t>By: Daniel Lee, Edward Larbi and </a:t>
            </a:r>
            <a:r>
              <a:rPr lang="en-US" dirty="0" err="1">
                <a:solidFill>
                  <a:srgbClr val="FFFFFF"/>
                </a:solidFill>
              </a:rPr>
              <a:t>Feroze</a:t>
            </a:r>
            <a:r>
              <a:rPr lang="en-US" dirty="0">
                <a:solidFill>
                  <a:srgbClr val="FFFFFF"/>
                </a:solidFill>
              </a:rPr>
              <a:t> </a:t>
            </a:r>
            <a:r>
              <a:rPr lang="en-US" dirty="0" err="1">
                <a:solidFill>
                  <a:srgbClr val="FFFFFF"/>
                </a:solidFill>
              </a:rPr>
              <a:t>Attai</a:t>
            </a:r>
            <a:endParaRPr lang="en-US" dirty="0">
              <a:solidFill>
                <a:srgbClr val="FFFFFF"/>
              </a:solidFill>
            </a:endParaRPr>
          </a:p>
        </p:txBody>
      </p:sp>
      <p:cxnSp>
        <p:nvCxnSpPr>
          <p:cNvPr id="15" name="Straight Connector 14">
            <a:extLst>
              <a:ext uri="{FF2B5EF4-FFF2-40B4-BE49-F238E27FC236}">
                <a16:creationId xmlns:a16="http://schemas.microsoft.com/office/drawing/2014/main" id="{3816C099-0516-4486-BC06-E0DCD29DD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2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24A4-AC76-C3F7-34A5-AC03A91012B2}"/>
              </a:ext>
            </a:extLst>
          </p:cNvPr>
          <p:cNvSpPr>
            <a:spLocks noGrp="1"/>
          </p:cNvSpPr>
          <p:nvPr>
            <p:ph type="title"/>
          </p:nvPr>
        </p:nvSpPr>
        <p:spPr/>
        <p:txBody>
          <a:bodyPr/>
          <a:lstStyle/>
          <a:p>
            <a:r>
              <a:rPr lang="en-US" dirty="0"/>
              <a:t>Framework Benefit(s)</a:t>
            </a:r>
          </a:p>
        </p:txBody>
      </p:sp>
      <p:sp>
        <p:nvSpPr>
          <p:cNvPr id="3" name="Content Placeholder 2">
            <a:extLst>
              <a:ext uri="{FF2B5EF4-FFF2-40B4-BE49-F238E27FC236}">
                <a16:creationId xmlns:a16="http://schemas.microsoft.com/office/drawing/2014/main" id="{FD6A12C7-74BD-AAF9-631A-A47EEF39F014}"/>
              </a:ext>
            </a:extLst>
          </p:cNvPr>
          <p:cNvSpPr>
            <a:spLocks noGrp="1"/>
          </p:cNvSpPr>
          <p:nvPr>
            <p:ph idx="1"/>
          </p:nvPr>
        </p:nvSpPr>
        <p:spPr/>
        <p:txBody>
          <a:bodyPr/>
          <a:lstStyle/>
          <a:p>
            <a:pPr marL="342900" indent="-342900">
              <a:buFont typeface="Arial" panose="020B0604020202020204" pitchFamily="34" charset="0"/>
              <a:buChar char="•"/>
            </a:pPr>
            <a:r>
              <a:rPr lang="en-US" dirty="0"/>
              <a:t>Gave us a close glimpse of how processes of developing software can be in the real world</a:t>
            </a:r>
          </a:p>
          <a:p>
            <a:pPr marL="342900" indent="-342900">
              <a:buFont typeface="Arial" panose="020B0604020202020204" pitchFamily="34" charset="0"/>
              <a:buChar char="•"/>
            </a:pPr>
            <a:r>
              <a:rPr lang="en-US" dirty="0"/>
              <a:t>Highlighted/enhanced team members’ characteristic(s) along with strengths and weaknesses</a:t>
            </a:r>
          </a:p>
          <a:p>
            <a:pPr marL="342900" indent="-342900">
              <a:buFont typeface="Arial" panose="020B0604020202020204" pitchFamily="34" charset="0"/>
              <a:buChar char="•"/>
            </a:pPr>
            <a:r>
              <a:rPr lang="en-US" dirty="0"/>
              <a:t>New but familiar hence, a great learning experience</a:t>
            </a:r>
          </a:p>
          <a:p>
            <a:pPr marL="342900" indent="-342900">
              <a:buFont typeface="Arial" panose="020B0604020202020204" pitchFamily="34" charset="0"/>
              <a:buChar char="•"/>
            </a:pPr>
            <a:r>
              <a:rPr lang="en-US" dirty="0"/>
              <a:t>Depending on how the work was formulated and divided among team members, the project can be easier to plan accordingly to a schedule</a:t>
            </a:r>
          </a:p>
        </p:txBody>
      </p:sp>
    </p:spTree>
    <p:extLst>
      <p:ext uri="{BB962C8B-B14F-4D97-AF65-F5344CB8AC3E}">
        <p14:creationId xmlns:p14="http://schemas.microsoft.com/office/powerpoint/2010/main" val="338686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8DDA-3327-9031-69FA-B0EFAD4F32A7}"/>
              </a:ext>
            </a:extLst>
          </p:cNvPr>
          <p:cNvSpPr>
            <a:spLocks noGrp="1"/>
          </p:cNvSpPr>
          <p:nvPr>
            <p:ph type="title"/>
          </p:nvPr>
        </p:nvSpPr>
        <p:spPr/>
        <p:txBody>
          <a:bodyPr/>
          <a:lstStyle/>
          <a:p>
            <a:r>
              <a:rPr lang="en-US" dirty="0"/>
              <a:t>Sketch for UI Interface</a:t>
            </a:r>
          </a:p>
        </p:txBody>
      </p:sp>
      <p:pic>
        <p:nvPicPr>
          <p:cNvPr id="5" name="Content Placeholder 4" descr="Text, letter&#10;&#10;Description automatically generated">
            <a:extLst>
              <a:ext uri="{FF2B5EF4-FFF2-40B4-BE49-F238E27FC236}">
                <a16:creationId xmlns:a16="http://schemas.microsoft.com/office/drawing/2014/main" id="{27637C95-3971-8834-1069-C79502987329}"/>
              </a:ext>
            </a:extLst>
          </p:cNvPr>
          <p:cNvPicPr>
            <a:picLocks noGrp="1" noChangeAspect="1"/>
          </p:cNvPicPr>
          <p:nvPr>
            <p:ph idx="1"/>
          </p:nvPr>
        </p:nvPicPr>
        <p:blipFill>
          <a:blip r:embed="rId2"/>
          <a:stretch>
            <a:fillRect/>
          </a:stretch>
        </p:blipFill>
        <p:spPr>
          <a:xfrm>
            <a:off x="565567" y="3479982"/>
            <a:ext cx="5290942" cy="2708052"/>
          </a:xfrm>
        </p:spPr>
      </p:pic>
      <p:pic>
        <p:nvPicPr>
          <p:cNvPr id="7" name="Picture 6" descr="A picture containing text, whiteboard&#10;&#10;Description automatically generated">
            <a:extLst>
              <a:ext uri="{FF2B5EF4-FFF2-40B4-BE49-F238E27FC236}">
                <a16:creationId xmlns:a16="http://schemas.microsoft.com/office/drawing/2014/main" id="{8163D9AD-E3CA-4125-7400-5EEFC6E58193}"/>
              </a:ext>
            </a:extLst>
          </p:cNvPr>
          <p:cNvPicPr>
            <a:picLocks noChangeAspect="1"/>
          </p:cNvPicPr>
          <p:nvPr/>
        </p:nvPicPr>
        <p:blipFill>
          <a:blip r:embed="rId3"/>
          <a:stretch>
            <a:fillRect/>
          </a:stretch>
        </p:blipFill>
        <p:spPr>
          <a:xfrm>
            <a:off x="7318793" y="3230002"/>
            <a:ext cx="4360268" cy="3454857"/>
          </a:xfrm>
          <a:prstGeom prst="rect">
            <a:avLst/>
          </a:prstGeom>
        </p:spPr>
      </p:pic>
      <p:sp>
        <p:nvSpPr>
          <p:cNvPr id="8" name="TextBox 7">
            <a:extLst>
              <a:ext uri="{FF2B5EF4-FFF2-40B4-BE49-F238E27FC236}">
                <a16:creationId xmlns:a16="http://schemas.microsoft.com/office/drawing/2014/main" id="{CD817108-3F32-0970-A032-BE28B50B8DCC}"/>
              </a:ext>
            </a:extLst>
          </p:cNvPr>
          <p:cNvSpPr txBox="1"/>
          <p:nvPr/>
        </p:nvSpPr>
        <p:spPr>
          <a:xfrm>
            <a:off x="1829698" y="3008686"/>
            <a:ext cx="2762679" cy="369332"/>
          </a:xfrm>
          <a:prstGeom prst="rect">
            <a:avLst/>
          </a:prstGeom>
          <a:noFill/>
        </p:spPr>
        <p:txBody>
          <a:bodyPr wrap="none" rtlCol="0">
            <a:spAutoFit/>
          </a:bodyPr>
          <a:lstStyle/>
          <a:p>
            <a:r>
              <a:rPr lang="en-US" dirty="0"/>
              <a:t>Sketch for the Homepage</a:t>
            </a:r>
          </a:p>
        </p:txBody>
      </p:sp>
      <p:sp>
        <p:nvSpPr>
          <p:cNvPr id="9" name="TextBox 8">
            <a:extLst>
              <a:ext uri="{FF2B5EF4-FFF2-40B4-BE49-F238E27FC236}">
                <a16:creationId xmlns:a16="http://schemas.microsoft.com/office/drawing/2014/main" id="{8E8C91ED-4F20-E373-BC06-1F955D395D1B}"/>
              </a:ext>
            </a:extLst>
          </p:cNvPr>
          <p:cNvSpPr txBox="1"/>
          <p:nvPr/>
        </p:nvSpPr>
        <p:spPr>
          <a:xfrm>
            <a:off x="8120440" y="2824020"/>
            <a:ext cx="2756973" cy="369332"/>
          </a:xfrm>
          <a:prstGeom prst="rect">
            <a:avLst/>
          </a:prstGeom>
          <a:noFill/>
        </p:spPr>
        <p:txBody>
          <a:bodyPr wrap="none" rtlCol="0">
            <a:spAutoFit/>
          </a:bodyPr>
          <a:lstStyle/>
          <a:p>
            <a:r>
              <a:rPr lang="en-US" dirty="0"/>
              <a:t>Sketch for the </a:t>
            </a:r>
            <a:r>
              <a:rPr lang="en-US" dirty="0" err="1"/>
              <a:t>Gamepage</a:t>
            </a:r>
            <a:endParaRPr lang="en-US" dirty="0"/>
          </a:p>
        </p:txBody>
      </p:sp>
    </p:spTree>
    <p:extLst>
      <p:ext uri="{BB962C8B-B14F-4D97-AF65-F5344CB8AC3E}">
        <p14:creationId xmlns:p14="http://schemas.microsoft.com/office/powerpoint/2010/main" val="3061819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E53F-C90A-F0C6-E80E-40B38E1DA0E8}"/>
              </a:ext>
            </a:extLst>
          </p:cNvPr>
          <p:cNvSpPr>
            <a:spLocks noGrp="1"/>
          </p:cNvSpPr>
          <p:nvPr>
            <p:ph type="title"/>
          </p:nvPr>
        </p:nvSpPr>
        <p:spPr/>
        <p:txBody>
          <a:bodyPr/>
          <a:lstStyle/>
          <a:p>
            <a:r>
              <a:rPr lang="en-US" dirty="0"/>
              <a:t>User</a:t>
            </a:r>
          </a:p>
        </p:txBody>
      </p:sp>
      <p:sp>
        <p:nvSpPr>
          <p:cNvPr id="3" name="Content Placeholder 2">
            <a:extLst>
              <a:ext uri="{FF2B5EF4-FFF2-40B4-BE49-F238E27FC236}">
                <a16:creationId xmlns:a16="http://schemas.microsoft.com/office/drawing/2014/main" id="{FFC1DF9D-7669-49CA-A7B1-A6653041E8D5}"/>
              </a:ext>
            </a:extLst>
          </p:cNvPr>
          <p:cNvSpPr>
            <a:spLocks noGrp="1"/>
          </p:cNvSpPr>
          <p:nvPr>
            <p:ph idx="1"/>
          </p:nvPr>
        </p:nvSpPr>
        <p:spPr/>
        <p:txBody>
          <a:bodyPr/>
          <a:lstStyle/>
          <a:p>
            <a:pPr marL="342900" indent="-342900">
              <a:buFont typeface="Arial" panose="020B0604020202020204" pitchFamily="34" charset="0"/>
              <a:buChar char="•"/>
            </a:pPr>
            <a:r>
              <a:rPr lang="en-US" dirty="0"/>
              <a:t>Problem: Essentially, solving the puzzle back to its original form</a:t>
            </a:r>
          </a:p>
          <a:p>
            <a:pPr algn="ctr"/>
            <a:r>
              <a:rPr lang="en-US" u="sng" dirty="0"/>
              <a:t>Requirements</a:t>
            </a:r>
          </a:p>
        </p:txBody>
      </p:sp>
      <p:graphicFrame>
        <p:nvGraphicFramePr>
          <p:cNvPr id="4" name="Table 4">
            <a:extLst>
              <a:ext uri="{FF2B5EF4-FFF2-40B4-BE49-F238E27FC236}">
                <a16:creationId xmlns:a16="http://schemas.microsoft.com/office/drawing/2014/main" id="{9F2CD241-5511-05D4-B0F8-E3D73AC59110}"/>
              </a:ext>
            </a:extLst>
          </p:cNvPr>
          <p:cNvGraphicFramePr>
            <a:graphicFrameLocks noGrp="1"/>
          </p:cNvGraphicFramePr>
          <p:nvPr>
            <p:extLst>
              <p:ext uri="{D42A27DB-BD31-4B8C-83A1-F6EECF244321}">
                <p14:modId xmlns:p14="http://schemas.microsoft.com/office/powerpoint/2010/main" val="3897818583"/>
              </p:ext>
            </p:extLst>
          </p:nvPr>
        </p:nvGraphicFramePr>
        <p:xfrm>
          <a:off x="1888087" y="3745088"/>
          <a:ext cx="8128000" cy="2123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30711622"/>
                    </a:ext>
                  </a:extLst>
                </a:gridCol>
                <a:gridCol w="4064000">
                  <a:extLst>
                    <a:ext uri="{9D8B030D-6E8A-4147-A177-3AD203B41FA5}">
                      <a16:colId xmlns:a16="http://schemas.microsoft.com/office/drawing/2014/main" val="91847849"/>
                    </a:ext>
                  </a:extLst>
                </a:gridCol>
              </a:tblGrid>
              <a:tr h="370840">
                <a:tc>
                  <a:txBody>
                    <a:bodyPr/>
                    <a:lstStyle/>
                    <a:p>
                      <a:r>
                        <a:rPr lang="en-US" dirty="0"/>
                        <a:t>Input(s)</a:t>
                      </a:r>
                    </a:p>
                  </a:txBody>
                  <a:tcPr/>
                </a:tc>
                <a:tc>
                  <a:txBody>
                    <a:bodyPr/>
                    <a:lstStyle/>
                    <a:p>
                      <a:r>
                        <a:rPr lang="en-US" dirty="0"/>
                        <a:t>Output(s)</a:t>
                      </a:r>
                    </a:p>
                  </a:txBody>
                  <a:tcPr/>
                </a:tc>
                <a:extLst>
                  <a:ext uri="{0D108BD9-81ED-4DB2-BD59-A6C34878D82A}">
                    <a16:rowId xmlns:a16="http://schemas.microsoft.com/office/drawing/2014/main" val="3294662225"/>
                  </a:ext>
                </a:extLst>
              </a:tr>
              <a:tr h="370840">
                <a:tc>
                  <a:txBody>
                    <a:bodyPr/>
                    <a:lstStyle/>
                    <a:p>
                      <a:r>
                        <a:rPr lang="en-US" dirty="0"/>
                        <a:t>Queue to start/play the game</a:t>
                      </a:r>
                    </a:p>
                  </a:txBody>
                  <a:tcPr/>
                </a:tc>
                <a:tc>
                  <a:txBody>
                    <a:bodyPr/>
                    <a:lstStyle/>
                    <a:p>
                      <a:r>
                        <a:rPr lang="en-US" dirty="0"/>
                        <a:t>Stating if won || lost</a:t>
                      </a:r>
                    </a:p>
                  </a:txBody>
                  <a:tcPr/>
                </a:tc>
                <a:extLst>
                  <a:ext uri="{0D108BD9-81ED-4DB2-BD59-A6C34878D82A}">
                    <a16:rowId xmlns:a16="http://schemas.microsoft.com/office/drawing/2014/main" val="2554578513"/>
                  </a:ext>
                </a:extLst>
              </a:tr>
              <a:tr h="370840">
                <a:tc>
                  <a:txBody>
                    <a:bodyPr/>
                    <a:lstStyle/>
                    <a:p>
                      <a:r>
                        <a:rPr lang="en-US" dirty="0"/>
                        <a:t>Queue to navigate back to the homepage</a:t>
                      </a:r>
                    </a:p>
                  </a:txBody>
                  <a:tcPr/>
                </a:tc>
                <a:tc>
                  <a:txBody>
                    <a:bodyPr/>
                    <a:lstStyle/>
                    <a:p>
                      <a:endParaRPr lang="en-US" dirty="0"/>
                    </a:p>
                  </a:txBody>
                  <a:tcPr/>
                </a:tc>
                <a:extLst>
                  <a:ext uri="{0D108BD9-81ED-4DB2-BD59-A6C34878D82A}">
                    <a16:rowId xmlns:a16="http://schemas.microsoft.com/office/drawing/2014/main" val="3708885495"/>
                  </a:ext>
                </a:extLst>
              </a:tr>
              <a:tr h="370840">
                <a:tc>
                  <a:txBody>
                    <a:bodyPr/>
                    <a:lstStyle/>
                    <a:p>
                      <a:r>
                        <a:rPr lang="en-US" dirty="0"/>
                        <a:t>Shuffling the game board</a:t>
                      </a:r>
                    </a:p>
                  </a:txBody>
                  <a:tcPr/>
                </a:tc>
                <a:tc>
                  <a:txBody>
                    <a:bodyPr/>
                    <a:lstStyle/>
                    <a:p>
                      <a:endParaRPr lang="en-US" dirty="0"/>
                    </a:p>
                  </a:txBody>
                  <a:tcPr/>
                </a:tc>
                <a:extLst>
                  <a:ext uri="{0D108BD9-81ED-4DB2-BD59-A6C34878D82A}">
                    <a16:rowId xmlns:a16="http://schemas.microsoft.com/office/drawing/2014/main" val="2801089447"/>
                  </a:ext>
                </a:extLst>
              </a:tr>
              <a:tr h="370840">
                <a:tc>
                  <a:txBody>
                    <a:bodyPr/>
                    <a:lstStyle/>
                    <a:p>
                      <a:r>
                        <a:rPr lang="en-US" dirty="0"/>
                        <a:t>Controlling the puzzle</a:t>
                      </a:r>
                    </a:p>
                  </a:txBody>
                  <a:tcPr/>
                </a:tc>
                <a:tc>
                  <a:txBody>
                    <a:bodyPr/>
                    <a:lstStyle/>
                    <a:p>
                      <a:endParaRPr lang="en-US" dirty="0"/>
                    </a:p>
                  </a:txBody>
                  <a:tcPr/>
                </a:tc>
                <a:extLst>
                  <a:ext uri="{0D108BD9-81ED-4DB2-BD59-A6C34878D82A}">
                    <a16:rowId xmlns:a16="http://schemas.microsoft.com/office/drawing/2014/main" val="1291670809"/>
                  </a:ext>
                </a:extLst>
              </a:tr>
            </a:tbl>
          </a:graphicData>
        </a:graphic>
      </p:graphicFrame>
    </p:spTree>
    <p:extLst>
      <p:ext uri="{BB962C8B-B14F-4D97-AF65-F5344CB8AC3E}">
        <p14:creationId xmlns:p14="http://schemas.microsoft.com/office/powerpoint/2010/main" val="519503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1625-3212-AE0F-DBC3-D66B0355AE88}"/>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3677FE0-05B8-6563-DE00-E3B194264829}"/>
              </a:ext>
            </a:extLst>
          </p:cNvPr>
          <p:cNvSpPr>
            <a:spLocks noGrp="1"/>
          </p:cNvSpPr>
          <p:nvPr>
            <p:ph idx="1"/>
          </p:nvPr>
        </p:nvSpPr>
        <p:spPr/>
        <p:txBody>
          <a:bodyPr/>
          <a:lstStyle/>
          <a:p>
            <a:pPr marL="342900" indent="-342900">
              <a:buFont typeface="Arial" panose="020B0604020202020204" pitchFamily="34" charset="0"/>
              <a:buChar char="•"/>
            </a:pPr>
            <a:r>
              <a:rPr lang="en-US" dirty="0"/>
              <a:t>Simple design through HTML, </a:t>
            </a:r>
            <a:r>
              <a:rPr lang="en-US" dirty="0" err="1"/>
              <a:t>Javascript</a:t>
            </a:r>
            <a:r>
              <a:rPr lang="en-US" dirty="0"/>
              <a:t> and CSS</a:t>
            </a:r>
          </a:p>
          <a:p>
            <a:pPr marL="342900" indent="-342900">
              <a:buFont typeface="Arial" panose="020B0604020202020204" pitchFamily="34" charset="0"/>
              <a:buChar char="•"/>
            </a:pPr>
            <a:r>
              <a:rPr lang="en-US" dirty="0"/>
              <a:t>Design features were emphasized around physical appearance to make the game look child friendly and, the game itself to replicate the design that was provided by the professor, as much as possible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5871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AA97-F7FD-265B-ACF3-C27623B51589}"/>
              </a:ext>
            </a:extLst>
          </p:cNvPr>
          <p:cNvSpPr>
            <a:spLocks noGrp="1"/>
          </p:cNvSpPr>
          <p:nvPr>
            <p:ph type="title"/>
          </p:nvPr>
        </p:nvSpPr>
        <p:spPr/>
        <p:txBody>
          <a:bodyPr>
            <a:normAutofit/>
          </a:bodyPr>
          <a:lstStyle/>
          <a:p>
            <a:r>
              <a:rPr lang="en-US" dirty="0"/>
              <a:t>Design (cont.)			UML class diagram</a:t>
            </a:r>
          </a:p>
        </p:txBody>
      </p:sp>
      <p:sp>
        <p:nvSpPr>
          <p:cNvPr id="4" name="Rectangle 3">
            <a:extLst>
              <a:ext uri="{FF2B5EF4-FFF2-40B4-BE49-F238E27FC236}">
                <a16:creationId xmlns:a16="http://schemas.microsoft.com/office/drawing/2014/main" id="{4726F707-BC7E-4B51-E9A1-ACD2F5E3C5D8}"/>
              </a:ext>
            </a:extLst>
          </p:cNvPr>
          <p:cNvSpPr/>
          <p:nvPr/>
        </p:nvSpPr>
        <p:spPr>
          <a:xfrm>
            <a:off x="530578" y="4244622"/>
            <a:ext cx="1399821" cy="104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fifteenhome.html</a:t>
            </a:r>
            <a:endParaRPr lang="en-US" dirty="0"/>
          </a:p>
        </p:txBody>
      </p:sp>
      <p:sp>
        <p:nvSpPr>
          <p:cNvPr id="5" name="Rectangle 4">
            <a:extLst>
              <a:ext uri="{FF2B5EF4-FFF2-40B4-BE49-F238E27FC236}">
                <a16:creationId xmlns:a16="http://schemas.microsoft.com/office/drawing/2014/main" id="{87077E94-6FEF-293F-3A6F-312EAF64D344}"/>
              </a:ext>
            </a:extLst>
          </p:cNvPr>
          <p:cNvSpPr/>
          <p:nvPr/>
        </p:nvSpPr>
        <p:spPr>
          <a:xfrm>
            <a:off x="530578" y="4001911"/>
            <a:ext cx="1399821" cy="2427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User</a:t>
            </a:r>
          </a:p>
        </p:txBody>
      </p:sp>
      <p:sp>
        <p:nvSpPr>
          <p:cNvPr id="6" name="Rectangle 5">
            <a:extLst>
              <a:ext uri="{FF2B5EF4-FFF2-40B4-BE49-F238E27FC236}">
                <a16:creationId xmlns:a16="http://schemas.microsoft.com/office/drawing/2014/main" id="{3D842A96-C72D-B5E3-0CAA-B175E154D71E}"/>
              </a:ext>
            </a:extLst>
          </p:cNvPr>
          <p:cNvSpPr/>
          <p:nvPr/>
        </p:nvSpPr>
        <p:spPr>
          <a:xfrm>
            <a:off x="2483556" y="4244622"/>
            <a:ext cx="1399819" cy="530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fifteen.html</a:t>
            </a:r>
            <a:endParaRPr lang="en-US" dirty="0"/>
          </a:p>
        </p:txBody>
      </p:sp>
      <p:sp>
        <p:nvSpPr>
          <p:cNvPr id="7" name="Rectangle 6">
            <a:extLst>
              <a:ext uri="{FF2B5EF4-FFF2-40B4-BE49-F238E27FC236}">
                <a16:creationId xmlns:a16="http://schemas.microsoft.com/office/drawing/2014/main" id="{F2D0AC1F-B750-7A77-D61E-B32E6F1E630B}"/>
              </a:ext>
            </a:extLst>
          </p:cNvPr>
          <p:cNvSpPr/>
          <p:nvPr/>
        </p:nvSpPr>
        <p:spPr>
          <a:xfrm>
            <a:off x="2483554" y="4001910"/>
            <a:ext cx="1399821" cy="2427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User</a:t>
            </a:r>
          </a:p>
        </p:txBody>
      </p:sp>
      <p:cxnSp>
        <p:nvCxnSpPr>
          <p:cNvPr id="11" name="Curved Connector 10">
            <a:extLst>
              <a:ext uri="{FF2B5EF4-FFF2-40B4-BE49-F238E27FC236}">
                <a16:creationId xmlns:a16="http://schemas.microsoft.com/office/drawing/2014/main" id="{1EB7C9E3-5D1D-BE69-D928-7A704EFB56A1}"/>
              </a:ext>
            </a:extLst>
          </p:cNvPr>
          <p:cNvCxnSpPr>
            <a:stCxn id="5" idx="0"/>
            <a:endCxn id="7" idx="0"/>
          </p:cNvCxnSpPr>
          <p:nvPr/>
        </p:nvCxnSpPr>
        <p:spPr>
          <a:xfrm rot="5400000" flipH="1" flipV="1">
            <a:off x="2206977" y="3025423"/>
            <a:ext cx="1" cy="1952976"/>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C2C958-70DC-ACDD-243A-8177BE29D980}"/>
              </a:ext>
            </a:extLst>
          </p:cNvPr>
          <p:cNvSpPr txBox="1"/>
          <p:nvPr/>
        </p:nvSpPr>
        <p:spPr>
          <a:xfrm>
            <a:off x="1586089" y="3412069"/>
            <a:ext cx="1693333" cy="369332"/>
          </a:xfrm>
          <a:prstGeom prst="rect">
            <a:avLst/>
          </a:prstGeom>
          <a:noFill/>
        </p:spPr>
        <p:txBody>
          <a:bodyPr wrap="square" rtlCol="0">
            <a:spAutoFit/>
          </a:bodyPr>
          <a:lstStyle/>
          <a:p>
            <a:r>
              <a:rPr lang="en-US" dirty="0"/>
              <a:t>Play() button</a:t>
            </a:r>
          </a:p>
        </p:txBody>
      </p:sp>
      <p:sp>
        <p:nvSpPr>
          <p:cNvPr id="14" name="Rectangle 13">
            <a:extLst>
              <a:ext uri="{FF2B5EF4-FFF2-40B4-BE49-F238E27FC236}">
                <a16:creationId xmlns:a16="http://schemas.microsoft.com/office/drawing/2014/main" id="{01DA6065-3BBD-3439-7C2E-FB795E84BA3A}"/>
              </a:ext>
            </a:extLst>
          </p:cNvPr>
          <p:cNvSpPr/>
          <p:nvPr/>
        </p:nvSpPr>
        <p:spPr>
          <a:xfrm>
            <a:off x="4436529" y="4244621"/>
            <a:ext cx="1399821" cy="1044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scramble()</a:t>
            </a:r>
          </a:p>
        </p:txBody>
      </p:sp>
      <p:sp>
        <p:nvSpPr>
          <p:cNvPr id="15" name="Rectangle 14">
            <a:extLst>
              <a:ext uri="{FF2B5EF4-FFF2-40B4-BE49-F238E27FC236}">
                <a16:creationId xmlns:a16="http://schemas.microsoft.com/office/drawing/2014/main" id="{DAEC7F2B-4C08-9B09-1449-12115F1D0220}"/>
              </a:ext>
            </a:extLst>
          </p:cNvPr>
          <p:cNvSpPr/>
          <p:nvPr/>
        </p:nvSpPr>
        <p:spPr>
          <a:xfrm>
            <a:off x="4436528" y="4001909"/>
            <a:ext cx="1399821" cy="2427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User</a:t>
            </a:r>
          </a:p>
        </p:txBody>
      </p:sp>
      <p:cxnSp>
        <p:nvCxnSpPr>
          <p:cNvPr id="17" name="Curved Connector 16">
            <a:extLst>
              <a:ext uri="{FF2B5EF4-FFF2-40B4-BE49-F238E27FC236}">
                <a16:creationId xmlns:a16="http://schemas.microsoft.com/office/drawing/2014/main" id="{1CF7F8BF-1B05-30D2-9F5F-E2B5F654D6F2}"/>
              </a:ext>
            </a:extLst>
          </p:cNvPr>
          <p:cNvCxnSpPr>
            <a:cxnSpLocks/>
            <a:stCxn id="21" idx="2"/>
            <a:endCxn id="14" idx="2"/>
          </p:cNvCxnSpPr>
          <p:nvPr/>
        </p:nvCxnSpPr>
        <p:spPr>
          <a:xfrm rot="5400000" flipH="1" flipV="1">
            <a:off x="4151486" y="4320823"/>
            <a:ext cx="16934" cy="1952974"/>
          </a:xfrm>
          <a:prstGeom prst="curvedConnector3">
            <a:avLst>
              <a:gd name="adj1" fmla="val -1349947"/>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0EC5B04-09D7-0D16-39B5-CAD673614F95}"/>
              </a:ext>
            </a:extLst>
          </p:cNvPr>
          <p:cNvSpPr/>
          <p:nvPr/>
        </p:nvSpPr>
        <p:spPr>
          <a:xfrm>
            <a:off x="2483556" y="4775199"/>
            <a:ext cx="1399819" cy="530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loop()</a:t>
            </a:r>
          </a:p>
        </p:txBody>
      </p:sp>
    </p:spTree>
    <p:extLst>
      <p:ext uri="{BB962C8B-B14F-4D97-AF65-F5344CB8AC3E}">
        <p14:creationId xmlns:p14="http://schemas.microsoft.com/office/powerpoint/2010/main" val="2146570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07F0-3259-F916-36D3-0D5F5B29255E}"/>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0CBEF94B-26FE-F3BA-E760-14D226B2836E}"/>
              </a:ext>
            </a:extLst>
          </p:cNvPr>
          <p:cNvSpPr>
            <a:spLocks noGrp="1"/>
          </p:cNvSpPr>
          <p:nvPr>
            <p:ph idx="1"/>
          </p:nvPr>
        </p:nvSpPr>
        <p:spPr/>
        <p:txBody>
          <a:bodyPr/>
          <a:lstStyle/>
          <a:p>
            <a:pPr marL="342900" indent="-342900">
              <a:buFont typeface="Arial" panose="020B0604020202020204" pitchFamily="34" charset="0"/>
              <a:buChar char="•"/>
            </a:pPr>
            <a:r>
              <a:rPr lang="en-US" dirty="0"/>
              <a:t>Test plan is to basically go through the homepage and then show the process of the game</a:t>
            </a:r>
          </a:p>
          <a:p>
            <a:pPr marL="342900" indent="-342900">
              <a:buFont typeface="Arial" panose="020B0604020202020204" pitchFamily="34" charset="0"/>
              <a:buChar char="•"/>
            </a:pPr>
            <a:r>
              <a:rPr lang="en-US" dirty="0"/>
              <a:t>Certain bugs were </a:t>
            </a:r>
            <a:r>
              <a:rPr lang="en-US" dirty="0" err="1"/>
              <a:t>autoplay</a:t>
            </a:r>
            <a:r>
              <a:rPr lang="en-US" dirty="0"/>
              <a:t> for the audio, it did not work optimally in google chrome, however, succeeded in working as expected in safari</a:t>
            </a:r>
          </a:p>
          <a:p>
            <a:pPr marL="342900" indent="-342900">
              <a:buFont typeface="Arial" panose="020B0604020202020204" pitchFamily="34" charset="0"/>
              <a:buChar char="•"/>
            </a:pPr>
            <a:r>
              <a:rPr lang="en-US" dirty="0"/>
              <a:t>Edward will explain the code portion</a:t>
            </a:r>
          </a:p>
          <a:p>
            <a:pPr marL="342900" indent="-342900">
              <a:buFont typeface="Arial" panose="020B0604020202020204" pitchFamily="34" charset="0"/>
              <a:buChar char="•"/>
            </a:pPr>
            <a:r>
              <a:rPr lang="en-US" dirty="0" err="1"/>
              <a:t>Feroze</a:t>
            </a:r>
            <a:r>
              <a:rPr lang="en-US" dirty="0"/>
              <a:t> will show a demo of the program</a:t>
            </a:r>
          </a:p>
        </p:txBody>
      </p:sp>
    </p:spTree>
    <p:extLst>
      <p:ext uri="{BB962C8B-B14F-4D97-AF65-F5344CB8AC3E}">
        <p14:creationId xmlns:p14="http://schemas.microsoft.com/office/powerpoint/2010/main" val="412964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1CAD-8273-C95D-D225-0488B0408188}"/>
              </a:ext>
            </a:extLst>
          </p:cNvPr>
          <p:cNvSpPr>
            <a:spLocks noGrp="1"/>
          </p:cNvSpPr>
          <p:nvPr>
            <p:ph type="title"/>
          </p:nvPr>
        </p:nvSpPr>
        <p:spPr/>
        <p:txBody>
          <a:bodyPr/>
          <a:lstStyle/>
          <a:p>
            <a:r>
              <a:rPr lang="en-US" dirty="0"/>
              <a:t>THANK YOU FOR A GREAT SEMESTER!</a:t>
            </a:r>
          </a:p>
        </p:txBody>
      </p:sp>
    </p:spTree>
    <p:extLst>
      <p:ext uri="{BB962C8B-B14F-4D97-AF65-F5344CB8AC3E}">
        <p14:creationId xmlns:p14="http://schemas.microsoft.com/office/powerpoint/2010/main" val="1092922071"/>
      </p:ext>
    </p:extLst>
  </p:cSld>
  <p:clrMapOvr>
    <a:masterClrMapping/>
  </p:clrMapOvr>
</p:sld>
</file>

<file path=ppt/theme/theme1.xml><?xml version="1.0" encoding="utf-8"?>
<a:theme xmlns:a="http://schemas.openxmlformats.org/drawingml/2006/main" name="Bevel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docProps/app.xml><?xml version="1.0" encoding="utf-8"?>
<Properties xmlns="http://schemas.openxmlformats.org/officeDocument/2006/extended-properties" xmlns:vt="http://schemas.openxmlformats.org/officeDocument/2006/docPropsVTypes">
  <TotalTime>22</TotalTime>
  <Words>277</Words>
  <Application>Microsoft Macintosh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Bierstadt</vt:lpstr>
      <vt:lpstr>BevelVTI</vt:lpstr>
      <vt:lpstr>Puzzle Game</vt:lpstr>
      <vt:lpstr>Framework Benefit(s)</vt:lpstr>
      <vt:lpstr>Sketch for UI Interface</vt:lpstr>
      <vt:lpstr>User</vt:lpstr>
      <vt:lpstr>Design</vt:lpstr>
      <vt:lpstr>Design (cont.)   UML class diagram</vt:lpstr>
      <vt:lpstr>Testing</vt:lpstr>
      <vt:lpstr>THANK YOU FOR A GREAT SEMESTER!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 Game</dc:title>
  <dc:creator>Daniel Lee</dc:creator>
  <cp:lastModifiedBy>Daniel Lee</cp:lastModifiedBy>
  <cp:revision>8</cp:revision>
  <dcterms:created xsi:type="dcterms:W3CDTF">2022-12-13T05:34:30Z</dcterms:created>
  <dcterms:modified xsi:type="dcterms:W3CDTF">2022-12-13T22:45:34Z</dcterms:modified>
</cp:coreProperties>
</file>