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530EB-75B1-8743-B65D-36E0B91350CE}" type="datetimeFigureOut">
              <a:rPr lang="it-IT" smtClean="0"/>
              <a:t>26/05/20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8B844-840B-0C43-94BE-A0885812C1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480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8B844-840B-0C43-94BE-A0885812C1E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16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0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7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2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5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7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8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9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5" r:id="rId5"/>
    <p:sldLayoutId id="2147483676" r:id="rId6"/>
    <p:sldLayoutId id="2147483682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31F0DA-C22F-E44D-8991-C6C0EB56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957232" cy="4567137"/>
          </a:xfrm>
        </p:spPr>
        <p:txBody>
          <a:bodyPr>
            <a:normAutofit/>
          </a:bodyPr>
          <a:lstStyle/>
          <a:p>
            <a:r>
              <a:rPr lang="it-IT" dirty="0"/>
              <a:t>VISUAL INSPECTOR FOR CONNECTING RODS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19791D-4BC0-9846-B546-975137318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r>
              <a:rPr lang="it-IT" dirty="0"/>
              <a:t>Mattia Ferrari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03C4E-B93C-4757-B92E-0631DDC3D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8" r="844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241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90D07-D9EE-7A4C-B932-95A189F3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LARGHEZZA AL BARICENTRO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98D1FB-DDA8-E644-AA2F-E4EEC0E35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La larghezza dell'oggetto al baricentro non è altro che la distanza tra i due punti del contorno che appartengono alla retta passante per il baricentro e parallela all'asse minore.</a:t>
            </a:r>
          </a:p>
          <a:p>
            <a:pPr marL="0" indent="0">
              <a:buNone/>
            </a:pPr>
            <a:r>
              <a:rPr lang="it-IT" dirty="0"/>
              <a:t>Tramite i precedenti calcoli conosciamo sia le coordinate del baricentro che l'angolo che l'asse minore forma con l'asse delle ascisse. Si possono quindi trovare facilmente il coefficiente angolare </a:t>
            </a:r>
            <a:r>
              <a:rPr lang="it-IT" i="1" dirty="0"/>
              <a:t>m</a:t>
            </a:r>
            <a:r>
              <a:rPr lang="it-IT" dirty="0"/>
              <a:t> e l'intercetta </a:t>
            </a:r>
            <a:r>
              <a:rPr lang="it-IT" i="1" dirty="0" err="1"/>
              <a:t>q</a:t>
            </a:r>
            <a:r>
              <a:rPr lang="it-IT" dirty="0"/>
              <a:t> che caratterizzano la retta y=</a:t>
            </a:r>
            <a:r>
              <a:rPr lang="it-IT" dirty="0" err="1"/>
              <a:t>mx+q</a:t>
            </a:r>
            <a:r>
              <a:rPr lang="it-IT" dirty="0"/>
              <a:t> passante per il baricentro e parallela all'asse minore.</a:t>
            </a:r>
          </a:p>
          <a:p>
            <a:pPr marL="0" indent="0">
              <a:buNone/>
            </a:pPr>
            <a:r>
              <a:rPr lang="it-IT" dirty="0"/>
              <a:t>Mettendo a sistema i pixel del contorno con l'equazione della retta si trovano i due punti con i quali calcolare la larghezza. Occorre però prestare attenzione alle approssimazioni, in quanto ogni pixel è rappresentato da </a:t>
            </a:r>
            <a:r>
              <a:rPr lang="it-IT" i="1" dirty="0"/>
              <a:t>x</a:t>
            </a:r>
            <a:r>
              <a:rPr lang="it-IT" dirty="0"/>
              <a:t> e </a:t>
            </a:r>
            <a:r>
              <a:rPr lang="it-IT" i="1" dirty="0"/>
              <a:t>y</a:t>
            </a:r>
            <a:r>
              <a:rPr lang="it-IT" dirty="0"/>
              <a:t> intere mentre molto probabilmente le coordinate ottenibili dalla retta sono reali.</a:t>
            </a:r>
          </a:p>
          <a:p>
            <a:pPr marL="0" indent="0">
              <a:buNone/>
            </a:pPr>
            <a:r>
              <a:rPr lang="it-IT" dirty="0"/>
              <a:t>Per ogni punto del contorno viene quindi calcolato il valore di </a:t>
            </a:r>
            <a:r>
              <a:rPr lang="it-IT" i="1" dirty="0"/>
              <a:t>y</a:t>
            </a:r>
            <a:r>
              <a:rPr lang="it-IT" dirty="0"/>
              <a:t> utilizzando l'equazione della retta trovata e la coordinata </a:t>
            </a:r>
            <a:r>
              <a:rPr lang="it-IT" i="1" dirty="0"/>
              <a:t>x</a:t>
            </a:r>
            <a:r>
              <a:rPr lang="it-IT" dirty="0"/>
              <a:t> del pixel. Per ogni punto viene quindi calcolata la differenza d=|y-</a:t>
            </a:r>
            <a:r>
              <a:rPr lang="it-IT" dirty="0" err="1"/>
              <a:t>y_P</a:t>
            </a:r>
            <a:r>
              <a:rPr lang="it-IT" dirty="0"/>
              <a:t>| tra </a:t>
            </a:r>
            <a:r>
              <a:rPr lang="it-IT" dirty="0" err="1"/>
              <a:t>l'</a:t>
            </a:r>
            <a:r>
              <a:rPr lang="it-IT" i="1" dirty="0" err="1"/>
              <a:t>y</a:t>
            </a:r>
            <a:r>
              <a:rPr lang="it-IT" dirty="0"/>
              <a:t> calcolata e </a:t>
            </a:r>
            <a:r>
              <a:rPr lang="it-IT" dirty="0" err="1"/>
              <a:t>l'</a:t>
            </a:r>
            <a:r>
              <a:rPr lang="it-IT" i="1" dirty="0" err="1"/>
              <a:t>y</a:t>
            </a:r>
            <a:r>
              <a:rPr lang="it-IT" dirty="0"/>
              <a:t> reale del pixel e vengono estratti i due pixel che hanno questa </a:t>
            </a:r>
            <a:r>
              <a:rPr lang="it-IT" dirty="0" err="1"/>
              <a:t>differnza</a:t>
            </a:r>
            <a:r>
              <a:rPr lang="it-IT" dirty="0"/>
              <a:t> minima che </a:t>
            </a:r>
            <a:r>
              <a:rPr lang="it-IT" dirty="0" err="1"/>
              <a:t>rappresenrano</a:t>
            </a:r>
            <a:r>
              <a:rPr lang="it-IT" dirty="0"/>
              <a:t> gli estremi della larghezza al baricentro.</a:t>
            </a:r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B591422-6251-F041-BE8E-5E284C1906F4}"/>
                  </a:ext>
                </a:extLst>
              </p:cNvPr>
              <p:cNvSpPr txBox="1"/>
              <p:nvPr/>
            </p:nvSpPr>
            <p:spPr>
              <a:xfrm>
                <a:off x="8342150" y="1690688"/>
                <a:ext cx="1346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B591422-6251-F041-BE8E-5E284C190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150" y="1690688"/>
                <a:ext cx="1346843" cy="276999"/>
              </a:xfrm>
              <a:prstGeom prst="rect">
                <a:avLst/>
              </a:prstGeom>
              <a:blipFill>
                <a:blip r:embed="rId2"/>
                <a:stretch>
                  <a:fillRect l="-935" r="-3738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CE31CE0-4D8A-BC4E-82B3-5B32278B0E01}"/>
                  </a:ext>
                </a:extLst>
              </p:cNvPr>
              <p:cNvSpPr txBox="1"/>
              <p:nvPr/>
            </p:nvSpPr>
            <p:spPr>
              <a:xfrm>
                <a:off x="7118256" y="2150179"/>
                <a:ext cx="379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/>
                  <a:t> = angolo tra minor-</a:t>
                </a:r>
                <a:r>
                  <a:rPr lang="it-IT" dirty="0" err="1"/>
                  <a:t>axis</a:t>
                </a:r>
                <a:r>
                  <a:rPr lang="it-IT" dirty="0"/>
                  <a:t> e ascisse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CE31CE0-4D8A-BC4E-82B3-5B32278B0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256" y="2150179"/>
                <a:ext cx="3794629" cy="276999"/>
              </a:xfrm>
              <a:prstGeom prst="rect">
                <a:avLst/>
              </a:prstGeom>
              <a:blipFill>
                <a:blip r:embed="rId3"/>
                <a:stretch>
                  <a:fillRect l="-1667" t="-21739" r="-2667" b="-478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5210CCA-4F98-EF4E-9964-031A89CBDAF2}"/>
                  </a:ext>
                </a:extLst>
              </p:cNvPr>
              <p:cNvSpPr txBox="1"/>
              <p:nvPr/>
            </p:nvSpPr>
            <p:spPr>
              <a:xfrm>
                <a:off x="8399855" y="2920487"/>
                <a:ext cx="1231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5210CCA-4F98-EF4E-9964-031A89CBD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855" y="2920487"/>
                <a:ext cx="1231427" cy="276999"/>
              </a:xfrm>
              <a:prstGeom prst="rect">
                <a:avLst/>
              </a:prstGeom>
              <a:blipFill>
                <a:blip r:embed="rId4"/>
                <a:stretch>
                  <a:fillRect l="-3061" r="-3061"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C26AABF-8747-E94E-9355-418ADF228C03}"/>
                  </a:ext>
                </a:extLst>
              </p:cNvPr>
              <p:cNvSpPr txBox="1"/>
              <p:nvPr/>
            </p:nvSpPr>
            <p:spPr>
              <a:xfrm>
                <a:off x="7103601" y="4122777"/>
                <a:ext cx="3823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C26AABF-8747-E94E-9355-418ADF228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601" y="4122777"/>
                <a:ext cx="3823931" cy="276999"/>
              </a:xfrm>
              <a:prstGeom prst="rect">
                <a:avLst/>
              </a:prstGeom>
              <a:blipFill>
                <a:blip r:embed="rId5"/>
                <a:stretch>
                  <a:fillRect l="-331" r="-662" b="-31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D3C4E7D2-C826-A340-8C62-9865CBB7D39D}"/>
              </a:ext>
            </a:extLst>
          </p:cNvPr>
          <p:cNvSpPr txBox="1"/>
          <p:nvPr/>
        </p:nvSpPr>
        <p:spPr>
          <a:xfrm>
            <a:off x="7584727" y="3315575"/>
            <a:ext cx="2861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 = tan(</a:t>
            </a:r>
            <a:r>
              <a:rPr lang="it-IT" sz="1100" dirty="0" err="1"/>
              <a:t>radians</a:t>
            </a:r>
            <a:r>
              <a:rPr lang="it-IT" sz="1100" dirty="0"/>
              <a:t>(</a:t>
            </a:r>
            <a:r>
              <a:rPr lang="it-IT" sz="1100" dirty="0" err="1"/>
              <a:t>self.pca_angle</a:t>
            </a:r>
            <a:r>
              <a:rPr lang="it-IT" sz="1100" dirty="0"/>
              <a:t> - 90))</a:t>
            </a:r>
          </a:p>
          <a:p>
            <a:r>
              <a:rPr lang="it-IT" sz="1100" dirty="0" err="1"/>
              <a:t>q</a:t>
            </a:r>
            <a:r>
              <a:rPr lang="it-IT" sz="1100" dirty="0"/>
              <a:t> = </a:t>
            </a:r>
            <a:r>
              <a:rPr lang="it-IT" sz="1100" dirty="0" err="1"/>
              <a:t>self.centroid</a:t>
            </a:r>
            <a:r>
              <a:rPr lang="it-IT" sz="1100" dirty="0"/>
              <a:t>[1] - m * </a:t>
            </a:r>
            <a:r>
              <a:rPr lang="it-IT" sz="1100" dirty="0" err="1"/>
              <a:t>self.centroid</a:t>
            </a:r>
            <a:r>
              <a:rPr lang="it-IT" sz="1100" dirty="0"/>
              <a:t>[0]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85552D0-5096-434F-8961-CDDC47CA6DF6}"/>
                  </a:ext>
                </a:extLst>
              </p:cNvPr>
              <p:cNvSpPr txBox="1"/>
              <p:nvPr/>
            </p:nvSpPr>
            <p:spPr>
              <a:xfrm>
                <a:off x="7102830" y="4801480"/>
                <a:ext cx="38254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/>
                  <a:t> sono i pixel per cui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sz="1600" dirty="0"/>
                  <a:t> è minore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85552D0-5096-434F-8961-CDDC47CA6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830" y="4801480"/>
                <a:ext cx="3825471" cy="338554"/>
              </a:xfrm>
              <a:prstGeom prst="rect">
                <a:avLst/>
              </a:prstGeom>
              <a:blipFill>
                <a:blip r:embed="rId6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256B431-DEE1-C846-AE13-484E9079248D}"/>
                  </a:ext>
                </a:extLst>
              </p:cNvPr>
              <p:cNvSpPr txBox="1"/>
              <p:nvPr/>
            </p:nvSpPr>
            <p:spPr>
              <a:xfrm>
                <a:off x="7294677" y="5399471"/>
                <a:ext cx="3441775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256B431-DEE1-C846-AE13-484E90792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677" y="5399471"/>
                <a:ext cx="3441775" cy="335413"/>
              </a:xfrm>
              <a:prstGeom prst="rect">
                <a:avLst/>
              </a:prstGeom>
              <a:blipFill>
                <a:blip r:embed="rId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62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434C7C-440A-2F46-9314-E1656DCB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POLVERE DI FERRO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340FAB-9C3F-E042-A1E8-91B8C742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La polvere di ferro presente in alcune immagini piò essere rimossa semplicemente attraverso l'applicazione di uno o più filtri mediani.</a:t>
            </a:r>
          </a:p>
          <a:p>
            <a:pPr marL="0" indent="0">
              <a:buNone/>
            </a:pPr>
            <a:r>
              <a:rPr lang="it-IT" sz="2000" dirty="0"/>
              <a:t>Visto che in alcune immagini il rumore è piuttosto forte, sono stati applicati tre filtri </a:t>
            </a:r>
            <a:r>
              <a:rPr lang="it-IT" sz="2000" i="1" dirty="0" err="1"/>
              <a:t>medianBlur</a:t>
            </a:r>
            <a:r>
              <a:rPr lang="it-IT" sz="2000" dirty="0"/>
              <a:t> con </a:t>
            </a:r>
            <a:r>
              <a:rPr lang="it-IT" sz="2000" dirty="0" err="1"/>
              <a:t>kernel</a:t>
            </a:r>
            <a:r>
              <a:rPr lang="it-IT" sz="2000" dirty="0"/>
              <a:t> 3x3 in cascata.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5739843-C73B-CD42-96C6-59FE49DC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863" y="3241675"/>
            <a:ext cx="3251200" cy="3251200"/>
          </a:xfrm>
          <a:prstGeom prst="rect">
            <a:avLst/>
          </a:prstGeom>
        </p:spPr>
      </p:pic>
      <p:pic>
        <p:nvPicPr>
          <p:cNvPr id="5" name="Immagine 4" descr="Immagine che contiene nero, aria, fotografia, paio&#10;&#10;Descrizione generata automaticamente">
            <a:extLst>
              <a:ext uri="{FF2B5EF4-FFF2-40B4-BE49-F238E27FC236}">
                <a16:creationId xmlns:a16="http://schemas.microsoft.com/office/drawing/2014/main" id="{9E640995-51EB-9747-BE48-F7EE6EECD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962" y="878840"/>
            <a:ext cx="32512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1F73B-4890-264B-A53C-1A5D06F6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RIMOZIONE DI ALTRI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42A577-673F-7C44-A8F0-29293DA48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 rimuovere e quindi non considerare gli oggetti che non sono </a:t>
            </a:r>
            <a:r>
              <a:rPr lang="it-IT" dirty="0" err="1"/>
              <a:t>rod</a:t>
            </a:r>
            <a:r>
              <a:rPr lang="it-IT" dirty="0"/>
              <a:t> (nel caso di queste immagini viti e bulloni) viene leggermente modificato il metodo di interpretazione della gerarchia.</a:t>
            </a:r>
          </a:p>
          <a:p>
            <a:r>
              <a:rPr lang="it-IT" dirty="0"/>
              <a:t>Gli oggetti che non contengono </a:t>
            </a:r>
            <a:r>
              <a:rPr lang="it-IT" dirty="0" err="1"/>
              <a:t>hole</a:t>
            </a:r>
            <a:r>
              <a:rPr lang="it-IT" dirty="0"/>
              <a:t>, e quindi che nella gerarchia non hanno figli, non vengono più classificati come </a:t>
            </a:r>
            <a:r>
              <a:rPr lang="it-IT" dirty="0" err="1"/>
              <a:t>rod</a:t>
            </a:r>
            <a:r>
              <a:rPr lang="it-IT" dirty="0"/>
              <a:t> in quanto rappresentano viti o altri oggetti "senza buchi".</a:t>
            </a:r>
          </a:p>
        </p:txBody>
      </p:sp>
    </p:spTree>
    <p:extLst>
      <p:ext uri="{BB962C8B-B14F-4D97-AF65-F5344CB8AC3E}">
        <p14:creationId xmlns:p14="http://schemas.microsoft.com/office/powerpoint/2010/main" val="101655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1F73B-4890-264B-A53C-1A5D06F6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RIMOZIONE DI ALTRI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42A577-673F-7C44-A8F0-29293DA48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Per non considerare i bulloni, i quali sono caratterizzati da un foro e da una forma circolare del contorno, viene calcolata l'eccentricità di ciascun contorno dopo aver estratto l'ellisse e i suoi assi con il metodo </a:t>
            </a:r>
            <a:r>
              <a:rPr lang="it-IT" i="1" dirty="0" err="1"/>
              <a:t>fitEllipse</a:t>
            </a:r>
            <a:r>
              <a:rPr lang="it-IT" dirty="0"/>
              <a:t>. Empiricamente si è trovato che i bulloni hanno in genere eccentricità minori di 0.7 e si è quindi utilizzato questo valore per discriminarli dalle </a:t>
            </a:r>
            <a:r>
              <a:rPr lang="it-IT" dirty="0" err="1"/>
              <a:t>rod</a:t>
            </a:r>
            <a:r>
              <a:rPr lang="it-IT" dirty="0"/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D6210D-0AB7-CE45-86C9-A6388BFAFCF2}"/>
              </a:ext>
            </a:extLst>
          </p:cNvPr>
          <p:cNvSpPr txBox="1"/>
          <p:nvPr/>
        </p:nvSpPr>
        <p:spPr>
          <a:xfrm>
            <a:off x="6388047" y="2716358"/>
            <a:ext cx="56220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ellipse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cv2.fitEllipse(c)</a:t>
            </a:r>
          </a:p>
          <a:p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center,axes,orientation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ellipse</a:t>
            </a:r>
            <a:endParaRPr lang="it-IT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majoraxis_length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minoraxis_length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eccentricity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(1-(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minoraxis_length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majoraxis_length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)**2))</a:t>
            </a:r>
          </a:p>
          <a:p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eccentricity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 0.7):</a:t>
            </a:r>
          </a:p>
          <a:p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  <a:p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rod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Rod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(c, i)</a:t>
            </a:r>
          </a:p>
        </p:txBody>
      </p:sp>
    </p:spTree>
    <p:extLst>
      <p:ext uri="{BB962C8B-B14F-4D97-AF65-F5344CB8AC3E}">
        <p14:creationId xmlns:p14="http://schemas.microsoft.com/office/powerpoint/2010/main" val="18239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F44B0-8468-6C40-B2C0-C6333301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PUNTI DI CONTATTO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2118A5-43B0-674A-ACB5-3777EB841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Le </a:t>
            </a:r>
            <a:r>
              <a:rPr lang="it-IT" dirty="0" err="1"/>
              <a:t>rod</a:t>
            </a:r>
            <a:r>
              <a:rPr lang="it-IT" dirty="0"/>
              <a:t> che hanno punti di contatto vengono riconosciute come un unico contorno e quindi sono caratterizzate da un'area molto maggiore rispetto alle </a:t>
            </a:r>
            <a:r>
              <a:rPr lang="it-IT" dirty="0" err="1"/>
              <a:t>rod</a:t>
            </a:r>
            <a:r>
              <a:rPr lang="it-IT" dirty="0"/>
              <a:t> "normali".</a:t>
            </a:r>
          </a:p>
          <a:p>
            <a:r>
              <a:rPr lang="it-IT" dirty="0"/>
              <a:t>È stato quindi ricavato empiricamente che questi contorni contenenti due o più </a:t>
            </a:r>
            <a:r>
              <a:rPr lang="it-IT" dirty="0" err="1"/>
              <a:t>rod</a:t>
            </a:r>
            <a:r>
              <a:rPr lang="it-IT" dirty="0"/>
              <a:t> a contatto hanno un'area superiore ai settemila pixel.</a:t>
            </a:r>
          </a:p>
          <a:p>
            <a:r>
              <a:rPr lang="it-IT" dirty="0"/>
              <a:t>Per ciascuno di questi contorni è quindi stato applicato il metodo </a:t>
            </a:r>
            <a:r>
              <a:rPr lang="it-IT" i="1" dirty="0" err="1"/>
              <a:t>approxPolyDP</a:t>
            </a:r>
            <a:r>
              <a:rPr lang="it-IT" dirty="0"/>
              <a:t> per semplificare e diminuire il numero di vertici del contorno e il metodo </a:t>
            </a:r>
            <a:r>
              <a:rPr lang="it-IT" i="1" dirty="0" err="1"/>
              <a:t>convexHull</a:t>
            </a:r>
            <a:r>
              <a:rPr lang="it-IT" dirty="0"/>
              <a:t> per ottenere l'inviluppo convesso più piccolo contenente il contorno. Sono quindi stati identificati i </a:t>
            </a:r>
            <a:r>
              <a:rPr lang="it-IT" i="1" dirty="0" err="1"/>
              <a:t>defect</a:t>
            </a:r>
            <a:r>
              <a:rPr lang="it-IT" i="1" dirty="0"/>
              <a:t> </a:t>
            </a:r>
            <a:r>
              <a:rPr lang="it-IT" i="1" dirty="0" err="1"/>
              <a:t>points</a:t>
            </a:r>
            <a:r>
              <a:rPr lang="it-IT" dirty="0"/>
              <a:t> tramite il metodo </a:t>
            </a:r>
            <a:r>
              <a:rPr lang="it-IT" i="1" dirty="0" err="1"/>
              <a:t>convexityDefects</a:t>
            </a:r>
            <a:r>
              <a:rPr lang="it-IT" dirty="0"/>
              <a:t>: non sono altro che i punti nei quali la distanza tra il punto del contorno e il corrispettivo punto dell'inviluppo convesso è maggiore, e rappresentano geometricamente i punti di contatto. Da </a:t>
            </a:r>
            <a:r>
              <a:rPr lang="it-IT" dirty="0" err="1"/>
              <a:t>quesi</a:t>
            </a:r>
            <a:r>
              <a:rPr lang="it-IT" dirty="0"/>
              <a:t> punti si può quindi tracciare una linea che </a:t>
            </a:r>
            <a:r>
              <a:rPr lang="it-IT" dirty="0" err="1"/>
              <a:t>andà</a:t>
            </a:r>
            <a:r>
              <a:rPr lang="it-IT" dirty="0"/>
              <a:t> ad unirsi al background e dividerà le varie </a:t>
            </a:r>
            <a:r>
              <a:rPr lang="it-IT" dirty="0" err="1"/>
              <a:t>rod</a:t>
            </a:r>
            <a:r>
              <a:rPr lang="it-IT" dirty="0"/>
              <a:t>, che a questo punto possono essere analizzate correttamente con la precedente implementazione.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147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F44B0-8468-6C40-B2C0-C6333301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PUNTI DI CONTATTO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0CD7408-474E-3E49-ADD1-2150B75B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3287"/>
            <a:ext cx="3200400" cy="31877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81FF8FB-EC50-FD48-A8D9-AB0337A4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506" y="2323287"/>
            <a:ext cx="3213100" cy="32258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07C1AC-6350-B741-B771-EA4396B54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512" y="2285187"/>
            <a:ext cx="32385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37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F44B0-8468-6C40-B2C0-C6333301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PUNTI DI CONTATTO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0CD7408-474E-3E49-ADD1-2150B75B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0" y="2329587"/>
            <a:ext cx="3200400" cy="31751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81FF8FB-EC50-FD48-A8D9-AB0337A4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08506" y="2335987"/>
            <a:ext cx="3213100" cy="32004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07C1AC-6350-B741-B771-EA4396B549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91512" y="2285237"/>
            <a:ext cx="3238500" cy="322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96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03C4E-B93C-4757-B92E-0631DDC3D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4373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31F0DA-C22F-E44D-8991-C6C0EB56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it-IT" sz="3700" dirty="0">
                <a:solidFill>
                  <a:schemeClr val="bg1"/>
                </a:solidFill>
              </a:rPr>
              <a:t>CONCLUSIONI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19791D-4BC0-9846-B546-975137318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Mattia Ferrari</a:t>
            </a:r>
          </a:p>
        </p:txBody>
      </p:sp>
    </p:spTree>
    <p:extLst>
      <p:ext uri="{BB962C8B-B14F-4D97-AF65-F5344CB8AC3E}">
        <p14:creationId xmlns:p14="http://schemas.microsoft.com/office/powerpoint/2010/main" val="72238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63C09E-7DB2-204E-ABAE-B69A85B4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SEGMENTAZIONE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AD8DED-9428-F948-9BF3-DF1FEA53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Per prima cosa si è proceduto alla segmentazione dell'immagine, nonostante la consegna specifichi che le immagini sono state acquisite con tecniche di </a:t>
            </a:r>
            <a:r>
              <a:rPr lang="it-IT" i="1" dirty="0" err="1"/>
              <a:t>backlighting</a:t>
            </a:r>
            <a:r>
              <a:rPr lang="it-IT" i="1" dirty="0"/>
              <a:t>.</a:t>
            </a:r>
          </a:p>
          <a:p>
            <a:pPr marL="0" indent="0">
              <a:buNone/>
            </a:pPr>
            <a:r>
              <a:rPr lang="it-IT" dirty="0"/>
              <a:t>La consegna chiede comunque che il sistema possa funzionare anche con fonti di luce differente, quindi è stato utilizzato l'algoritmo di </a:t>
            </a:r>
            <a:r>
              <a:rPr lang="it-IT" dirty="0" err="1"/>
              <a:t>Otsu</a:t>
            </a:r>
            <a:r>
              <a:rPr lang="it-IT" dirty="0"/>
              <a:t> già implementato nella libreria di </a:t>
            </a:r>
            <a:r>
              <a:rPr lang="it-IT" dirty="0" err="1"/>
              <a:t>OpenCV</a:t>
            </a:r>
            <a:r>
              <a:rPr lang="it-IT" dirty="0"/>
              <a:t>, che permette di identificare un valore di soglia per la binarizzazione in maniera automatica (garantendo quindi un funzionamento migliore nel caso cambiassero le fonti di illuminazione).</a:t>
            </a:r>
          </a:p>
        </p:txBody>
      </p:sp>
      <p:pic>
        <p:nvPicPr>
          <p:cNvPr id="9" name="Immagine 8" descr="Immagine che contiene chiave&#10;&#10;Descrizione generata automaticamente">
            <a:extLst>
              <a:ext uri="{FF2B5EF4-FFF2-40B4-BE49-F238E27FC236}">
                <a16:creationId xmlns:a16="http://schemas.microsoft.com/office/drawing/2014/main" id="{9DDE0E5A-F954-FE4B-9976-ABE49774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413" y="3429000"/>
            <a:ext cx="3251200" cy="3238500"/>
          </a:xfrm>
          <a:prstGeom prst="rect">
            <a:avLst/>
          </a:prstGeom>
        </p:spPr>
      </p:pic>
      <p:pic>
        <p:nvPicPr>
          <p:cNvPr id="5" name="Immagine 4" descr="Immagine che contiene strumento&#10;&#10;Descrizione generata automaticamente">
            <a:extLst>
              <a:ext uri="{FF2B5EF4-FFF2-40B4-BE49-F238E27FC236}">
                <a16:creationId xmlns:a16="http://schemas.microsoft.com/office/drawing/2014/main" id="{E826FA8C-37DD-3543-BCEC-511BAF84B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3" y="595313"/>
            <a:ext cx="3251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4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62AD2-F9A0-9947-87B8-295BA875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IDENTIFICAZIONE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421E66-F9C2-F14A-A265-FD04AE09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Per l'identificazione si è utilizzata la funzione di libreria </a:t>
            </a:r>
            <a:r>
              <a:rPr lang="it-IT" i="1" dirty="0" err="1"/>
              <a:t>findContours</a:t>
            </a:r>
            <a:r>
              <a:rPr lang="it-IT" dirty="0"/>
              <a:t>. Questa restituisce la lista dei contorni degli oggetti (</a:t>
            </a:r>
            <a:r>
              <a:rPr lang="it-IT" dirty="0" err="1"/>
              <a:t>sottoforma</a:t>
            </a:r>
            <a:r>
              <a:rPr lang="it-IT" dirty="0"/>
              <a:t> di punti, pixel) e la gerarchia di questi contorni.</a:t>
            </a:r>
          </a:p>
          <a:p>
            <a:pPr marL="0" indent="0">
              <a:buNone/>
            </a:pPr>
            <a:r>
              <a:rPr lang="it-IT" dirty="0"/>
              <a:t>Con una semplice funzione si può interpretare la gerarchia dei contorni, individuando se all'interno di ognuno di essi ne sono presenti altri. I contorni di primo livello possono quindi essere identificati come </a:t>
            </a:r>
            <a:r>
              <a:rPr lang="it-IT" i="1" dirty="0" err="1"/>
              <a:t>rod</a:t>
            </a:r>
            <a:r>
              <a:rPr lang="it-IT" dirty="0"/>
              <a:t> (a meno di condizioni che dopo vedremo), mentre quelli a profondità maggiore sono identificati come </a:t>
            </a:r>
            <a:r>
              <a:rPr lang="it-IT" i="1" dirty="0" err="1"/>
              <a:t>hole</a:t>
            </a:r>
            <a:r>
              <a:rPr lang="it-IT" dirty="0"/>
              <a:t> e sono associati alla </a:t>
            </a:r>
            <a:r>
              <a:rPr lang="it-IT" dirty="0" err="1"/>
              <a:t>rod</a:t>
            </a:r>
            <a:r>
              <a:rPr lang="it-IT" dirty="0"/>
              <a:t> specificata nella gerarchia (sia </a:t>
            </a:r>
            <a:r>
              <a:rPr lang="it-IT" dirty="0" err="1"/>
              <a:t>rod</a:t>
            </a:r>
            <a:r>
              <a:rPr lang="it-IT" dirty="0"/>
              <a:t> che </a:t>
            </a:r>
            <a:r>
              <a:rPr lang="it-IT" dirty="0" err="1"/>
              <a:t>hole</a:t>
            </a:r>
            <a:r>
              <a:rPr lang="it-IT" dirty="0"/>
              <a:t> sono implementati come classi).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B819BA5-0DC1-8A48-8955-4666A90EF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29" y="1478155"/>
            <a:ext cx="4193193" cy="2720916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139FB07-A5E2-9140-B27C-1E95BE0CED88}"/>
              </a:ext>
            </a:extLst>
          </p:cNvPr>
          <p:cNvSpPr txBox="1">
            <a:spLocks/>
          </p:cNvSpPr>
          <p:nvPr/>
        </p:nvSpPr>
        <p:spPr>
          <a:xfrm>
            <a:off x="6389932" y="4329290"/>
            <a:ext cx="5677785" cy="317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cv2.findContours(</a:t>
            </a:r>
            <a:r>
              <a:rPr lang="it-IT" dirty="0" err="1"/>
              <a:t>binarized_image</a:t>
            </a:r>
            <a:r>
              <a:rPr lang="it-IT" dirty="0"/>
              <a:t>, </a:t>
            </a:r>
            <a:r>
              <a:rPr lang="it-IT" b="1" dirty="0"/>
              <a:t>cv2.RETR_TREE</a:t>
            </a:r>
            <a:r>
              <a:rPr lang="it-IT" dirty="0"/>
              <a:t>, cv2.CHAIN_APPROX_NONE)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83DB811-ABBA-EB44-BBAD-36103A0028C2}"/>
              </a:ext>
            </a:extLst>
          </p:cNvPr>
          <p:cNvSpPr txBox="1"/>
          <p:nvPr/>
        </p:nvSpPr>
        <p:spPr>
          <a:xfrm>
            <a:off x="7049387" y="4647040"/>
            <a:ext cx="16480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&gt;&gt;&gt; </a:t>
            </a:r>
            <a:r>
              <a:rPr lang="it-IT" sz="1100" dirty="0" err="1"/>
              <a:t>hierarchy</a:t>
            </a:r>
            <a:endParaRPr lang="it-IT" sz="1100" dirty="0"/>
          </a:p>
          <a:p>
            <a:r>
              <a:rPr lang="it-IT" sz="1100" dirty="0"/>
              <a:t>array([[[ 7, -1, 1, -1],</a:t>
            </a:r>
          </a:p>
          <a:p>
            <a:r>
              <a:rPr lang="it-IT" sz="1100" dirty="0"/>
              <a:t>[-1, -1, 2, 0],</a:t>
            </a:r>
          </a:p>
          <a:p>
            <a:r>
              <a:rPr lang="it-IT" sz="1100" dirty="0"/>
              <a:t>[-1, -1, 3, 1],</a:t>
            </a:r>
          </a:p>
          <a:p>
            <a:r>
              <a:rPr lang="it-IT" sz="1100" dirty="0"/>
              <a:t>[-1, -1, 4, 2],</a:t>
            </a:r>
          </a:p>
          <a:p>
            <a:r>
              <a:rPr lang="it-IT" sz="1100" dirty="0"/>
              <a:t>[-1, -1, 5, 3],</a:t>
            </a:r>
          </a:p>
          <a:p>
            <a:r>
              <a:rPr lang="it-IT" sz="1100" dirty="0"/>
              <a:t>[ 6, -1, -1, 4],</a:t>
            </a:r>
          </a:p>
          <a:p>
            <a:r>
              <a:rPr lang="it-IT" sz="1100" dirty="0"/>
              <a:t>[-1, 5, -1, 4],</a:t>
            </a:r>
          </a:p>
          <a:p>
            <a:r>
              <a:rPr lang="it-IT" sz="1100" dirty="0"/>
              <a:t>[ 8, 0, -1, -1],</a:t>
            </a:r>
          </a:p>
          <a:p>
            <a:r>
              <a:rPr lang="it-IT" sz="1100" dirty="0"/>
              <a:t>[-1, 7, -1, -1]]])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1692413-752A-B147-B2B6-79B71EFE43C0}"/>
              </a:ext>
            </a:extLst>
          </p:cNvPr>
          <p:cNvSpPr txBox="1"/>
          <p:nvPr/>
        </p:nvSpPr>
        <p:spPr>
          <a:xfrm>
            <a:off x="9028553" y="4954772"/>
            <a:ext cx="22968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Esempi contorno-2: Nessun contorno sullo stesso livello. Nessun contorno precedente. Il figlio è il contorno-3. Il padre è il contorno-1.</a:t>
            </a:r>
          </a:p>
          <a:p>
            <a:r>
              <a:rPr lang="it-IT" sz="1100" dirty="0"/>
              <a:t>Quindi [-1, -1, 3, 1]].</a:t>
            </a:r>
          </a:p>
        </p:txBody>
      </p:sp>
    </p:spTree>
    <p:extLst>
      <p:ext uri="{BB962C8B-B14F-4D97-AF65-F5344CB8AC3E}">
        <p14:creationId xmlns:p14="http://schemas.microsoft.com/office/powerpoint/2010/main" val="177199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62AD2-F9A0-9947-87B8-295BA875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IDENTIFICAZIONE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421E66-F9C2-F14A-A265-FD04AE09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Per l'identificazione si è utilizzata la funzione di libreria </a:t>
            </a:r>
            <a:r>
              <a:rPr lang="it-IT" i="1" dirty="0" err="1"/>
              <a:t>findContours</a:t>
            </a:r>
            <a:r>
              <a:rPr lang="it-IT" dirty="0"/>
              <a:t>. Questa restituisce la lista dei contorni degli oggetti (</a:t>
            </a:r>
            <a:r>
              <a:rPr lang="it-IT" dirty="0" err="1"/>
              <a:t>sottoforma</a:t>
            </a:r>
            <a:r>
              <a:rPr lang="it-IT" dirty="0"/>
              <a:t> di punti, pixel) e la gerarchia di questi contorni.</a:t>
            </a:r>
          </a:p>
          <a:p>
            <a:pPr marL="0" indent="0">
              <a:buNone/>
            </a:pPr>
            <a:r>
              <a:rPr lang="it-IT" dirty="0"/>
              <a:t>Con una semplice funzione si può interpretare la gerarchia dei contorni, individuando se all'interno di ognuno di essi ne sono presenti altri. I contorni di primo livello possono quindi essere identificati come </a:t>
            </a:r>
            <a:r>
              <a:rPr lang="it-IT" i="1" dirty="0" err="1"/>
              <a:t>rod</a:t>
            </a:r>
            <a:r>
              <a:rPr lang="it-IT" dirty="0"/>
              <a:t> (a meno di condizioni che dopo vedremo), mentre quelli a profondità maggiore sono identificati come </a:t>
            </a:r>
            <a:r>
              <a:rPr lang="it-IT" i="1" dirty="0" err="1"/>
              <a:t>hole</a:t>
            </a:r>
            <a:r>
              <a:rPr lang="it-IT" dirty="0"/>
              <a:t> e sono associati alla </a:t>
            </a:r>
            <a:r>
              <a:rPr lang="it-IT" dirty="0" err="1"/>
              <a:t>rod</a:t>
            </a:r>
            <a:r>
              <a:rPr lang="it-IT" dirty="0"/>
              <a:t> specificata nella gerarchia (sia </a:t>
            </a:r>
            <a:r>
              <a:rPr lang="it-IT" dirty="0" err="1"/>
              <a:t>rod</a:t>
            </a:r>
            <a:r>
              <a:rPr lang="it-IT" dirty="0"/>
              <a:t> che </a:t>
            </a:r>
            <a:r>
              <a:rPr lang="it-IT" dirty="0" err="1"/>
              <a:t>hole</a:t>
            </a:r>
            <a:r>
              <a:rPr lang="it-IT" dirty="0"/>
              <a:t> sono implementati come classi).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B819BA5-0DC1-8A48-8955-4666A90EF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29" y="1478155"/>
            <a:ext cx="4193193" cy="2720916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139FB07-A5E2-9140-B27C-1E95BE0CED88}"/>
              </a:ext>
            </a:extLst>
          </p:cNvPr>
          <p:cNvSpPr txBox="1">
            <a:spLocks/>
          </p:cNvSpPr>
          <p:nvPr/>
        </p:nvSpPr>
        <p:spPr>
          <a:xfrm>
            <a:off x="6389932" y="4329290"/>
            <a:ext cx="5677785" cy="317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cv2.findContours(</a:t>
            </a:r>
            <a:r>
              <a:rPr lang="it-IT" dirty="0" err="1"/>
              <a:t>binarized_image</a:t>
            </a:r>
            <a:r>
              <a:rPr lang="it-IT" dirty="0"/>
              <a:t>, </a:t>
            </a:r>
            <a:r>
              <a:rPr lang="it-IT" b="1" dirty="0"/>
              <a:t>cv2.RETR_TREE</a:t>
            </a:r>
            <a:r>
              <a:rPr lang="it-IT" dirty="0"/>
              <a:t>, cv2.CHAIN_APPROX_NONE)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85E8BF-628B-9F41-B44E-18673D45C93D}"/>
              </a:ext>
            </a:extLst>
          </p:cNvPr>
          <p:cNvSpPr txBox="1"/>
          <p:nvPr/>
        </p:nvSpPr>
        <p:spPr>
          <a:xfrm>
            <a:off x="7132229" y="5156790"/>
            <a:ext cx="40532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 contorni che hanno come padre il contorno-0 (contorno della figura) sono identificati come </a:t>
            </a:r>
            <a:r>
              <a:rPr lang="it-IT" sz="1100" b="1" dirty="0"/>
              <a:t>ROD</a:t>
            </a:r>
            <a:r>
              <a:rPr lang="it-IT" sz="1100" dirty="0"/>
              <a:t>, gli altri come </a:t>
            </a:r>
            <a:r>
              <a:rPr lang="it-IT" sz="1100" b="1" dirty="0"/>
              <a:t>HOLE</a:t>
            </a:r>
            <a:r>
              <a:rPr lang="it-IT" sz="1100" dirty="0"/>
              <a:t>.</a:t>
            </a:r>
            <a:endParaRPr lang="it-IT" sz="1100" b="1" dirty="0"/>
          </a:p>
        </p:txBody>
      </p:sp>
    </p:spTree>
    <p:extLst>
      <p:ext uri="{BB962C8B-B14F-4D97-AF65-F5344CB8AC3E}">
        <p14:creationId xmlns:p14="http://schemas.microsoft.com/office/powerpoint/2010/main" val="285275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62AD2-F9A0-9947-87B8-295BA875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IDENTIFICAZIONE OGGETTI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9C321BA8-566F-B34C-86D3-6142DD7E1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3490913" cy="416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Associando gli </a:t>
            </a:r>
            <a:r>
              <a:rPr lang="it-IT" sz="1800" dirty="0" err="1"/>
              <a:t>hole</a:t>
            </a:r>
            <a:r>
              <a:rPr lang="it-IT" sz="1800" dirty="0"/>
              <a:t> alla rispettiva </a:t>
            </a:r>
            <a:r>
              <a:rPr lang="it-IT" sz="1800" dirty="0" err="1"/>
              <a:t>rod</a:t>
            </a:r>
            <a:r>
              <a:rPr lang="it-IT" sz="1800" dirty="0"/>
              <a:t> si identifica la tipologia di </a:t>
            </a:r>
            <a:r>
              <a:rPr lang="it-IT" sz="1800" dirty="0" err="1"/>
              <a:t>rod</a:t>
            </a:r>
            <a:r>
              <a:rPr lang="it-IT" sz="1800" dirty="0"/>
              <a:t>, che viene salvata all'interno dell'oggetto.</a:t>
            </a:r>
          </a:p>
          <a:p>
            <a:pPr marL="0" indent="0">
              <a:buNone/>
            </a:pPr>
            <a:r>
              <a:rPr lang="it-IT" sz="1800" dirty="0"/>
              <a:t>Ad ogni creazione di un </a:t>
            </a:r>
            <a:r>
              <a:rPr lang="it-IT" sz="1800" dirty="0" err="1"/>
              <a:t>rod</a:t>
            </a:r>
            <a:r>
              <a:rPr lang="it-IT" sz="1800" dirty="0"/>
              <a:t> o di un </a:t>
            </a:r>
            <a:r>
              <a:rPr lang="it-IT" sz="1800" dirty="0" err="1"/>
              <a:t>hole</a:t>
            </a:r>
            <a:r>
              <a:rPr lang="it-IT" sz="1800" dirty="0"/>
              <a:t> sono inoltre associati i pixel che ne identificano il contorno che saranno utilizzati per le successive operazioni.</a:t>
            </a:r>
          </a:p>
          <a:p>
            <a:pPr marL="0" indent="0">
              <a:buNone/>
            </a:pPr>
            <a:endParaRPr lang="it-IT" sz="1800" dirty="0"/>
          </a:p>
        </p:txBody>
      </p:sp>
      <p:pic>
        <p:nvPicPr>
          <p:cNvPr id="10" name="Immagine 9" descr="Immagine che contiene strumento, paio&#10;&#10;Descrizione generata automaticamente">
            <a:extLst>
              <a:ext uri="{FF2B5EF4-FFF2-40B4-BE49-F238E27FC236}">
                <a16:creationId xmlns:a16="http://schemas.microsoft.com/office/drawing/2014/main" id="{043C8DAA-83FD-BE4B-B6C8-5F1F3C37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1556701"/>
            <a:ext cx="3251200" cy="3238500"/>
          </a:xfrm>
          <a:prstGeom prst="rect">
            <a:avLst/>
          </a:prstGeom>
        </p:spPr>
      </p:pic>
      <p:pic>
        <p:nvPicPr>
          <p:cNvPr id="12" name="Immagine 11" descr="Immagine che contiene strumento, chiave, spazzola&#10;&#10;Descrizione generata automaticamente">
            <a:extLst>
              <a:ext uri="{FF2B5EF4-FFF2-40B4-BE49-F238E27FC236}">
                <a16:creationId xmlns:a16="http://schemas.microsoft.com/office/drawing/2014/main" id="{5383F18D-81DC-5C49-B782-C3E69463D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0" y="3153091"/>
            <a:ext cx="3251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3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7771CF-865F-844B-9535-B627878D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DIMENSIONI DELL’OGGETTO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859EF2-7812-314F-8163-696F273AB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Avendo a disposizione i pixel che ne formano il contorno, è possibile utilizzare i metodi </a:t>
            </a:r>
            <a:r>
              <a:rPr lang="it-IT" i="1" dirty="0" err="1"/>
              <a:t>contourArea</a:t>
            </a:r>
            <a:r>
              <a:rPr lang="it-IT" dirty="0"/>
              <a:t> e </a:t>
            </a:r>
            <a:r>
              <a:rPr lang="it-IT" i="1" dirty="0" err="1"/>
              <a:t>minAreaRect</a:t>
            </a:r>
            <a:r>
              <a:rPr lang="it-IT" dirty="0"/>
              <a:t> per calcolare rispettivamente l'area interna al contorno e il rettangolo con l'area minima che lo contiene. Da questo rettangolo (</a:t>
            </a:r>
            <a:r>
              <a:rPr lang="it-IT" i="1" dirty="0" err="1"/>
              <a:t>bounding_rect</a:t>
            </a:r>
            <a:r>
              <a:rPr lang="it-IT" dirty="0"/>
              <a:t>) è possibile ricavare le dimensioni quali lunghezza e larghezza.</a:t>
            </a:r>
          </a:p>
          <a:p>
            <a:pPr marL="0" indent="0">
              <a:buNone/>
            </a:pPr>
            <a:r>
              <a:rPr lang="it-IT" dirty="0"/>
              <a:t>Per quanto riguarda l'area della </a:t>
            </a:r>
            <a:r>
              <a:rPr lang="it-IT" dirty="0" err="1"/>
              <a:t>rod</a:t>
            </a:r>
            <a:r>
              <a:rPr lang="it-IT" dirty="0"/>
              <a:t>, è opportuno ricordarsi di sottrarre le aree degli </a:t>
            </a:r>
            <a:r>
              <a:rPr lang="it-IT" dirty="0" err="1"/>
              <a:t>hole</a:t>
            </a:r>
            <a:r>
              <a:rPr lang="it-IT" dirty="0"/>
              <a:t> associati ad esso dopo aver utilizzato la funzione </a:t>
            </a:r>
            <a:r>
              <a:rPr lang="it-IT" i="1" dirty="0" err="1"/>
              <a:t>contourArea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I diametri degli </a:t>
            </a:r>
            <a:r>
              <a:rPr lang="it-IT" dirty="0" err="1"/>
              <a:t>hole</a:t>
            </a:r>
            <a:r>
              <a:rPr lang="it-IT" dirty="0"/>
              <a:t> sono calcolati partendo dall'area data da </a:t>
            </a:r>
            <a:r>
              <a:rPr lang="it-IT" i="1" dirty="0" err="1"/>
              <a:t>minAreaRect</a:t>
            </a:r>
            <a:r>
              <a:rPr lang="it-IT" dirty="0" err="1"/>
              <a:t>secondo</a:t>
            </a:r>
            <a:r>
              <a:rPr lang="it-IT" dirty="0"/>
              <a:t> la formula del diametro d=</a:t>
            </a:r>
            <a:r>
              <a:rPr lang="it-IT" dirty="0" err="1"/>
              <a:t>sqrt</a:t>
            </a:r>
            <a:r>
              <a:rPr lang="it-IT" dirty="0"/>
              <a:t>(4*area/</a:t>
            </a:r>
            <a:r>
              <a:rPr lang="el-GR" dirty="0"/>
              <a:t>π).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strumento, paio, tavolo, sedendo&#10;&#10;Descrizione generata automaticamente">
            <a:extLst>
              <a:ext uri="{FF2B5EF4-FFF2-40B4-BE49-F238E27FC236}">
                <a16:creationId xmlns:a16="http://schemas.microsoft.com/office/drawing/2014/main" id="{2A9CF4E9-6C67-3E43-B16E-F74C9E9C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854" y="1133476"/>
            <a:ext cx="3251200" cy="32385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CE113B-CC3F-6D4B-B651-C61CBA717233}"/>
              </a:ext>
            </a:extLst>
          </p:cNvPr>
          <p:cNvSpPr txBox="1"/>
          <p:nvPr/>
        </p:nvSpPr>
        <p:spPr>
          <a:xfrm>
            <a:off x="7855025" y="4651744"/>
            <a:ext cx="28488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/>
              <a:t>Rod</a:t>
            </a:r>
            <a:r>
              <a:rPr lang="it-IT" sz="1050" dirty="0"/>
              <a:t> </a:t>
            </a:r>
            <a:r>
              <a:rPr lang="it-IT" sz="1050" dirty="0" err="1"/>
              <a:t>found</a:t>
            </a:r>
            <a:r>
              <a:rPr lang="it-IT" sz="1050" dirty="0"/>
              <a:t> </a:t>
            </a:r>
            <a:r>
              <a:rPr lang="it-IT" sz="1050" dirty="0" err="1"/>
              <a:t>at</a:t>
            </a:r>
            <a:r>
              <a:rPr lang="it-IT" sz="1050" dirty="0"/>
              <a:t> (54, 147)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Type</a:t>
            </a:r>
            <a:r>
              <a:rPr lang="it-IT" sz="1050" dirty="0"/>
              <a:t> : A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Length</a:t>
            </a:r>
            <a:r>
              <a:rPr lang="it-IT" sz="1050" dirty="0"/>
              <a:t> : 179.26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Width</a:t>
            </a:r>
            <a:r>
              <a:rPr lang="it-IT" sz="1050" dirty="0"/>
              <a:t> : 39.27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Orientation</a:t>
            </a:r>
            <a:r>
              <a:rPr lang="it-IT" sz="1050" dirty="0"/>
              <a:t> : 93.90</a:t>
            </a:r>
          </a:p>
          <a:p>
            <a:r>
              <a:rPr lang="it-IT" sz="1050" dirty="0"/>
              <a:t>        Area : 3805.15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Width</a:t>
            </a:r>
            <a:r>
              <a:rPr lang="it-IT" sz="1050" dirty="0"/>
              <a:t> </a:t>
            </a:r>
            <a:r>
              <a:rPr lang="it-IT" sz="1050" dirty="0" err="1"/>
              <a:t>at</a:t>
            </a:r>
            <a:r>
              <a:rPr lang="it-IT" sz="1050" dirty="0"/>
              <a:t> </a:t>
            </a:r>
            <a:r>
              <a:rPr lang="it-IT" sz="1050" dirty="0" err="1"/>
              <a:t>centroid</a:t>
            </a:r>
            <a:r>
              <a:rPr lang="it-IT" sz="1050" dirty="0"/>
              <a:t> : 16.12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Hole</a:t>
            </a:r>
            <a:r>
              <a:rPr lang="it-IT" sz="1050" dirty="0"/>
              <a:t> </a:t>
            </a:r>
            <a:r>
              <a:rPr lang="it-IT" sz="1050" dirty="0" err="1"/>
              <a:t>at</a:t>
            </a:r>
            <a:r>
              <a:rPr lang="it-IT" sz="1050" dirty="0"/>
              <a:t> (50, 199) with </a:t>
            </a:r>
            <a:r>
              <a:rPr lang="it-IT" sz="1050" dirty="0" err="1"/>
              <a:t>diameter</a:t>
            </a:r>
            <a:r>
              <a:rPr lang="it-IT" sz="1050" dirty="0"/>
              <a:t> 21.23</a:t>
            </a:r>
          </a:p>
        </p:txBody>
      </p:sp>
    </p:spTree>
    <p:extLst>
      <p:ext uri="{BB962C8B-B14F-4D97-AF65-F5344CB8AC3E}">
        <p14:creationId xmlns:p14="http://schemas.microsoft.com/office/powerpoint/2010/main" val="287031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7771CF-865F-844B-9535-B627878D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DIMENSIONI DELL’OGGETTO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859EF2-7812-314F-8163-696F273AB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Avendo a disposizione i pixel che ne formano il contorno, è possibile utilizzare i metodi </a:t>
            </a:r>
            <a:r>
              <a:rPr lang="it-IT" i="1" dirty="0" err="1"/>
              <a:t>contourArea</a:t>
            </a:r>
            <a:r>
              <a:rPr lang="it-IT" dirty="0"/>
              <a:t> e </a:t>
            </a:r>
            <a:r>
              <a:rPr lang="it-IT" i="1" dirty="0" err="1"/>
              <a:t>minAreaRect</a:t>
            </a:r>
            <a:r>
              <a:rPr lang="it-IT" dirty="0"/>
              <a:t> per calcolare rispettivamente l'area interna al contorno e il rettangolo con l'area minima che lo contiene. Da questo rettangolo (</a:t>
            </a:r>
            <a:r>
              <a:rPr lang="it-IT" i="1" dirty="0" err="1"/>
              <a:t>bounding_rect</a:t>
            </a:r>
            <a:r>
              <a:rPr lang="it-IT" dirty="0"/>
              <a:t>) è possibile ricavare le dimensioni quali lunghezza e larghezza.</a:t>
            </a:r>
          </a:p>
          <a:p>
            <a:pPr marL="0" indent="0">
              <a:buNone/>
            </a:pPr>
            <a:r>
              <a:rPr lang="it-IT" dirty="0"/>
              <a:t>Per quanto riguarda l'area della </a:t>
            </a:r>
            <a:r>
              <a:rPr lang="it-IT" dirty="0" err="1"/>
              <a:t>rod</a:t>
            </a:r>
            <a:r>
              <a:rPr lang="it-IT" dirty="0"/>
              <a:t>, è opportuno ricordarsi di sottrarre le aree degli </a:t>
            </a:r>
            <a:r>
              <a:rPr lang="it-IT" dirty="0" err="1"/>
              <a:t>hole</a:t>
            </a:r>
            <a:r>
              <a:rPr lang="it-IT" dirty="0"/>
              <a:t> associati ad esso dopo aver utilizzato la funzione </a:t>
            </a:r>
            <a:r>
              <a:rPr lang="it-IT" i="1" dirty="0" err="1"/>
              <a:t>contourArea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I diametri degli </a:t>
            </a:r>
            <a:r>
              <a:rPr lang="it-IT" dirty="0" err="1"/>
              <a:t>hole</a:t>
            </a:r>
            <a:r>
              <a:rPr lang="it-IT" dirty="0"/>
              <a:t> sono calcolati partendo dall'area data da </a:t>
            </a:r>
            <a:r>
              <a:rPr lang="it-IT" i="1" dirty="0" err="1"/>
              <a:t>minAreaRect</a:t>
            </a:r>
            <a:r>
              <a:rPr lang="it-IT" dirty="0" err="1"/>
              <a:t>secondo</a:t>
            </a:r>
            <a:r>
              <a:rPr lang="it-IT" dirty="0"/>
              <a:t> la formula del diametro d=</a:t>
            </a:r>
            <a:r>
              <a:rPr lang="it-IT" dirty="0" err="1"/>
              <a:t>sqrt</a:t>
            </a:r>
            <a:r>
              <a:rPr lang="it-IT" dirty="0"/>
              <a:t>(4*area/</a:t>
            </a:r>
            <a:r>
              <a:rPr lang="el-GR" dirty="0"/>
              <a:t>π).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A9CF4E9-6C67-3E43-B16E-F74C9E9C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53854" y="1133476"/>
            <a:ext cx="3251200" cy="32385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CE113B-CC3F-6D4B-B651-C61CBA717233}"/>
              </a:ext>
            </a:extLst>
          </p:cNvPr>
          <p:cNvSpPr txBox="1"/>
          <p:nvPr/>
        </p:nvSpPr>
        <p:spPr>
          <a:xfrm>
            <a:off x="7855025" y="4651744"/>
            <a:ext cx="2924198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/>
              <a:t>Rod</a:t>
            </a:r>
            <a:r>
              <a:rPr lang="it-IT" sz="1050" dirty="0"/>
              <a:t> </a:t>
            </a:r>
            <a:r>
              <a:rPr lang="it-IT" sz="1050" dirty="0" err="1"/>
              <a:t>found</a:t>
            </a:r>
            <a:r>
              <a:rPr lang="it-IT" sz="1050" dirty="0"/>
              <a:t> </a:t>
            </a:r>
            <a:r>
              <a:rPr lang="it-IT" sz="1050" dirty="0" err="1"/>
              <a:t>at</a:t>
            </a:r>
            <a:r>
              <a:rPr lang="it-IT" sz="1050" dirty="0"/>
              <a:t> (115, 114)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Type</a:t>
            </a:r>
            <a:r>
              <a:rPr lang="it-IT" sz="1050" dirty="0"/>
              <a:t> : B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Length</a:t>
            </a:r>
            <a:r>
              <a:rPr lang="it-IT" sz="1050" dirty="0"/>
              <a:t> : 133.72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Width</a:t>
            </a:r>
            <a:r>
              <a:rPr lang="it-IT" sz="1050" dirty="0"/>
              <a:t> : 28.97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Orientation</a:t>
            </a:r>
            <a:r>
              <a:rPr lang="it-IT" sz="1050" dirty="0"/>
              <a:t> : 96.34</a:t>
            </a:r>
          </a:p>
          <a:p>
            <a:r>
              <a:rPr lang="it-IT" sz="1050" dirty="0"/>
              <a:t>        Area : 2367.57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Width</a:t>
            </a:r>
            <a:r>
              <a:rPr lang="it-IT" sz="1050" dirty="0"/>
              <a:t> </a:t>
            </a:r>
            <a:r>
              <a:rPr lang="it-IT" sz="1050" dirty="0" err="1"/>
              <a:t>at</a:t>
            </a:r>
            <a:r>
              <a:rPr lang="it-IT" sz="1050" dirty="0"/>
              <a:t> </a:t>
            </a:r>
            <a:r>
              <a:rPr lang="it-IT" sz="1050" dirty="0" err="1"/>
              <a:t>centroid</a:t>
            </a:r>
            <a:r>
              <a:rPr lang="it-IT" sz="1050" dirty="0"/>
              <a:t> : 16.03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Hole</a:t>
            </a:r>
            <a:r>
              <a:rPr lang="it-IT" sz="1050" dirty="0"/>
              <a:t> </a:t>
            </a:r>
            <a:r>
              <a:rPr lang="it-IT" sz="1050" dirty="0" err="1"/>
              <a:t>at</a:t>
            </a:r>
            <a:r>
              <a:rPr lang="it-IT" sz="1050" dirty="0"/>
              <a:t> (109, 158) with </a:t>
            </a:r>
            <a:r>
              <a:rPr lang="it-IT" sz="1050" dirty="0" err="1"/>
              <a:t>diameter</a:t>
            </a:r>
            <a:r>
              <a:rPr lang="it-IT" sz="1050" dirty="0"/>
              <a:t> 23.32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Hole</a:t>
            </a:r>
            <a:r>
              <a:rPr lang="it-IT" sz="1050" dirty="0"/>
              <a:t> </a:t>
            </a:r>
            <a:r>
              <a:rPr lang="it-IT" sz="1050" dirty="0" err="1"/>
              <a:t>at</a:t>
            </a:r>
            <a:r>
              <a:rPr lang="it-IT" sz="1050" dirty="0"/>
              <a:t> (121, 60) with </a:t>
            </a:r>
            <a:r>
              <a:rPr lang="it-IT" sz="1050" dirty="0" err="1"/>
              <a:t>diameter</a:t>
            </a:r>
            <a:r>
              <a:rPr lang="it-IT" sz="1050" dirty="0"/>
              <a:t> 19.93</a:t>
            </a:r>
          </a:p>
        </p:txBody>
      </p:sp>
    </p:spTree>
    <p:extLst>
      <p:ext uri="{BB962C8B-B14F-4D97-AF65-F5344CB8AC3E}">
        <p14:creationId xmlns:p14="http://schemas.microsoft.com/office/powerpoint/2010/main" val="402643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7771CF-865F-844B-9535-B627878D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DIMENSIONI DELL’OGGETTO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859EF2-7812-314F-8163-696F273AB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Avendo a disposizione i pixel che ne formano il contorno, è possibile utilizzare i metodi </a:t>
            </a:r>
            <a:r>
              <a:rPr lang="it-IT" i="1" dirty="0" err="1"/>
              <a:t>contourArea</a:t>
            </a:r>
            <a:r>
              <a:rPr lang="it-IT" dirty="0"/>
              <a:t> e </a:t>
            </a:r>
            <a:r>
              <a:rPr lang="it-IT" i="1" dirty="0" err="1"/>
              <a:t>minAreaRect</a:t>
            </a:r>
            <a:r>
              <a:rPr lang="it-IT" dirty="0"/>
              <a:t> per calcolare rispettivamente l'area interna al contorno e il rettangolo con l'area minima che lo contiene. Da questo rettangolo (</a:t>
            </a:r>
            <a:r>
              <a:rPr lang="it-IT" i="1" dirty="0" err="1"/>
              <a:t>bounding_rect</a:t>
            </a:r>
            <a:r>
              <a:rPr lang="it-IT" dirty="0"/>
              <a:t>) è possibile ricavare le dimensioni quali lunghezza e larghezza.</a:t>
            </a:r>
          </a:p>
          <a:p>
            <a:pPr marL="0" indent="0">
              <a:buNone/>
            </a:pPr>
            <a:r>
              <a:rPr lang="it-IT" dirty="0"/>
              <a:t>Per quanto riguarda l'area della </a:t>
            </a:r>
            <a:r>
              <a:rPr lang="it-IT" dirty="0" err="1"/>
              <a:t>rod</a:t>
            </a:r>
            <a:r>
              <a:rPr lang="it-IT" dirty="0"/>
              <a:t>, è opportuno ricordarsi di sottrarre le aree degli </a:t>
            </a:r>
            <a:r>
              <a:rPr lang="it-IT" dirty="0" err="1"/>
              <a:t>hole</a:t>
            </a:r>
            <a:r>
              <a:rPr lang="it-IT" dirty="0"/>
              <a:t> associati ad esso dopo aver utilizzato la funzione </a:t>
            </a:r>
            <a:r>
              <a:rPr lang="it-IT" i="1" dirty="0" err="1"/>
              <a:t>contourArea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I diametri degli </a:t>
            </a:r>
            <a:r>
              <a:rPr lang="it-IT" dirty="0" err="1"/>
              <a:t>hole</a:t>
            </a:r>
            <a:r>
              <a:rPr lang="it-IT" dirty="0"/>
              <a:t> sono calcolati partendo dall'area data da </a:t>
            </a:r>
            <a:r>
              <a:rPr lang="it-IT" i="1" dirty="0" err="1"/>
              <a:t>minAreaRect</a:t>
            </a:r>
            <a:r>
              <a:rPr lang="it-IT" dirty="0" err="1"/>
              <a:t>secondo</a:t>
            </a:r>
            <a:r>
              <a:rPr lang="it-IT" dirty="0"/>
              <a:t> la formula del diametro d=</a:t>
            </a:r>
            <a:r>
              <a:rPr lang="it-IT" dirty="0" err="1"/>
              <a:t>sqrt</a:t>
            </a:r>
            <a:r>
              <a:rPr lang="it-IT" dirty="0"/>
              <a:t>(4*area/</a:t>
            </a:r>
            <a:r>
              <a:rPr lang="el-GR" dirty="0"/>
              <a:t>π).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A9CF4E9-6C67-3E43-B16E-F74C9E9C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53854" y="1133476"/>
            <a:ext cx="3251200" cy="32385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CE113B-CC3F-6D4B-B651-C61CBA717233}"/>
              </a:ext>
            </a:extLst>
          </p:cNvPr>
          <p:cNvSpPr txBox="1"/>
          <p:nvPr/>
        </p:nvSpPr>
        <p:spPr>
          <a:xfrm>
            <a:off x="7855025" y="4651744"/>
            <a:ext cx="28488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/>
              <a:t>Rod</a:t>
            </a:r>
            <a:r>
              <a:rPr lang="it-IT" sz="1050" dirty="0"/>
              <a:t> </a:t>
            </a:r>
            <a:r>
              <a:rPr lang="it-IT" sz="1050" dirty="0" err="1"/>
              <a:t>found</a:t>
            </a:r>
            <a:r>
              <a:rPr lang="it-IT" sz="1050" dirty="0"/>
              <a:t> </a:t>
            </a:r>
            <a:r>
              <a:rPr lang="it-IT" sz="1050" dirty="0" err="1"/>
              <a:t>at</a:t>
            </a:r>
            <a:r>
              <a:rPr lang="it-IT" sz="1050" dirty="0"/>
              <a:t> (199, 114)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Type</a:t>
            </a:r>
            <a:r>
              <a:rPr lang="it-IT" sz="1050" dirty="0"/>
              <a:t> : A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Length</a:t>
            </a:r>
            <a:r>
              <a:rPr lang="it-IT" sz="1050" dirty="0"/>
              <a:t> : 171.23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Width</a:t>
            </a:r>
            <a:r>
              <a:rPr lang="it-IT" sz="1050" dirty="0"/>
              <a:t> : 41.65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Orientation</a:t>
            </a:r>
            <a:r>
              <a:rPr lang="it-IT" sz="1050" dirty="0"/>
              <a:t> : 67.07</a:t>
            </a:r>
          </a:p>
          <a:p>
            <a:r>
              <a:rPr lang="it-IT" sz="1050" dirty="0"/>
              <a:t>        Area : 3774.15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Width</a:t>
            </a:r>
            <a:r>
              <a:rPr lang="it-IT" sz="1050" dirty="0"/>
              <a:t> </a:t>
            </a:r>
            <a:r>
              <a:rPr lang="it-IT" sz="1050" dirty="0" err="1"/>
              <a:t>at</a:t>
            </a:r>
            <a:r>
              <a:rPr lang="it-IT" sz="1050" dirty="0"/>
              <a:t> </a:t>
            </a:r>
            <a:r>
              <a:rPr lang="it-IT" sz="1050" dirty="0" err="1"/>
              <a:t>centroid</a:t>
            </a:r>
            <a:r>
              <a:rPr lang="it-IT" sz="1050" dirty="0"/>
              <a:t> : 16.55</a:t>
            </a:r>
          </a:p>
          <a:p>
            <a:r>
              <a:rPr lang="it-IT" sz="1050" dirty="0"/>
              <a:t>        </a:t>
            </a:r>
            <a:r>
              <a:rPr lang="it-IT" sz="1050" dirty="0" err="1"/>
              <a:t>Hole</a:t>
            </a:r>
            <a:r>
              <a:rPr lang="it-IT" sz="1050" dirty="0"/>
              <a:t> </a:t>
            </a:r>
            <a:r>
              <a:rPr lang="it-IT" sz="1050" dirty="0" err="1"/>
              <a:t>at</a:t>
            </a:r>
            <a:r>
              <a:rPr lang="it-IT" sz="1050" dirty="0"/>
              <a:t> (179, 68) with </a:t>
            </a:r>
            <a:r>
              <a:rPr lang="it-IT" sz="1050" dirty="0" err="1"/>
              <a:t>diameter</a:t>
            </a:r>
            <a:r>
              <a:rPr lang="it-IT" sz="1050" dirty="0"/>
              <a:t> 21.23</a:t>
            </a:r>
          </a:p>
        </p:txBody>
      </p:sp>
    </p:spTree>
    <p:extLst>
      <p:ext uri="{BB962C8B-B14F-4D97-AF65-F5344CB8AC3E}">
        <p14:creationId xmlns:p14="http://schemas.microsoft.com/office/powerpoint/2010/main" val="258841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2928A-331D-1D44-8ADF-999DB198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POSIZIONE E ORIENTAZIONE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8E5A82-AFC8-9742-B422-736F2D47A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1680"/>
            <a:ext cx="10230293" cy="132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Per identificare la posizione dell'oggetto si è utilizzato il suo baricentro, calcolato utilizzando il momento dell'immagine.</a:t>
            </a:r>
          </a:p>
          <a:p>
            <a:pPr marL="0" indent="0">
              <a:buNone/>
            </a:pPr>
            <a:r>
              <a:rPr lang="it-IT" sz="2000" dirty="0"/>
              <a:t>Per quanto riguarda l'orientazione si è invece ricorso alla </a:t>
            </a:r>
            <a:r>
              <a:rPr lang="it-IT" sz="2000" i="1" dirty="0"/>
              <a:t>PCA</a:t>
            </a:r>
            <a:r>
              <a:rPr lang="it-IT" sz="2000" dirty="0"/>
              <a:t>, </a:t>
            </a:r>
            <a:r>
              <a:rPr lang="it-IT" sz="2000" i="1" dirty="0" err="1"/>
              <a:t>Principal</a:t>
            </a:r>
            <a:r>
              <a:rPr lang="it-IT" sz="2000" i="1" dirty="0"/>
              <a:t> Component Analysis</a:t>
            </a:r>
            <a:r>
              <a:rPr lang="it-IT" sz="2000" dirty="0"/>
              <a:t>, che permette di identificare l'orientazione dei due assi dell'oggetto.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5B6173-C574-4C44-BBBE-C03A81C9EAD9}"/>
              </a:ext>
            </a:extLst>
          </p:cNvPr>
          <p:cNvSpPr txBox="1"/>
          <p:nvPr/>
        </p:nvSpPr>
        <p:spPr>
          <a:xfrm>
            <a:off x="4389442" y="3468509"/>
            <a:ext cx="341311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calculate_centroid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contour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M = cv2.moments(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contour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(M["m10"] / M["m00"])</a:t>
            </a:r>
          </a:p>
          <a:p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(M["m01"] / M["m00"])</a:t>
            </a:r>
          </a:p>
          <a:p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3F8074-0A2F-854E-A95E-DF96A05B604A}"/>
              </a:ext>
            </a:extLst>
          </p:cNvPr>
          <p:cNvSpPr txBox="1"/>
          <p:nvPr/>
        </p:nvSpPr>
        <p:spPr>
          <a:xfrm>
            <a:off x="1118515" y="4538494"/>
            <a:ext cx="9954969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PCA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  <a:endParaRPr lang="it-IT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((0))</a:t>
            </a:r>
          </a:p>
          <a:p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eigenvectors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eigenvalues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cv2.PCACompute2(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data_pts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b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the center of the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it-IT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cntr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[0,0]),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[0,1]))</a:t>
            </a:r>
          </a:p>
          <a:p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p1 = (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cntr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 + 0.02 *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eigenvectors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[0,0] *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eigenvalues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[0,0],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cntr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+ 0.02 *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eigenvectors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[0,1] *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eigenvalues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[0,0])</a:t>
            </a:r>
          </a:p>
          <a:p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p2 = (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cntr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 - 0.02 *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eigenvectors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[1,0] *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eigenvalues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[1,0],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cntr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- 0.02 *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eigenvectors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[1,1] *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eigenvalues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[1,0])</a:t>
            </a:r>
          </a:p>
          <a:p>
            <a:b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angle = atan2(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eigenvectors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[0,1],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eigenvectors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[0,0]) #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orientation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radians</a:t>
            </a:r>
            <a:endParaRPr lang="it-IT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angle =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degrees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(angle)</a:t>
            </a:r>
          </a:p>
        </p:txBody>
      </p:sp>
    </p:spTree>
    <p:extLst>
      <p:ext uri="{BB962C8B-B14F-4D97-AF65-F5344CB8AC3E}">
        <p14:creationId xmlns:p14="http://schemas.microsoft.com/office/powerpoint/2010/main" val="173451127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1967</Words>
  <Application>Microsoft Macintosh PowerPoint</Application>
  <PresentationFormat>Widescreen</PresentationFormat>
  <Paragraphs>121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Courier New</vt:lpstr>
      <vt:lpstr>Elephant</vt:lpstr>
      <vt:lpstr>BrushVTI</vt:lpstr>
      <vt:lpstr>VISUAL INSPECTOR FOR CONNECTING RODS</vt:lpstr>
      <vt:lpstr>SEGMENTAZIONE</vt:lpstr>
      <vt:lpstr>IDENTIFICAZIONE OGGETTI</vt:lpstr>
      <vt:lpstr>IDENTIFICAZIONE OGGETTI</vt:lpstr>
      <vt:lpstr>IDENTIFICAZIONE OGGETTI</vt:lpstr>
      <vt:lpstr>DIMENSIONI DELL’OGGETTO</vt:lpstr>
      <vt:lpstr>DIMENSIONI DELL’OGGETTO</vt:lpstr>
      <vt:lpstr>DIMENSIONI DELL’OGGETTO</vt:lpstr>
      <vt:lpstr>POSIZIONE E ORIENTAZIONE</vt:lpstr>
      <vt:lpstr>LARGHEZZA AL BARICENTRO</vt:lpstr>
      <vt:lpstr>POLVERE DI FERRO</vt:lpstr>
      <vt:lpstr>RIMOZIONE DI ALTRI OGGETTI</vt:lpstr>
      <vt:lpstr>RIMOZIONE DI ALTRI OGGETTI</vt:lpstr>
      <vt:lpstr>PUNTI DI CONTATTO</vt:lpstr>
      <vt:lpstr>PUNTI DI CONTATTO</vt:lpstr>
      <vt:lpstr>PUNTI DI CONTATTO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INSPECTOR FOR CONNECTING RODS</dc:title>
  <dc:creator>Mattia Ferrari</dc:creator>
  <cp:lastModifiedBy>Mattia Ferrari</cp:lastModifiedBy>
  <cp:revision>2</cp:revision>
  <dcterms:created xsi:type="dcterms:W3CDTF">2020-05-26T12:34:47Z</dcterms:created>
  <dcterms:modified xsi:type="dcterms:W3CDTF">2020-05-26T12:39:56Z</dcterms:modified>
</cp:coreProperties>
</file>