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8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79" r:id="rId5"/>
    <p:sldId id="280" r:id="rId6"/>
    <p:sldId id="281" r:id="rId7"/>
    <p:sldId id="259" r:id="rId8"/>
    <p:sldId id="265" r:id="rId9"/>
    <p:sldId id="267" r:id="rId10"/>
    <p:sldId id="268" r:id="rId11"/>
    <p:sldId id="269" r:id="rId12"/>
    <p:sldId id="271" r:id="rId13"/>
    <p:sldId id="270" r:id="rId14"/>
    <p:sldId id="276" r:id="rId15"/>
    <p:sldId id="272" r:id="rId16"/>
    <p:sldId id="260" r:id="rId17"/>
    <p:sldId id="273" r:id="rId18"/>
    <p:sldId id="274" r:id="rId19"/>
    <p:sldId id="277" r:id="rId20"/>
    <p:sldId id="262" r:id="rId21"/>
    <p:sldId id="263" r:id="rId22"/>
    <p:sldId id="278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7522" autoAdjust="0"/>
  </p:normalViewPr>
  <p:slideViewPr>
    <p:cSldViewPr snapToGrid="0" snapToObjects="1">
      <p:cViewPr varScale="1">
        <p:scale>
          <a:sx n="88" d="100"/>
          <a:sy n="88" d="100"/>
        </p:scale>
        <p:origin x="-96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6529E-78B7-6948-936D-E9118ACEF44B}" type="doc">
      <dgm:prSet loTypeId="urn:microsoft.com/office/officeart/2005/8/layout/hChevron3" loCatId="" qsTypeId="urn:microsoft.com/office/officeart/2005/8/quickstyle/simple2" qsCatId="simple" csTypeId="urn:microsoft.com/office/officeart/2005/8/colors/accent1_2" csCatId="accent1" phldr="1"/>
      <dgm:spPr/>
    </dgm:pt>
    <dgm:pt modelId="{CD100065-FD6F-A641-9758-A213DB4B2F56}">
      <dgm:prSet phldrT="[Texto]"/>
      <dgm:spPr/>
      <dgm:t>
        <a:bodyPr/>
        <a:lstStyle/>
        <a:p>
          <a:r>
            <a:rPr lang="es-ES" noProof="0" dirty="0" err="1" smtClean="0"/>
            <a:t>Get</a:t>
          </a:r>
          <a:r>
            <a:rPr lang="es-ES" noProof="0" dirty="0" smtClean="0"/>
            <a:t> </a:t>
          </a:r>
          <a:r>
            <a:rPr lang="es-ES" noProof="0" dirty="0" err="1" smtClean="0"/>
            <a:t>the</a:t>
          </a:r>
          <a:r>
            <a:rPr lang="es-ES" noProof="0" dirty="0" smtClean="0"/>
            <a:t> </a:t>
          </a:r>
          <a:r>
            <a:rPr lang="es-ES" noProof="0" dirty="0" err="1" smtClean="0"/>
            <a:t>needed</a:t>
          </a:r>
          <a:r>
            <a:rPr lang="es-ES" noProof="0" dirty="0" smtClean="0"/>
            <a:t> Data </a:t>
          </a:r>
          <a:r>
            <a:rPr lang="es-ES" noProof="0" dirty="0" err="1" smtClean="0"/>
            <a:t>to</a:t>
          </a:r>
          <a:r>
            <a:rPr lang="es-ES" noProof="0" dirty="0" smtClean="0"/>
            <a:t> ping </a:t>
          </a:r>
          <a:r>
            <a:rPr lang="es-ES" noProof="0" dirty="0" err="1" smtClean="0"/>
            <a:t>the</a:t>
          </a:r>
          <a:r>
            <a:rPr lang="es-ES" noProof="0" dirty="0" smtClean="0"/>
            <a:t> Access </a:t>
          </a:r>
          <a:r>
            <a:rPr lang="es-ES" noProof="0" dirty="0" err="1" smtClean="0"/>
            <a:t>Points</a:t>
          </a:r>
          <a:endParaRPr lang="en-GB" noProof="0" dirty="0"/>
        </a:p>
      </dgm:t>
    </dgm:pt>
    <dgm:pt modelId="{1BE72B22-EFDC-2E43-BDC2-1D12FCEA6FE4}" type="parTrans" cxnId="{A3B638EB-796A-084C-A306-1129B0259372}">
      <dgm:prSet/>
      <dgm:spPr/>
      <dgm:t>
        <a:bodyPr/>
        <a:lstStyle/>
        <a:p>
          <a:endParaRPr lang="es-ES"/>
        </a:p>
      </dgm:t>
    </dgm:pt>
    <dgm:pt modelId="{FF002486-3DE4-D046-A7A5-392136044B42}" type="sibTrans" cxnId="{A3B638EB-796A-084C-A306-1129B0259372}">
      <dgm:prSet/>
      <dgm:spPr/>
      <dgm:t>
        <a:bodyPr/>
        <a:lstStyle/>
        <a:p>
          <a:endParaRPr lang="es-ES"/>
        </a:p>
      </dgm:t>
    </dgm:pt>
    <dgm:pt modelId="{29666BC8-CEA3-4B4C-8352-155A30BA15DA}">
      <dgm:prSet phldrT="[Texto]"/>
      <dgm:spPr/>
      <dgm:t>
        <a:bodyPr/>
        <a:lstStyle/>
        <a:p>
          <a:r>
            <a:rPr lang="en-GB" noProof="0" dirty="0" smtClean="0"/>
            <a:t>Get the Response</a:t>
          </a:r>
          <a:endParaRPr lang="en-GB" noProof="0" dirty="0"/>
        </a:p>
      </dgm:t>
    </dgm:pt>
    <dgm:pt modelId="{719996BD-B4C1-9444-B947-826D759E869C}" type="parTrans" cxnId="{A03DA051-A624-F140-B732-4F169B3657E7}">
      <dgm:prSet/>
      <dgm:spPr/>
      <dgm:t>
        <a:bodyPr/>
        <a:lstStyle/>
        <a:p>
          <a:endParaRPr lang="es-ES"/>
        </a:p>
      </dgm:t>
    </dgm:pt>
    <dgm:pt modelId="{E3790BE0-BBD4-364D-9FC6-B7A47FCAF168}" type="sibTrans" cxnId="{A03DA051-A624-F140-B732-4F169B3657E7}">
      <dgm:prSet/>
      <dgm:spPr/>
      <dgm:t>
        <a:bodyPr/>
        <a:lstStyle/>
        <a:p>
          <a:endParaRPr lang="es-ES"/>
        </a:p>
      </dgm:t>
    </dgm:pt>
    <dgm:pt modelId="{1BE9C837-7F06-4242-9098-90E5E0A9CAB8}">
      <dgm:prSet phldrT="[Texto]"/>
      <dgm:spPr/>
      <dgm:t>
        <a:bodyPr/>
        <a:lstStyle/>
        <a:p>
          <a:r>
            <a:rPr lang="en-GB" noProof="0" dirty="0" smtClean="0"/>
            <a:t>Process this information</a:t>
          </a:r>
          <a:endParaRPr lang="en-GB" noProof="0" dirty="0"/>
        </a:p>
      </dgm:t>
    </dgm:pt>
    <dgm:pt modelId="{2E8DB89B-F6F7-8741-ABBB-CEE2386E57C9}" type="parTrans" cxnId="{34029944-14E1-094B-8323-4189BE83198E}">
      <dgm:prSet/>
      <dgm:spPr/>
      <dgm:t>
        <a:bodyPr/>
        <a:lstStyle/>
        <a:p>
          <a:endParaRPr lang="es-ES"/>
        </a:p>
      </dgm:t>
    </dgm:pt>
    <dgm:pt modelId="{24134D57-7278-8645-82B3-E9F20CACD5DA}" type="sibTrans" cxnId="{34029944-14E1-094B-8323-4189BE83198E}">
      <dgm:prSet/>
      <dgm:spPr/>
      <dgm:t>
        <a:bodyPr/>
        <a:lstStyle/>
        <a:p>
          <a:endParaRPr lang="es-ES"/>
        </a:p>
      </dgm:t>
    </dgm:pt>
    <dgm:pt modelId="{33F93647-FFA9-2549-98ED-784C65BFD059}">
      <dgm:prSet/>
      <dgm:spPr/>
      <dgm:t>
        <a:bodyPr/>
        <a:lstStyle/>
        <a:p>
          <a:r>
            <a:rPr lang="en-GB" noProof="0" dirty="0" smtClean="0"/>
            <a:t>Send the information to the Database</a:t>
          </a:r>
          <a:endParaRPr lang="en-GB" noProof="0" dirty="0"/>
        </a:p>
      </dgm:t>
    </dgm:pt>
    <dgm:pt modelId="{CA3F34E1-31F7-8E40-8B7E-B030F840FED6}" type="parTrans" cxnId="{1AFE95CD-3DA9-EC4F-9CE9-C4A58EA35DCC}">
      <dgm:prSet/>
      <dgm:spPr/>
      <dgm:t>
        <a:bodyPr/>
        <a:lstStyle/>
        <a:p>
          <a:endParaRPr lang="es-ES"/>
        </a:p>
      </dgm:t>
    </dgm:pt>
    <dgm:pt modelId="{B710C6BC-6DFC-4141-B811-47447B90BB77}" type="sibTrans" cxnId="{1AFE95CD-3DA9-EC4F-9CE9-C4A58EA35DCC}">
      <dgm:prSet/>
      <dgm:spPr/>
      <dgm:t>
        <a:bodyPr/>
        <a:lstStyle/>
        <a:p>
          <a:endParaRPr lang="es-ES"/>
        </a:p>
      </dgm:t>
    </dgm:pt>
    <dgm:pt modelId="{197AC2F0-F6EA-DE46-A4D0-FE2A91FED802}">
      <dgm:prSet phldrT="[Texto]"/>
      <dgm:spPr/>
      <dgm:t>
        <a:bodyPr/>
        <a:lstStyle/>
        <a:p>
          <a:r>
            <a:rPr lang="en-GB" noProof="0" dirty="0" smtClean="0"/>
            <a:t>Ping the Access Points</a:t>
          </a:r>
          <a:endParaRPr lang="es-ES" dirty="0"/>
        </a:p>
      </dgm:t>
    </dgm:pt>
    <dgm:pt modelId="{B73C3A3C-7F7D-B54C-883E-BDD9CA2EBAE4}" type="sibTrans" cxnId="{0E899FDD-184E-AD4B-B265-89364D6FE6B0}">
      <dgm:prSet/>
      <dgm:spPr/>
      <dgm:t>
        <a:bodyPr/>
        <a:lstStyle/>
        <a:p>
          <a:endParaRPr lang="es-ES"/>
        </a:p>
      </dgm:t>
    </dgm:pt>
    <dgm:pt modelId="{ABFEEA3B-E601-AE4C-BBE4-52C9EE9982E8}" type="parTrans" cxnId="{0E899FDD-184E-AD4B-B265-89364D6FE6B0}">
      <dgm:prSet/>
      <dgm:spPr/>
      <dgm:t>
        <a:bodyPr/>
        <a:lstStyle/>
        <a:p>
          <a:endParaRPr lang="es-ES"/>
        </a:p>
      </dgm:t>
    </dgm:pt>
    <dgm:pt modelId="{D76D2734-A48B-4E4E-8C7D-FA04787155C2}" type="pres">
      <dgm:prSet presAssocID="{6C16529E-78B7-6948-936D-E9118ACEF44B}" presName="Name0" presStyleCnt="0">
        <dgm:presLayoutVars>
          <dgm:dir/>
          <dgm:resizeHandles val="exact"/>
        </dgm:presLayoutVars>
      </dgm:prSet>
      <dgm:spPr/>
    </dgm:pt>
    <dgm:pt modelId="{41BB71BB-D99E-B04D-8C1E-41F5DE9AE7AD}" type="pres">
      <dgm:prSet presAssocID="{CD100065-FD6F-A641-9758-A213DB4B2F56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F4E36C-E9B4-3B41-BE4B-8878C79BB366}" type="pres">
      <dgm:prSet presAssocID="{FF002486-3DE4-D046-A7A5-392136044B42}" presName="parSpace" presStyleCnt="0"/>
      <dgm:spPr/>
    </dgm:pt>
    <dgm:pt modelId="{3F4481B5-4A00-004C-A4C0-4FB2D8E6B2E4}" type="pres">
      <dgm:prSet presAssocID="{197AC2F0-F6EA-DE46-A4D0-FE2A91FED802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F4D8E6-AA9F-1E42-AFAB-283687389165}" type="pres">
      <dgm:prSet presAssocID="{B73C3A3C-7F7D-B54C-883E-BDD9CA2EBAE4}" presName="parSpace" presStyleCnt="0"/>
      <dgm:spPr/>
    </dgm:pt>
    <dgm:pt modelId="{1A64ABFB-170A-3B4F-AFCE-2C244985CCE7}" type="pres">
      <dgm:prSet presAssocID="{29666BC8-CEA3-4B4C-8352-155A30BA15D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CF488E-047A-2648-8EB9-30E92FF3A82E}" type="pres">
      <dgm:prSet presAssocID="{E3790BE0-BBD4-364D-9FC6-B7A47FCAF168}" presName="parSpace" presStyleCnt="0"/>
      <dgm:spPr/>
    </dgm:pt>
    <dgm:pt modelId="{233F467F-8A26-3E40-92E2-F5DE9C69CE43}" type="pres">
      <dgm:prSet presAssocID="{1BE9C837-7F06-4242-9098-90E5E0A9CAB8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99F44A-B1F5-F943-A2DC-0B6EA66C1D6D}" type="pres">
      <dgm:prSet presAssocID="{24134D57-7278-8645-82B3-E9F20CACD5DA}" presName="parSpace" presStyleCnt="0"/>
      <dgm:spPr/>
    </dgm:pt>
    <dgm:pt modelId="{053DCBB5-AABF-384C-9042-A13D3397FD54}" type="pres">
      <dgm:prSet presAssocID="{33F93647-FFA9-2549-98ED-784C65BFD059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2A2FE2A-6D8F-FF4E-9E3F-BC0E66ED5E69}" type="presOf" srcId="{1BE9C837-7F06-4242-9098-90E5E0A9CAB8}" destId="{233F467F-8A26-3E40-92E2-F5DE9C69CE43}" srcOrd="0" destOrd="0" presId="urn:microsoft.com/office/officeart/2005/8/layout/hChevron3"/>
    <dgm:cxn modelId="{A03DA051-A624-F140-B732-4F169B3657E7}" srcId="{6C16529E-78B7-6948-936D-E9118ACEF44B}" destId="{29666BC8-CEA3-4B4C-8352-155A30BA15DA}" srcOrd="2" destOrd="0" parTransId="{719996BD-B4C1-9444-B947-826D759E869C}" sibTransId="{E3790BE0-BBD4-364D-9FC6-B7A47FCAF168}"/>
    <dgm:cxn modelId="{7C340F64-AEE9-174B-B2A9-EBAF9630EAA5}" type="presOf" srcId="{197AC2F0-F6EA-DE46-A4D0-FE2A91FED802}" destId="{3F4481B5-4A00-004C-A4C0-4FB2D8E6B2E4}" srcOrd="0" destOrd="0" presId="urn:microsoft.com/office/officeart/2005/8/layout/hChevron3"/>
    <dgm:cxn modelId="{B643A1C4-2596-2A49-B207-4CD1EDE2F42C}" type="presOf" srcId="{29666BC8-CEA3-4B4C-8352-155A30BA15DA}" destId="{1A64ABFB-170A-3B4F-AFCE-2C244985CCE7}" srcOrd="0" destOrd="0" presId="urn:microsoft.com/office/officeart/2005/8/layout/hChevron3"/>
    <dgm:cxn modelId="{A3B638EB-796A-084C-A306-1129B0259372}" srcId="{6C16529E-78B7-6948-936D-E9118ACEF44B}" destId="{CD100065-FD6F-A641-9758-A213DB4B2F56}" srcOrd="0" destOrd="0" parTransId="{1BE72B22-EFDC-2E43-BDC2-1D12FCEA6FE4}" sibTransId="{FF002486-3DE4-D046-A7A5-392136044B42}"/>
    <dgm:cxn modelId="{1AFE95CD-3DA9-EC4F-9CE9-C4A58EA35DCC}" srcId="{6C16529E-78B7-6948-936D-E9118ACEF44B}" destId="{33F93647-FFA9-2549-98ED-784C65BFD059}" srcOrd="4" destOrd="0" parTransId="{CA3F34E1-31F7-8E40-8B7E-B030F840FED6}" sibTransId="{B710C6BC-6DFC-4141-B811-47447B90BB77}"/>
    <dgm:cxn modelId="{67B77E73-EBA1-344C-8E6B-A37073D1E30F}" type="presOf" srcId="{6C16529E-78B7-6948-936D-E9118ACEF44B}" destId="{D76D2734-A48B-4E4E-8C7D-FA04787155C2}" srcOrd="0" destOrd="0" presId="urn:microsoft.com/office/officeart/2005/8/layout/hChevron3"/>
    <dgm:cxn modelId="{86F1983E-606C-0141-A52F-514EB28FFB40}" type="presOf" srcId="{33F93647-FFA9-2549-98ED-784C65BFD059}" destId="{053DCBB5-AABF-384C-9042-A13D3397FD54}" srcOrd="0" destOrd="0" presId="urn:microsoft.com/office/officeart/2005/8/layout/hChevron3"/>
    <dgm:cxn modelId="{33B3291A-171D-CD41-9E36-D56A187888CB}" type="presOf" srcId="{CD100065-FD6F-A641-9758-A213DB4B2F56}" destId="{41BB71BB-D99E-B04D-8C1E-41F5DE9AE7AD}" srcOrd="0" destOrd="0" presId="urn:microsoft.com/office/officeart/2005/8/layout/hChevron3"/>
    <dgm:cxn modelId="{0E899FDD-184E-AD4B-B265-89364D6FE6B0}" srcId="{6C16529E-78B7-6948-936D-E9118ACEF44B}" destId="{197AC2F0-F6EA-DE46-A4D0-FE2A91FED802}" srcOrd="1" destOrd="0" parTransId="{ABFEEA3B-E601-AE4C-BBE4-52C9EE9982E8}" sibTransId="{B73C3A3C-7F7D-B54C-883E-BDD9CA2EBAE4}"/>
    <dgm:cxn modelId="{34029944-14E1-094B-8323-4189BE83198E}" srcId="{6C16529E-78B7-6948-936D-E9118ACEF44B}" destId="{1BE9C837-7F06-4242-9098-90E5E0A9CAB8}" srcOrd="3" destOrd="0" parTransId="{2E8DB89B-F6F7-8741-ABBB-CEE2386E57C9}" sibTransId="{24134D57-7278-8645-82B3-E9F20CACD5DA}"/>
    <dgm:cxn modelId="{6EA8F86F-83EA-5342-8A4D-F7F4E87FFF13}" type="presParOf" srcId="{D76D2734-A48B-4E4E-8C7D-FA04787155C2}" destId="{41BB71BB-D99E-B04D-8C1E-41F5DE9AE7AD}" srcOrd="0" destOrd="0" presId="urn:microsoft.com/office/officeart/2005/8/layout/hChevron3"/>
    <dgm:cxn modelId="{90CAF8FE-4733-7740-8D1D-55BABC163223}" type="presParOf" srcId="{D76D2734-A48B-4E4E-8C7D-FA04787155C2}" destId="{FEF4E36C-E9B4-3B41-BE4B-8878C79BB366}" srcOrd="1" destOrd="0" presId="urn:microsoft.com/office/officeart/2005/8/layout/hChevron3"/>
    <dgm:cxn modelId="{A91F4E7A-96EA-294B-9468-413CB8C8655F}" type="presParOf" srcId="{D76D2734-A48B-4E4E-8C7D-FA04787155C2}" destId="{3F4481B5-4A00-004C-A4C0-4FB2D8E6B2E4}" srcOrd="2" destOrd="0" presId="urn:microsoft.com/office/officeart/2005/8/layout/hChevron3"/>
    <dgm:cxn modelId="{57F115F0-5369-C341-BD2A-6C6AB706CDF8}" type="presParOf" srcId="{D76D2734-A48B-4E4E-8C7D-FA04787155C2}" destId="{14F4D8E6-AA9F-1E42-AFAB-283687389165}" srcOrd="3" destOrd="0" presId="urn:microsoft.com/office/officeart/2005/8/layout/hChevron3"/>
    <dgm:cxn modelId="{6069B604-267A-714C-93EA-E89CB8AB74E3}" type="presParOf" srcId="{D76D2734-A48B-4E4E-8C7D-FA04787155C2}" destId="{1A64ABFB-170A-3B4F-AFCE-2C244985CCE7}" srcOrd="4" destOrd="0" presId="urn:microsoft.com/office/officeart/2005/8/layout/hChevron3"/>
    <dgm:cxn modelId="{BFA9E924-5944-A94D-A3A0-63E8CC167A90}" type="presParOf" srcId="{D76D2734-A48B-4E4E-8C7D-FA04787155C2}" destId="{63CF488E-047A-2648-8EB9-30E92FF3A82E}" srcOrd="5" destOrd="0" presId="urn:microsoft.com/office/officeart/2005/8/layout/hChevron3"/>
    <dgm:cxn modelId="{CFDD39A8-F90D-0A45-9CDA-A9847CBF414F}" type="presParOf" srcId="{D76D2734-A48B-4E4E-8C7D-FA04787155C2}" destId="{233F467F-8A26-3E40-92E2-F5DE9C69CE43}" srcOrd="6" destOrd="0" presId="urn:microsoft.com/office/officeart/2005/8/layout/hChevron3"/>
    <dgm:cxn modelId="{CC53BC82-2777-F040-A3E2-03C6A6068C47}" type="presParOf" srcId="{D76D2734-A48B-4E4E-8C7D-FA04787155C2}" destId="{F799F44A-B1F5-F943-A2DC-0B6EA66C1D6D}" srcOrd="7" destOrd="0" presId="urn:microsoft.com/office/officeart/2005/8/layout/hChevron3"/>
    <dgm:cxn modelId="{2E6CD30D-4DF3-7346-A81A-58B5C754E196}" type="presParOf" srcId="{D76D2734-A48B-4E4E-8C7D-FA04787155C2}" destId="{053DCBB5-AABF-384C-9042-A13D3397FD5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B71BB-D99E-B04D-8C1E-41F5DE9AE7AD}">
      <dsp:nvSpPr>
        <dsp:cNvPr id="0" name=""/>
        <dsp:cNvSpPr/>
      </dsp:nvSpPr>
      <dsp:spPr>
        <a:xfrm>
          <a:off x="881" y="150053"/>
          <a:ext cx="1718897" cy="68755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noProof="0" dirty="0" err="1" smtClean="0"/>
            <a:t>Get</a:t>
          </a:r>
          <a:r>
            <a:rPr lang="es-ES" sz="1200" kern="1200" noProof="0" dirty="0" smtClean="0"/>
            <a:t> </a:t>
          </a:r>
          <a:r>
            <a:rPr lang="es-ES" sz="1200" kern="1200" noProof="0" dirty="0" err="1" smtClean="0"/>
            <a:t>the</a:t>
          </a:r>
          <a:r>
            <a:rPr lang="es-ES" sz="1200" kern="1200" noProof="0" dirty="0" smtClean="0"/>
            <a:t> </a:t>
          </a:r>
          <a:r>
            <a:rPr lang="es-ES" sz="1200" kern="1200" noProof="0" dirty="0" err="1" smtClean="0"/>
            <a:t>needed</a:t>
          </a:r>
          <a:r>
            <a:rPr lang="es-ES" sz="1200" kern="1200" noProof="0" dirty="0" smtClean="0"/>
            <a:t> Data </a:t>
          </a:r>
          <a:r>
            <a:rPr lang="es-ES" sz="1200" kern="1200" noProof="0" dirty="0" err="1" smtClean="0"/>
            <a:t>to</a:t>
          </a:r>
          <a:r>
            <a:rPr lang="es-ES" sz="1200" kern="1200" noProof="0" dirty="0" smtClean="0"/>
            <a:t> ping </a:t>
          </a:r>
          <a:r>
            <a:rPr lang="es-ES" sz="1200" kern="1200" noProof="0" dirty="0" err="1" smtClean="0"/>
            <a:t>the</a:t>
          </a:r>
          <a:r>
            <a:rPr lang="es-ES" sz="1200" kern="1200" noProof="0" dirty="0" smtClean="0"/>
            <a:t> Access </a:t>
          </a:r>
          <a:r>
            <a:rPr lang="es-ES" sz="1200" kern="1200" noProof="0" dirty="0" err="1" smtClean="0"/>
            <a:t>Points</a:t>
          </a:r>
          <a:endParaRPr lang="en-GB" sz="1200" kern="1200" noProof="0" dirty="0"/>
        </a:p>
      </dsp:txBody>
      <dsp:txXfrm>
        <a:off x="881" y="150053"/>
        <a:ext cx="1547008" cy="687558"/>
      </dsp:txXfrm>
    </dsp:sp>
    <dsp:sp modelId="{3F4481B5-4A00-004C-A4C0-4FB2D8E6B2E4}">
      <dsp:nvSpPr>
        <dsp:cNvPr id="0" name=""/>
        <dsp:cNvSpPr/>
      </dsp:nvSpPr>
      <dsp:spPr>
        <a:xfrm>
          <a:off x="1375999" y="150053"/>
          <a:ext cx="1718897" cy="687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noProof="0" dirty="0" smtClean="0"/>
            <a:t>Ping the Access Points</a:t>
          </a:r>
          <a:endParaRPr lang="es-ES" sz="1200" kern="1200" dirty="0"/>
        </a:p>
      </dsp:txBody>
      <dsp:txXfrm>
        <a:off x="1719778" y="150053"/>
        <a:ext cx="1031339" cy="687558"/>
      </dsp:txXfrm>
    </dsp:sp>
    <dsp:sp modelId="{1A64ABFB-170A-3B4F-AFCE-2C244985CCE7}">
      <dsp:nvSpPr>
        <dsp:cNvPr id="0" name=""/>
        <dsp:cNvSpPr/>
      </dsp:nvSpPr>
      <dsp:spPr>
        <a:xfrm>
          <a:off x="2751117" y="150053"/>
          <a:ext cx="1718897" cy="687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noProof="0" dirty="0" smtClean="0"/>
            <a:t>Get the Response</a:t>
          </a:r>
          <a:endParaRPr lang="en-GB" sz="1200" kern="1200" noProof="0" dirty="0"/>
        </a:p>
      </dsp:txBody>
      <dsp:txXfrm>
        <a:off x="3094896" y="150053"/>
        <a:ext cx="1031339" cy="687558"/>
      </dsp:txXfrm>
    </dsp:sp>
    <dsp:sp modelId="{233F467F-8A26-3E40-92E2-F5DE9C69CE43}">
      <dsp:nvSpPr>
        <dsp:cNvPr id="0" name=""/>
        <dsp:cNvSpPr/>
      </dsp:nvSpPr>
      <dsp:spPr>
        <a:xfrm>
          <a:off x="4126235" y="150053"/>
          <a:ext cx="1718897" cy="687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noProof="0" dirty="0" smtClean="0"/>
            <a:t>Process this information</a:t>
          </a:r>
          <a:endParaRPr lang="en-GB" sz="1200" kern="1200" noProof="0" dirty="0"/>
        </a:p>
      </dsp:txBody>
      <dsp:txXfrm>
        <a:off x="4470014" y="150053"/>
        <a:ext cx="1031339" cy="687558"/>
      </dsp:txXfrm>
    </dsp:sp>
    <dsp:sp modelId="{053DCBB5-AABF-384C-9042-A13D3397FD54}">
      <dsp:nvSpPr>
        <dsp:cNvPr id="0" name=""/>
        <dsp:cNvSpPr/>
      </dsp:nvSpPr>
      <dsp:spPr>
        <a:xfrm>
          <a:off x="5501353" y="150053"/>
          <a:ext cx="1718897" cy="6875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noProof="0" dirty="0" smtClean="0"/>
            <a:t>Send the information to the Database</a:t>
          </a:r>
          <a:endParaRPr lang="en-GB" sz="1200" kern="1200" noProof="0" dirty="0"/>
        </a:p>
      </dsp:txBody>
      <dsp:txXfrm>
        <a:off x="5845132" y="150053"/>
        <a:ext cx="1031339" cy="687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BE7B5-0CC8-E640-839D-3AC96ED165EE}" type="datetime1">
              <a:rPr lang="es-ES" smtClean="0"/>
              <a:t>08/07/14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F6BFE-A032-944A-B605-A1331B198FA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6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E6F99-69C6-DD43-BA65-30F8C6A75028}" type="datetime1">
              <a:rPr lang="es-ES" smtClean="0"/>
              <a:t>08/07/14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8CFD-D28E-0748-9A4F-F4ADB47C88E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5119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8CFD-D28E-0748-9A4F-F4ADB47C88E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B974-6AD4-254C-BAD2-F8B687137264}" type="datetime1">
              <a:rPr lang="es-ES" smtClean="0"/>
              <a:t>08/07/14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2640-6492-BC43-AC7B-C8B52E8E59E1}" type="datetime1">
              <a:rPr lang="es-ES" smtClean="0"/>
              <a:t>08/07/14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ECEF-5EC8-E94F-82E0-7C4E5B843C42}" type="datetime1">
              <a:rPr lang="es-ES" smtClean="0"/>
              <a:t>08/07/14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CDC0-8B7F-A24B-BF29-D0D758B58161}" type="datetime1">
              <a:rPr lang="es-ES" smtClean="0"/>
              <a:t>08/07/14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33B0-0E91-9743-B410-10215D12BBDE}" type="datetime1">
              <a:rPr lang="es-ES" smtClean="0"/>
              <a:t>08/07/14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970D-D33D-7F45-8DA6-E9811A51653A}" type="datetime1">
              <a:rPr lang="es-ES" smtClean="0"/>
              <a:t>08/07/14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2A7C-76E2-5942-A0FD-FE924A69DAB5}" type="datetime1">
              <a:rPr lang="es-ES" smtClean="0"/>
              <a:t>08/07/14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9C95-BB09-284D-BFB9-FA4291B19755}" type="datetime1">
              <a:rPr lang="es-ES" smtClean="0"/>
              <a:t>08/07/14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7ED2-2482-AC4E-AB24-8F4AB5EAF50A}" type="datetime1">
              <a:rPr lang="es-ES" smtClean="0"/>
              <a:t>08/07/14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CBB3-45FF-AC4D-A93E-C5A791800680}" type="datetime1">
              <a:rPr lang="es-ES" smtClean="0"/>
              <a:t>08/07/14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B877-52AA-6B4A-920F-D87D5F30D4DE}" type="datetime1">
              <a:rPr lang="es-ES" smtClean="0"/>
              <a:t>08/07/14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A4D9BCB-7831-A34F-A776-8A4F523CF173}" type="datetime1">
              <a:rPr lang="es-ES" smtClean="0"/>
              <a:t>08/07/14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926B3B60-7B0D-8846-AD17-09E9D184B411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bub.project.apcontrol@gmail.com" TargetMode="External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7455" y="2301255"/>
            <a:ext cx="7772400" cy="1842149"/>
          </a:xfrm>
        </p:spPr>
        <p:txBody>
          <a:bodyPr/>
          <a:lstStyle/>
          <a:p>
            <a:r>
              <a:rPr lang="es-ES" sz="4000" b="1" dirty="0" smtClean="0">
                <a:latin typeface="+mn-lt"/>
              </a:rPr>
              <a:t>Visual Interface </a:t>
            </a:r>
            <a:r>
              <a:rPr lang="es-ES" sz="4000" b="1" dirty="0" err="1" smtClean="0">
                <a:latin typeface="+mn-lt"/>
              </a:rPr>
              <a:t>for</a:t>
            </a:r>
            <a:r>
              <a:rPr lang="es-ES" sz="4000" b="1" dirty="0" smtClean="0">
                <a:latin typeface="+mn-lt"/>
              </a:rPr>
              <a:t> </a:t>
            </a:r>
            <a:r>
              <a:rPr lang="es-ES" sz="4000" b="1" dirty="0" err="1" smtClean="0">
                <a:latin typeface="+mn-lt"/>
              </a:rPr>
              <a:t>Wi</a:t>
            </a:r>
            <a:r>
              <a:rPr lang="es-ES" sz="4000" b="1" dirty="0" smtClean="0">
                <a:latin typeface="+mn-lt"/>
              </a:rPr>
              <a:t>-Fi Networks </a:t>
            </a:r>
            <a:r>
              <a:rPr lang="es-ES" sz="4000" b="1" dirty="0" err="1" smtClean="0">
                <a:latin typeface="+mn-lt"/>
              </a:rPr>
              <a:t>Monitoring</a:t>
            </a:r>
            <a:endParaRPr lang="es-ES" sz="4000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7455" y="4439464"/>
            <a:ext cx="6858000" cy="1762056"/>
          </a:xfrm>
        </p:spPr>
        <p:txBody>
          <a:bodyPr>
            <a:normAutofit/>
          </a:bodyPr>
          <a:lstStyle/>
          <a:p>
            <a:pPr>
              <a:buClr>
                <a:schemeClr val="hlink"/>
              </a:buClr>
            </a:pPr>
            <a:r>
              <a:rPr lang="de-DE" dirty="0" smtClean="0"/>
              <a:t>FERRAN </a:t>
            </a:r>
            <a:r>
              <a:rPr lang="de-DE" dirty="0"/>
              <a:t>SELVA </a:t>
            </a:r>
            <a:r>
              <a:rPr lang="de-DE" dirty="0" smtClean="0"/>
              <a:t>RODRÍGUEZ </a:t>
            </a:r>
          </a:p>
          <a:p>
            <a:pPr>
              <a:lnSpc>
                <a:spcPct val="70000"/>
              </a:lnSpc>
              <a:buClr>
                <a:schemeClr val="hlink"/>
              </a:buClr>
            </a:pPr>
            <a:endParaRPr lang="de-DE" sz="1050" dirty="0"/>
          </a:p>
          <a:p>
            <a:pPr>
              <a:buClr>
                <a:schemeClr val="hlink"/>
              </a:buClr>
            </a:pPr>
            <a:r>
              <a:rPr lang="de-DE" sz="1600" dirty="0" err="1" smtClean="0"/>
              <a:t>Bachelor‘s</a:t>
            </a:r>
            <a:r>
              <a:rPr lang="de-DE" sz="1600" dirty="0" smtClean="0"/>
              <a:t> </a:t>
            </a:r>
            <a:r>
              <a:rPr lang="de-DE" sz="1600" dirty="0" err="1" smtClean="0"/>
              <a:t>Degree</a:t>
            </a:r>
            <a:r>
              <a:rPr lang="de-DE" sz="1600" dirty="0" smtClean="0"/>
              <a:t> in </a:t>
            </a:r>
            <a:r>
              <a:rPr lang="de-DE" sz="1600" dirty="0" err="1" smtClean="0"/>
              <a:t>telematics</a:t>
            </a:r>
            <a:r>
              <a:rPr lang="de-DE" sz="1600" dirty="0" smtClean="0"/>
              <a:t> </a:t>
            </a:r>
            <a:r>
              <a:rPr lang="de-DE" sz="1600" dirty="0" err="1" smtClean="0"/>
              <a:t>engineering</a:t>
            </a:r>
            <a:endParaRPr lang="de-DE" sz="1050" dirty="0" smtClean="0"/>
          </a:p>
          <a:p>
            <a:pPr>
              <a:buClr>
                <a:schemeClr val="hlink"/>
              </a:buClr>
            </a:pPr>
            <a:r>
              <a:rPr lang="de-DE" sz="1600" dirty="0" smtClean="0"/>
              <a:t>DIRECTOR</a:t>
            </a:r>
            <a:r>
              <a:rPr lang="de-DE" sz="1600" dirty="0"/>
              <a:t>: JAUME </a:t>
            </a:r>
            <a:r>
              <a:rPr lang="de-DE" sz="1600" dirty="0" smtClean="0"/>
              <a:t>BARCELÓ</a:t>
            </a:r>
            <a:endParaRPr lang="de-DE" sz="1600" dirty="0"/>
          </a:p>
          <a:p>
            <a:endParaRPr lang="es-ES" dirty="0"/>
          </a:p>
        </p:txBody>
      </p:sp>
      <p:pic>
        <p:nvPicPr>
          <p:cNvPr id="4" name="Imagen 3" descr="up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3258"/>
            <a:ext cx="3211529" cy="234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0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smtClean="0"/>
              <a:t>SYSTEM COMPONENTS</a:t>
            </a:r>
            <a:br>
              <a:rPr lang="de-DE" dirty="0" smtClean="0"/>
            </a:br>
            <a:r>
              <a:rPr lang="de-DE" sz="2400" dirty="0" smtClean="0">
                <a:solidFill>
                  <a:srgbClr val="B89101"/>
                </a:solidFill>
              </a:rPr>
              <a:t>Hardware</a:t>
            </a:r>
            <a:r>
              <a:rPr lang="de-DE" sz="2400" dirty="0">
                <a:solidFill>
                  <a:srgbClr val="B89101"/>
                </a:solidFill>
              </a:rPr>
              <a:t> </a:t>
            </a:r>
            <a:r>
              <a:rPr lang="es-ES" sz="2400" dirty="0">
                <a:solidFill>
                  <a:srgbClr val="B89101"/>
                </a:solidFill>
              </a:rPr>
              <a:t>COMPONENTS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9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65211"/>
            <a:ext cx="7884587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Access Point</a:t>
            </a:r>
            <a:endParaRPr lang="en-US" sz="2800" b="1" dirty="0"/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Devices whose performance is being monitored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6" name="Imagen 5" descr="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30" y="3564398"/>
            <a:ext cx="2846495" cy="243985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384074" y="6007424"/>
            <a:ext cx="3510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Figure </a:t>
            </a:r>
            <a:r>
              <a:rPr lang="es-ES" sz="1400" i="1" dirty="0" smtClean="0"/>
              <a:t>2: </a:t>
            </a:r>
            <a:r>
              <a:rPr lang="es-ES" sz="1400" i="1" dirty="0" err="1" smtClean="0"/>
              <a:t>Linksys</a:t>
            </a:r>
            <a:r>
              <a:rPr lang="es-ES" sz="1400" i="1" dirty="0" smtClean="0"/>
              <a:t> </a:t>
            </a:r>
            <a:r>
              <a:rPr lang="es-ES" sz="1400" i="1" dirty="0"/>
              <a:t>WRT54Gt Access Point</a:t>
            </a:r>
          </a:p>
        </p:txBody>
      </p:sp>
      <p:pic>
        <p:nvPicPr>
          <p:cNvPr id="8" name="Imagen 7" descr="up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2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smtClean="0"/>
              <a:t>SYSTEM COMPONENTS</a:t>
            </a:r>
            <a:br>
              <a:rPr lang="de-DE" dirty="0" smtClean="0"/>
            </a:br>
            <a:r>
              <a:rPr lang="es-ES" sz="2400" dirty="0">
                <a:solidFill>
                  <a:srgbClr val="B89101"/>
                </a:solidFill>
              </a:rPr>
              <a:t>SOFTWARE COMPONENTS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10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65211"/>
            <a:ext cx="788458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Access (Java Application)</a:t>
            </a:r>
            <a:endParaRPr lang="en-US" sz="2800" b="1" dirty="0"/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b="1" u="sng" dirty="0" smtClean="0">
                <a:solidFill>
                  <a:srgbClr val="000000"/>
                </a:solidFill>
              </a:rPr>
              <a:t>Main goal: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Updates </a:t>
            </a:r>
            <a:r>
              <a:rPr lang="en-US" sz="2000" dirty="0">
                <a:solidFill>
                  <a:srgbClr val="000000"/>
                </a:solidFill>
              </a:rPr>
              <a:t>the status of the access point to be </a:t>
            </a:r>
            <a:r>
              <a:rPr lang="en-US" sz="2000" dirty="0" smtClean="0">
                <a:solidFill>
                  <a:srgbClr val="000000"/>
                </a:solidFill>
              </a:rPr>
              <a:t>monitored</a:t>
            </a: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Written in Java</a:t>
            </a: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Executed at the Raspberry Pi</a:t>
            </a: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b="1" u="sng" dirty="0">
                <a:solidFill>
                  <a:srgbClr val="000000"/>
                </a:solidFill>
              </a:rPr>
              <a:t>Methodology</a:t>
            </a:r>
            <a:r>
              <a:rPr lang="en-US" sz="2000" b="1" u="sng" dirty="0" smtClean="0">
                <a:solidFill>
                  <a:srgbClr val="000000"/>
                </a:solidFill>
              </a:rPr>
              <a:t>: </a:t>
            </a:r>
            <a:endParaRPr lang="en-US" sz="2000" b="1" u="sng" dirty="0">
              <a:solidFill>
                <a:srgbClr val="000000"/>
              </a:solidFill>
            </a:endParaRPr>
          </a:p>
          <a:p>
            <a:pPr lvl="1">
              <a:spcBef>
                <a:spcPts val="1800"/>
              </a:spcBef>
              <a:buClr>
                <a:schemeClr val="tx2"/>
              </a:buClr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439241641"/>
              </p:ext>
            </p:extLst>
          </p:nvPr>
        </p:nvGraphicFramePr>
        <p:xfrm>
          <a:off x="1120655" y="5386362"/>
          <a:ext cx="7221132" cy="987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n 7" descr="upf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5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smtClean="0"/>
              <a:t>SYSTEM COMPONENTS</a:t>
            </a:r>
            <a:br>
              <a:rPr lang="de-DE" dirty="0" smtClean="0"/>
            </a:br>
            <a:r>
              <a:rPr lang="es-ES" sz="2400" dirty="0">
                <a:solidFill>
                  <a:srgbClr val="B89101"/>
                </a:solidFill>
              </a:rPr>
              <a:t>SOFTWARE COMPONENTS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11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65211"/>
            <a:ext cx="352773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Web Application</a:t>
            </a:r>
          </a:p>
          <a:p>
            <a:pPr marL="342900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b="1" u="sng" dirty="0">
                <a:solidFill>
                  <a:srgbClr val="000000"/>
                </a:solidFill>
              </a:rPr>
              <a:t>Main goal: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Displays the information about the status of the access points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Written in </a:t>
            </a:r>
            <a:r>
              <a:rPr lang="en-US" sz="2000" dirty="0" smtClean="0">
                <a:solidFill>
                  <a:srgbClr val="000000"/>
                </a:solidFill>
              </a:rPr>
              <a:t>HTML, </a:t>
            </a:r>
            <a:r>
              <a:rPr lang="en-US" sz="2000" dirty="0" err="1" smtClean="0">
                <a:solidFill>
                  <a:srgbClr val="000000"/>
                </a:solidFill>
              </a:rPr>
              <a:t>Javascript</a:t>
            </a:r>
            <a:r>
              <a:rPr lang="en-US" sz="2000" dirty="0" smtClean="0">
                <a:solidFill>
                  <a:srgbClr val="000000"/>
                </a:solidFill>
              </a:rPr>
              <a:t> and PHP</a:t>
            </a:r>
          </a:p>
          <a:p>
            <a:pPr marL="342900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Located at the server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7" name="Imagen 6" descr="WebApplic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250" y="2534580"/>
            <a:ext cx="4645635" cy="290352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361850" y="5447822"/>
            <a:ext cx="2274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Figure </a:t>
            </a:r>
            <a:r>
              <a:rPr lang="es-ES" sz="1400" i="1" dirty="0" smtClean="0"/>
              <a:t>3: Web </a:t>
            </a:r>
            <a:r>
              <a:rPr lang="en-GB" sz="1400" i="1" dirty="0" smtClean="0"/>
              <a:t>Application</a:t>
            </a:r>
            <a:endParaRPr lang="en-GB" sz="1400" i="1" dirty="0"/>
          </a:p>
        </p:txBody>
      </p:sp>
      <p:pic>
        <p:nvPicPr>
          <p:cNvPr id="9" name="Imagen 8" descr="up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smtClean="0"/>
              <a:t>SYSTEM COMPONENTS</a:t>
            </a:r>
            <a:br>
              <a:rPr lang="de-DE" dirty="0" smtClean="0"/>
            </a:br>
            <a:r>
              <a:rPr lang="es-ES" sz="2400" dirty="0">
                <a:solidFill>
                  <a:srgbClr val="B89101"/>
                </a:solidFill>
              </a:rPr>
              <a:t>SOFTWARE COMPONENTS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12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65211"/>
            <a:ext cx="7884587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/>
              <a:t>MongoDB</a:t>
            </a:r>
            <a:r>
              <a:rPr lang="en-US" sz="2800" b="1" dirty="0" smtClean="0"/>
              <a:t> Database (1)</a:t>
            </a:r>
          </a:p>
          <a:p>
            <a:pPr marL="800100" lvl="1" indent="-342900">
              <a:lnSpc>
                <a:spcPct val="80000"/>
              </a:lnSpc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b="1" u="sng" dirty="0">
                <a:solidFill>
                  <a:srgbClr val="000000"/>
                </a:solidFill>
              </a:rPr>
              <a:t>Main goal: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Stores the information obtained by the Access java application</a:t>
            </a:r>
            <a:endParaRPr lang="en-US" sz="2000" b="1" u="sng" dirty="0" smtClean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80000"/>
              </a:lnSpc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b="1" u="sng" dirty="0" smtClean="0">
                <a:solidFill>
                  <a:srgbClr val="000000"/>
                </a:solidFill>
              </a:rPr>
              <a:t>Collections:</a:t>
            </a:r>
          </a:p>
          <a:p>
            <a:pPr marL="1371600" lvl="2" indent="-457200">
              <a:lnSpc>
                <a:spcPct val="80000"/>
              </a:lnSpc>
              <a:spcBef>
                <a:spcPts val="1800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2000" dirty="0" smtClean="0">
                <a:solidFill>
                  <a:srgbClr val="000000"/>
                </a:solidFill>
              </a:rPr>
              <a:t>Resume	Stores for each Access Point the following data: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696988" y="4927511"/>
            <a:ext cx="226265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/>
              <a:t>ID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/>
              <a:t>IP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err="1"/>
              <a:t>Latitude</a:t>
            </a:r>
            <a:endParaRPr lang="es-ES" sz="2000" dirty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err="1"/>
              <a:t>Longitude</a:t>
            </a:r>
            <a:endParaRPr lang="en-US" sz="2000" dirty="0">
              <a:solidFill>
                <a:srgbClr val="000000"/>
              </a:solidFill>
            </a:endParaRPr>
          </a:p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794484" y="4924626"/>
            <a:ext cx="217727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/>
              <a:t>Status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err="1"/>
              <a:t>Since</a:t>
            </a:r>
            <a:r>
              <a:rPr lang="es-ES" sz="2000" dirty="0"/>
              <a:t> 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err="1"/>
              <a:t>Totaltime</a:t>
            </a:r>
            <a:endParaRPr lang="es-ES" sz="2000" dirty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err="1" smtClean="0"/>
              <a:t>Uptime</a:t>
            </a:r>
            <a:endParaRPr lang="en-US" sz="2000" dirty="0">
              <a:solidFill>
                <a:srgbClr val="000000"/>
              </a:solidFill>
            </a:endParaRPr>
          </a:p>
          <a:p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812310" y="4910623"/>
            <a:ext cx="2299087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err="1" smtClean="0"/>
              <a:t>Downtime</a:t>
            </a:r>
            <a:endParaRPr lang="es-ES" dirty="0" smtClean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err="1" smtClean="0"/>
              <a:t>Availability</a:t>
            </a:r>
            <a:endParaRPr lang="es-ES" sz="2000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2950166" y="4489683"/>
            <a:ext cx="26313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3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smtClean="0"/>
              <a:t>SYSTEM COMPONENTS</a:t>
            </a:r>
            <a:br>
              <a:rPr lang="de-DE" dirty="0" smtClean="0"/>
            </a:br>
            <a:r>
              <a:rPr lang="es-ES" sz="2400" dirty="0">
                <a:solidFill>
                  <a:srgbClr val="B89101"/>
                </a:solidFill>
              </a:rPr>
              <a:t>SOFTWARE COMPONENTS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13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65211"/>
            <a:ext cx="7884587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/>
              <a:t>MongoDB</a:t>
            </a:r>
            <a:r>
              <a:rPr lang="en-US" sz="2800" b="1" dirty="0" smtClean="0"/>
              <a:t> Database (2)</a:t>
            </a:r>
          </a:p>
          <a:p>
            <a:pPr marL="1371600" lvl="2" indent="-457200">
              <a:spcBef>
                <a:spcPts val="1800"/>
              </a:spcBef>
              <a:buClr>
                <a:schemeClr val="tx2"/>
              </a:buClr>
              <a:buFont typeface="Wingdings" charset="2"/>
              <a:buChar char="Ø"/>
            </a:pPr>
            <a:r>
              <a:rPr lang="en-US" sz="2000" dirty="0" smtClean="0">
                <a:solidFill>
                  <a:srgbClr val="000000"/>
                </a:solidFill>
              </a:rPr>
              <a:t>Data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 A register is stored each time that the Access java application tries to ping an Access Point. </a:t>
            </a:r>
          </a:p>
          <a:p>
            <a:pPr lvl="2">
              <a:lnSpc>
                <a:spcPct val="80000"/>
              </a:lnSpc>
              <a:spcBef>
                <a:spcPts val="1800"/>
              </a:spcBef>
              <a:buClr>
                <a:schemeClr val="tx2"/>
              </a:buClr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The information stored at each register is:</a:t>
            </a:r>
          </a:p>
          <a:p>
            <a:pPr lvl="2">
              <a:lnSpc>
                <a:spcPct val="80000"/>
              </a:lnSpc>
              <a:spcBef>
                <a:spcPts val="1800"/>
              </a:spcBef>
              <a:buClr>
                <a:schemeClr val="tx2"/>
              </a:buClr>
            </a:pPr>
            <a:endParaRPr lang="en-US" sz="2000" dirty="0">
              <a:solidFill>
                <a:srgbClr val="000000"/>
              </a:solidFill>
            </a:endParaRPr>
          </a:p>
          <a:p>
            <a:pPr lvl="2">
              <a:spcBef>
                <a:spcPts val="1800"/>
              </a:spcBef>
              <a:buClr>
                <a:schemeClr val="tx2"/>
              </a:buClr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3">
              <a:spcBef>
                <a:spcPts val="1800"/>
              </a:spcBef>
              <a:buClr>
                <a:schemeClr val="tx2"/>
              </a:buClr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2">
              <a:spcBef>
                <a:spcPts val="1800"/>
              </a:spcBef>
              <a:buClr>
                <a:schemeClr val="tx2"/>
              </a:buClr>
            </a:pPr>
            <a:endParaRPr lang="en-US" sz="2000" dirty="0" smtClean="0"/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2533923" y="3337725"/>
            <a:ext cx="26313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696988" y="4308233"/>
            <a:ext cx="2497458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smtClean="0"/>
              <a:t>ID</a:t>
            </a:r>
            <a:endParaRPr lang="es-ES" sz="2000" dirty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smtClean="0"/>
              <a:t>Status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Clr>
                <a:schemeClr val="tx2"/>
              </a:buClr>
              <a:buFont typeface="Arial"/>
              <a:buChar char="•"/>
            </a:pPr>
            <a:r>
              <a:rPr lang="es-ES" sz="2000" dirty="0" err="1" smtClean="0"/>
              <a:t>Timestamp</a:t>
            </a:r>
            <a:endParaRPr lang="es-ES" sz="2000" dirty="0"/>
          </a:p>
        </p:txBody>
      </p:sp>
      <p:pic>
        <p:nvPicPr>
          <p:cNvPr id="9" name="Imagen 8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2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smtClean="0"/>
              <a:t>SYSTEM COMPONENTS</a:t>
            </a:r>
            <a:br>
              <a:rPr lang="de-DE" dirty="0" smtClean="0"/>
            </a:br>
            <a:r>
              <a:rPr lang="es-ES" sz="2400" dirty="0">
                <a:solidFill>
                  <a:srgbClr val="B89101"/>
                </a:solidFill>
              </a:rPr>
              <a:t>SOFTWARE COMPONENTS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14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65211"/>
            <a:ext cx="788458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Web service</a:t>
            </a: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b="1" u="sng" dirty="0">
                <a:solidFill>
                  <a:srgbClr val="000000"/>
                </a:solidFill>
              </a:rPr>
              <a:t>Main goal: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provides a way of communication between the Access java application at the Raspberry Pi and </a:t>
            </a:r>
            <a:r>
              <a:rPr lang="en-US" sz="2000" dirty="0" err="1" smtClean="0">
                <a:solidFill>
                  <a:srgbClr val="000000"/>
                </a:solidFill>
              </a:rPr>
              <a:t>MongoDB</a:t>
            </a:r>
            <a:r>
              <a:rPr lang="en-US" sz="2000" dirty="0" smtClean="0">
                <a:solidFill>
                  <a:srgbClr val="000000"/>
                </a:solidFill>
              </a:rPr>
              <a:t> Database at the server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Written in </a:t>
            </a:r>
            <a:r>
              <a:rPr lang="en-US" sz="2000" dirty="0" smtClean="0">
                <a:solidFill>
                  <a:srgbClr val="000000"/>
                </a:solidFill>
              </a:rPr>
              <a:t>PHP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Located at the Server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6" name="Imagen 5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defRPr/>
            </a:pPr>
            <a:r>
              <a:rPr lang="de-DE" dirty="0"/>
              <a:t>SYSTEM OPERATION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15</a:t>
            </a:fld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41714"/>
            <a:ext cx="7974615" cy="4246563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3195221" y="6066506"/>
            <a:ext cx="2313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/>
              <a:t>Figure </a:t>
            </a:r>
            <a:r>
              <a:rPr lang="es-ES" sz="1400" i="1" dirty="0" smtClean="0"/>
              <a:t>4: </a:t>
            </a:r>
            <a:r>
              <a:rPr lang="en-GB" sz="1400" i="1" dirty="0" smtClean="0"/>
              <a:t>System Diagram</a:t>
            </a:r>
            <a:endParaRPr lang="en-GB" sz="1400" i="1" dirty="0"/>
          </a:p>
        </p:txBody>
      </p:sp>
      <p:pic>
        <p:nvPicPr>
          <p:cNvPr id="7" name="Imagen 6" descr="up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dirty="0"/>
              <a:t>TESTING THE SYSTEM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s-ES" sz="2400" dirty="0" smtClean="0">
                <a:solidFill>
                  <a:srgbClr val="B89101"/>
                </a:solidFill>
              </a:rPr>
              <a:t>Test</a:t>
            </a:r>
            <a:endParaRPr lang="es-ES" sz="2400" dirty="0">
              <a:solidFill>
                <a:srgbClr val="B8910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16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65211"/>
            <a:ext cx="78845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Clr>
                <a:schemeClr val="tx2"/>
              </a:buClr>
              <a:buSzPct val="90000"/>
              <a:buFont typeface="Wingdings" charset="2"/>
              <a:buChar char="§"/>
            </a:pPr>
            <a:r>
              <a:rPr lang="de-DE" sz="2000" dirty="0" smtClean="0">
                <a:solidFill>
                  <a:srgbClr val="000000"/>
                </a:solidFill>
              </a:rPr>
              <a:t>Network</a:t>
            </a:r>
            <a:r>
              <a:rPr lang="de-DE" sz="2000" dirty="0">
                <a:solidFill>
                  <a:srgbClr val="000000"/>
                </a:solidFill>
              </a:rPr>
              <a:t>: </a:t>
            </a:r>
            <a:r>
              <a:rPr lang="de-DE" sz="2000" b="1" i="1" dirty="0" err="1">
                <a:solidFill>
                  <a:srgbClr val="000000"/>
                </a:solidFill>
              </a:rPr>
              <a:t>Poblenou</a:t>
            </a:r>
            <a:r>
              <a:rPr lang="de-DE" sz="2000" b="1" i="1" dirty="0">
                <a:solidFill>
                  <a:srgbClr val="000000"/>
                </a:solidFill>
              </a:rPr>
              <a:t> Sense Fils</a:t>
            </a:r>
            <a:r>
              <a:rPr lang="de-DE" sz="2000" b="1" i="1" dirty="0" smtClean="0">
                <a:solidFill>
                  <a:srgbClr val="000000"/>
                </a:solidFill>
              </a:rPr>
              <a:t>.</a:t>
            </a: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SzPct val="90000"/>
              <a:buFont typeface="Courier New"/>
              <a:buChar char="o"/>
            </a:pPr>
            <a:r>
              <a:rPr lang="de-DE" sz="2000" dirty="0" smtClean="0">
                <a:solidFill>
                  <a:srgbClr val="000000"/>
                </a:solidFill>
              </a:rPr>
              <a:t>Location: Barcelona </a:t>
            </a: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SzPct val="90000"/>
              <a:buFont typeface="Courier New"/>
              <a:buChar char="o"/>
            </a:pPr>
            <a:r>
              <a:rPr lang="de-DE" sz="2000" dirty="0" err="1" smtClean="0">
                <a:solidFill>
                  <a:srgbClr val="000000"/>
                </a:solidFill>
              </a:rPr>
              <a:t>Number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of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nodes</a:t>
            </a:r>
            <a:r>
              <a:rPr lang="de-DE" sz="2000" dirty="0" smtClean="0">
                <a:solidFill>
                  <a:srgbClr val="000000"/>
                </a:solidFill>
              </a:rPr>
              <a:t>: 45</a:t>
            </a:r>
            <a:endParaRPr lang="de-DE" sz="2000" dirty="0">
              <a:solidFill>
                <a:srgbClr val="000000"/>
              </a:solidFill>
            </a:endParaRP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SzPct val="90000"/>
              <a:buFont typeface="Courier New"/>
              <a:buChar char="o"/>
            </a:pPr>
            <a:r>
              <a:rPr lang="de-DE" sz="2000" dirty="0">
                <a:solidFill>
                  <a:srgbClr val="000000"/>
                </a:solidFill>
              </a:rPr>
              <a:t>Duration: 5 Days</a:t>
            </a:r>
            <a:r>
              <a:rPr lang="de-DE" sz="20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spcBef>
                <a:spcPts val="1800"/>
              </a:spcBef>
              <a:buClr>
                <a:schemeClr val="tx2"/>
              </a:buClr>
              <a:buSzPct val="90000"/>
              <a:buFont typeface="Wingdings" charset="2"/>
              <a:buChar char="§"/>
            </a:pPr>
            <a:r>
              <a:rPr lang="de-DE" sz="2000" dirty="0" smtClean="0">
                <a:solidFill>
                  <a:srgbClr val="000000"/>
                </a:solidFill>
              </a:rPr>
              <a:t>Location </a:t>
            </a:r>
            <a:r>
              <a:rPr lang="de-DE" sz="2000" dirty="0" err="1" smtClean="0">
                <a:solidFill>
                  <a:srgbClr val="000000"/>
                </a:solidFill>
              </a:rPr>
              <a:t>of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the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Raspberry</a:t>
            </a:r>
            <a:r>
              <a:rPr lang="de-DE" sz="2000" dirty="0" smtClean="0">
                <a:solidFill>
                  <a:srgbClr val="000000"/>
                </a:solidFill>
              </a:rPr>
              <a:t> Pi: </a:t>
            </a:r>
            <a:r>
              <a:rPr lang="de-DE" sz="2000" b="1" i="1" dirty="0" smtClean="0">
                <a:solidFill>
                  <a:srgbClr val="000000"/>
                </a:solidFill>
              </a:rPr>
              <a:t>Tanger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building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of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the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b="1" i="1" dirty="0" err="1" smtClean="0">
                <a:solidFill>
                  <a:srgbClr val="000000"/>
                </a:solidFill>
              </a:rPr>
              <a:t>Universitat</a:t>
            </a:r>
            <a:r>
              <a:rPr lang="de-DE" sz="2000" b="1" i="1" dirty="0" smtClean="0">
                <a:solidFill>
                  <a:srgbClr val="000000"/>
                </a:solidFill>
              </a:rPr>
              <a:t> </a:t>
            </a:r>
            <a:r>
              <a:rPr lang="de-DE" sz="2000" b="1" i="1" dirty="0" err="1" smtClean="0">
                <a:solidFill>
                  <a:srgbClr val="000000"/>
                </a:solidFill>
              </a:rPr>
              <a:t>Pompeu</a:t>
            </a:r>
            <a:r>
              <a:rPr lang="de-DE" sz="2000" b="1" i="1" dirty="0" smtClean="0">
                <a:solidFill>
                  <a:srgbClr val="000000"/>
                </a:solidFill>
              </a:rPr>
              <a:t> </a:t>
            </a:r>
            <a:r>
              <a:rPr lang="de-DE" sz="2000" b="1" i="1" dirty="0" err="1" smtClean="0">
                <a:solidFill>
                  <a:srgbClr val="000000"/>
                </a:solidFill>
              </a:rPr>
              <a:t>Fabra</a:t>
            </a:r>
            <a:r>
              <a:rPr lang="de-DE" sz="2000" dirty="0" smtClean="0">
                <a:solidFill>
                  <a:srgbClr val="000000"/>
                </a:solidFill>
              </a:rPr>
              <a:t>.</a:t>
            </a:r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6" name="Imagen 5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13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dirty="0"/>
              <a:t>TESTING THE SYSTEM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>
                <a:solidFill>
                  <a:srgbClr val="B89101"/>
                </a:solidFill>
              </a:rPr>
              <a:t>RESULTS</a:t>
            </a:r>
            <a:endParaRPr lang="es-ES" sz="2400" dirty="0">
              <a:solidFill>
                <a:srgbClr val="B8910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17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54672"/>
            <a:ext cx="450807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Clr>
                <a:schemeClr val="tx2"/>
              </a:buClr>
              <a:buSzPct val="90000"/>
              <a:buFont typeface="Wingdings" charset="2"/>
              <a:buChar char="§"/>
            </a:pPr>
            <a:r>
              <a:rPr lang="en-GB" sz="2000" dirty="0" smtClean="0">
                <a:solidFill>
                  <a:srgbClr val="000000"/>
                </a:solidFill>
              </a:rPr>
              <a:t>Database Results</a:t>
            </a:r>
          </a:p>
          <a:p>
            <a:pPr marL="800100" lvl="4" indent="-342900">
              <a:spcBef>
                <a:spcPts val="6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Collection Size:</a:t>
            </a:r>
          </a:p>
          <a:p>
            <a:pPr marL="1257300" lvl="2" indent="-342900">
              <a:lnSpc>
                <a:spcPct val="7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Wingdings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Data: + </a:t>
            </a:r>
            <a:r>
              <a:rPr lang="en-GB" sz="2000" dirty="0" smtClean="0"/>
              <a:t>2.070.792 Bytes</a:t>
            </a:r>
          </a:p>
          <a:p>
            <a:pPr marL="1257300" lvl="2" indent="-342900">
              <a:lnSpc>
                <a:spcPct val="7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Wingdings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Resume: + 320 Bytes </a:t>
            </a:r>
          </a:p>
          <a:p>
            <a:pPr marL="800100" lvl="4" indent="-342900">
              <a:spcBef>
                <a:spcPts val="6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Document Size:</a:t>
            </a:r>
          </a:p>
          <a:p>
            <a:pPr marL="1257300" lvl="2" indent="-342900">
              <a:lnSpc>
                <a:spcPct val="7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Wingdings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Data: +104’76 Bytes</a:t>
            </a:r>
          </a:p>
          <a:p>
            <a:pPr marL="1257300" lvl="2" indent="-342900">
              <a:lnSpc>
                <a:spcPct val="7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Wingdings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Resume: + 7,11 Bytes </a:t>
            </a: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4567996" y="2254672"/>
            <a:ext cx="4045027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4">
              <a:spcBef>
                <a:spcPts val="600"/>
              </a:spcBef>
              <a:buClr>
                <a:schemeClr val="tx2"/>
              </a:buClr>
              <a:buSzPct val="90000"/>
            </a:pPr>
            <a:endParaRPr lang="es-ES" sz="2000" dirty="0" smtClean="0"/>
          </a:p>
          <a:p>
            <a:pPr marL="800100" lvl="4" indent="-342900">
              <a:spcBef>
                <a:spcPts val="6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Number of Documents:</a:t>
            </a:r>
          </a:p>
          <a:p>
            <a:pPr marL="1257300" lvl="2" indent="-342900">
              <a:lnSpc>
                <a:spcPct val="7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Wingdings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Data: 45 Documents</a:t>
            </a:r>
            <a:endParaRPr lang="en-GB" sz="2000" dirty="0" smtClean="0"/>
          </a:p>
          <a:p>
            <a:pPr marL="1257300" lvl="2" indent="-342900">
              <a:spcBef>
                <a:spcPts val="600"/>
              </a:spcBef>
              <a:buClr>
                <a:schemeClr val="tx2"/>
              </a:buClr>
              <a:buSzPct val="90000"/>
              <a:buFont typeface="Wingdings" charset="2"/>
              <a:buChar char="q"/>
            </a:pPr>
            <a:r>
              <a:rPr lang="en-GB" sz="2000" dirty="0" smtClean="0">
                <a:solidFill>
                  <a:srgbClr val="000000"/>
                </a:solidFill>
              </a:rPr>
              <a:t>Resume: + 19.766 Documents</a:t>
            </a: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12" name="Imagen 11" descr="Captura de pantalla 2014-07-03 a la(s) 01.12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9" y="5127951"/>
            <a:ext cx="7440453" cy="1508324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2717430" y="4827170"/>
            <a:ext cx="374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err="1" smtClean="0"/>
              <a:t>Table</a:t>
            </a:r>
            <a:r>
              <a:rPr lang="es-ES" sz="1400" i="1" dirty="0" smtClean="0"/>
              <a:t> 1: </a:t>
            </a:r>
            <a:r>
              <a:rPr lang="en-GB" sz="1400" dirty="0" smtClean="0"/>
              <a:t>Summary Table of Collections Stats</a:t>
            </a:r>
            <a:endParaRPr lang="en-GB" sz="1400" i="1" dirty="0"/>
          </a:p>
        </p:txBody>
      </p:sp>
      <p:pic>
        <p:nvPicPr>
          <p:cNvPr id="10" name="Imagen 9" descr="up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dirty="0"/>
              <a:t>TESTING THE SYSTEM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>
                <a:solidFill>
                  <a:srgbClr val="B89101"/>
                </a:solidFill>
              </a:rPr>
              <a:t>RESULTS</a:t>
            </a:r>
            <a:endParaRPr lang="es-ES" sz="2400" dirty="0">
              <a:solidFill>
                <a:srgbClr val="B8910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18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182830"/>
            <a:ext cx="8337264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Clr>
                <a:schemeClr val="tx2"/>
              </a:buClr>
              <a:buSzPct val="90000"/>
              <a:buFont typeface="Wingdings" charset="2"/>
              <a:buChar char="§"/>
            </a:pPr>
            <a:r>
              <a:rPr lang="en-GB" sz="2000" dirty="0" smtClean="0">
                <a:solidFill>
                  <a:srgbClr val="000000"/>
                </a:solidFill>
              </a:rPr>
              <a:t>Mailing</a:t>
            </a:r>
          </a:p>
          <a:p>
            <a:pPr marL="800100" lvl="4" indent="-342900">
              <a:spcBef>
                <a:spcPts val="6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Address: </a:t>
            </a:r>
            <a:r>
              <a:rPr lang="en-GB" sz="2000" i="1" dirty="0" smtClean="0">
                <a:hlinkClick r:id="rId3"/>
              </a:rPr>
              <a:t>bub.project.apcontrol@gmail.com</a:t>
            </a:r>
            <a:endParaRPr lang="en-GB" sz="2000" i="1" dirty="0" smtClean="0"/>
          </a:p>
          <a:p>
            <a:pPr marL="800100" lvl="4" indent="-342900">
              <a:spcBef>
                <a:spcPts val="6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Number of email received: 223 emails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SzPct val="90000"/>
              <a:buFont typeface="Wingdings" charset="2"/>
              <a:buChar char="§"/>
            </a:pPr>
            <a:r>
              <a:rPr lang="en-GB" sz="2000" dirty="0" smtClean="0"/>
              <a:t>Processing the Information</a:t>
            </a:r>
            <a:endParaRPr lang="en-GB" sz="2000" dirty="0" smtClean="0">
              <a:solidFill>
                <a:srgbClr val="000000"/>
              </a:solidFill>
            </a:endParaRPr>
          </a:p>
          <a:p>
            <a:pPr marL="800100" lvl="4" indent="-342900">
              <a:spcBef>
                <a:spcPts val="6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lang="en-GB" sz="2000" dirty="0" smtClean="0"/>
              <a:t>TOTALTIME</a:t>
            </a:r>
            <a:r>
              <a:rPr lang="en-GB" sz="2000" dirty="0" smtClean="0">
                <a:solidFill>
                  <a:srgbClr val="000000"/>
                </a:solidFill>
              </a:rPr>
              <a:t>: 5 days=120 hours	  </a:t>
            </a:r>
            <a:r>
              <a:rPr lang="en-GB" sz="2000" dirty="0" smtClean="0"/>
              <a:t>BCNgranvia940AH =119’71 </a:t>
            </a:r>
          </a:p>
          <a:p>
            <a:pPr marL="342900" indent="-342900">
              <a:spcBef>
                <a:spcPts val="1200"/>
              </a:spcBef>
              <a:buClr>
                <a:schemeClr val="tx2"/>
              </a:buClr>
              <a:buSzPct val="90000"/>
              <a:buFont typeface="Wingdings" charset="2"/>
              <a:buChar char="§"/>
            </a:pPr>
            <a:r>
              <a:rPr lang="en-GB" sz="2000" dirty="0" smtClean="0"/>
              <a:t>Unexpected stops</a:t>
            </a:r>
            <a:endParaRPr lang="en-GB" sz="2000" dirty="0" smtClean="0">
              <a:solidFill>
                <a:srgbClr val="000000"/>
              </a:solidFill>
            </a:endParaRPr>
          </a:p>
          <a:p>
            <a:pPr marL="800100" lvl="4" indent="-342900">
              <a:spcBef>
                <a:spcPts val="6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lang="en-GB" sz="2000" dirty="0" smtClean="0"/>
              <a:t>There were no unexpected stops.</a:t>
            </a:r>
          </a:p>
          <a:p>
            <a:pPr marL="800100" lvl="4" indent="-342900">
              <a:spcBef>
                <a:spcPts val="6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</a:rPr>
              <a:t>Anyway, to restart the system is easy      Rebooting Raspberry Pi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4950986" y="3998777"/>
            <a:ext cx="26313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594339" y="5196843"/>
            <a:ext cx="26313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up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7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de-DE" sz="2400" dirty="0" smtClean="0"/>
              <a:t>INTRODUCTION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de-DE" sz="2400" dirty="0" smtClean="0"/>
              <a:t>STATE OF THE ART</a:t>
            </a:r>
            <a:endParaRPr lang="de-DE" sz="24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de-DE" sz="2400" dirty="0"/>
              <a:t>SYSTEM COMPONENTS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de-DE" sz="2400" dirty="0"/>
              <a:t>SYSTEM OPERATION 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es-ES" sz="2400" dirty="0"/>
              <a:t>TESTING THE SYSTEM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de-DE" sz="2400" dirty="0"/>
              <a:t>CONCLUSIONS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  <a:defRPr/>
            </a:pPr>
            <a:r>
              <a:rPr lang="de-DE" sz="2400" dirty="0"/>
              <a:t>FUTURE WORK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</a:t>
            </a:fld>
            <a:endParaRPr lang="es-ES" dirty="0"/>
          </a:p>
        </p:txBody>
      </p:sp>
      <p:pic>
        <p:nvPicPr>
          <p:cNvPr id="6" name="Imagen 5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3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CONCLUSIONS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/>
              <a:buChar char="•"/>
              <a:defRPr/>
            </a:pPr>
            <a:r>
              <a:rPr lang="de-DE" sz="2400" b="0" dirty="0" smtClean="0"/>
              <a:t>The </a:t>
            </a:r>
            <a:r>
              <a:rPr lang="de-DE" sz="2400" b="0" dirty="0" err="1" smtClean="0"/>
              <a:t>system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is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simply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and</a:t>
            </a:r>
            <a:r>
              <a:rPr lang="de-DE" sz="2400" b="0" dirty="0" smtClean="0"/>
              <a:t> </a:t>
            </a:r>
            <a:r>
              <a:rPr lang="es-ES" sz="2400" b="0" dirty="0" err="1" smtClean="0"/>
              <a:t>inexpensive</a:t>
            </a:r>
            <a:endParaRPr lang="de-DE" sz="2400" b="0" dirty="0" smtClean="0"/>
          </a:p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/>
              <a:buChar char="•"/>
              <a:defRPr/>
            </a:pPr>
            <a:r>
              <a:rPr lang="de-DE" sz="2400" b="0" dirty="0" smtClean="0"/>
              <a:t>The </a:t>
            </a:r>
            <a:r>
              <a:rPr lang="de-DE" sz="2400" b="0" dirty="0" err="1" smtClean="0"/>
              <a:t>system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is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compatible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with</a:t>
            </a:r>
            <a:r>
              <a:rPr lang="de-DE" sz="2400" b="0" dirty="0" smtClean="0"/>
              <a:t> all </a:t>
            </a:r>
            <a:r>
              <a:rPr lang="de-DE" sz="2400" b="0" dirty="0" err="1" smtClean="0"/>
              <a:t>networks</a:t>
            </a:r>
            <a:endParaRPr lang="de-DE" sz="2400" b="0" dirty="0" smtClean="0"/>
          </a:p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/>
              <a:buChar char="•"/>
              <a:defRPr/>
            </a:pPr>
            <a:r>
              <a:rPr lang="de-DE" sz="2400" b="0" dirty="0" smtClean="0"/>
              <a:t>The </a:t>
            </a:r>
            <a:r>
              <a:rPr lang="de-DE" sz="2400" b="0" dirty="0" err="1" smtClean="0"/>
              <a:t>results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of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the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test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show</a:t>
            </a:r>
            <a:r>
              <a:rPr lang="de-DE" sz="2400" b="0" dirty="0" smtClean="0"/>
              <a:t> a </a:t>
            </a:r>
            <a:r>
              <a:rPr lang="de-DE" sz="2400" b="0" dirty="0" err="1" smtClean="0"/>
              <a:t>good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performance</a:t>
            </a:r>
            <a:endParaRPr lang="de-DE" sz="2400" b="0" dirty="0" smtClean="0"/>
          </a:p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/>
              <a:buChar char="•"/>
              <a:defRPr/>
            </a:pPr>
            <a:r>
              <a:rPr lang="de-DE" sz="2400" b="0" dirty="0" smtClean="0"/>
              <a:t>The </a:t>
            </a:r>
            <a:r>
              <a:rPr lang="de-DE" sz="2400" b="0" dirty="0" err="1" smtClean="0"/>
              <a:t>simplicity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leads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to</a:t>
            </a:r>
            <a:r>
              <a:rPr lang="de-DE" sz="2400" b="0" dirty="0" smtClean="0"/>
              <a:t> miss </a:t>
            </a:r>
            <a:r>
              <a:rPr lang="de-DE" sz="2400" b="0" dirty="0" err="1" smtClean="0"/>
              <a:t>some</a:t>
            </a:r>
            <a:r>
              <a:rPr lang="de-DE" sz="2400" b="0" dirty="0" smtClean="0"/>
              <a:t> </a:t>
            </a:r>
            <a:r>
              <a:rPr lang="de-DE" sz="2400" b="0" dirty="0" err="1" smtClean="0"/>
              <a:t>information</a:t>
            </a:r>
            <a:endParaRPr lang="de-DE" sz="2400" b="0" dirty="0" smtClean="0"/>
          </a:p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/>
              <a:buChar char="•"/>
              <a:defRPr/>
            </a:pPr>
            <a:endParaRPr lang="de-DE" sz="2400" b="0" dirty="0" smtClean="0"/>
          </a:p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/>
              <a:buChar char="•"/>
              <a:defRPr/>
            </a:pPr>
            <a:endParaRPr lang="de-DE" sz="240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19</a:t>
            </a:fld>
            <a:endParaRPr lang="es-ES" dirty="0"/>
          </a:p>
        </p:txBody>
      </p:sp>
      <p:pic>
        <p:nvPicPr>
          <p:cNvPr id="5" name="Imagen 4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</a:t>
            </a:r>
            <a:r>
              <a:rPr lang="de-DE" dirty="0" smtClean="0"/>
              <a:t>WORK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/>
              <a:buChar char="•"/>
              <a:defRPr/>
            </a:pPr>
            <a:r>
              <a:rPr lang="en-GB" b="0" dirty="0" smtClean="0"/>
              <a:t>SNMP Implementation (Libraries for java, like </a:t>
            </a:r>
            <a:r>
              <a:rPr lang="es-ES" i="1" dirty="0" smtClean="0"/>
              <a:t>snmp4j</a:t>
            </a:r>
            <a:r>
              <a:rPr lang="en-GB" b="0" dirty="0" smtClean="0"/>
              <a:t>)</a:t>
            </a:r>
          </a:p>
          <a:p>
            <a:pPr marL="800100" lvl="1" indent="-342900">
              <a:lnSpc>
                <a:spcPct val="130000"/>
              </a:lnSpc>
              <a:buFont typeface="Wingdings" charset="2"/>
              <a:buChar char="§"/>
              <a:defRPr/>
            </a:pPr>
            <a:r>
              <a:rPr lang="en-GB" dirty="0" smtClean="0"/>
              <a:t>Obtain </a:t>
            </a:r>
            <a:r>
              <a:rPr lang="en-GB" dirty="0"/>
              <a:t>m</a:t>
            </a:r>
            <a:r>
              <a:rPr lang="en-GB" b="0" dirty="0" smtClean="0"/>
              <a:t>ore </a:t>
            </a:r>
            <a:r>
              <a:rPr lang="en-GB" dirty="0"/>
              <a:t>i</a:t>
            </a:r>
            <a:r>
              <a:rPr lang="en-GB" b="0" dirty="0" smtClean="0"/>
              <a:t>nformation</a:t>
            </a:r>
          </a:p>
          <a:p>
            <a:pPr marL="800100" lvl="1" indent="-342900">
              <a:lnSpc>
                <a:spcPct val="130000"/>
              </a:lnSpc>
              <a:buFont typeface="Wingdings" charset="2"/>
              <a:buChar char="§"/>
              <a:defRPr/>
            </a:pPr>
            <a:r>
              <a:rPr lang="en-GB" dirty="0" smtClean="0"/>
              <a:t>Add </a:t>
            </a:r>
            <a:r>
              <a:rPr lang="en-GB" b="1" i="1" dirty="0" smtClean="0"/>
              <a:t>CONTROL </a:t>
            </a:r>
            <a:r>
              <a:rPr lang="en-GB" dirty="0" smtClean="0"/>
              <a:t>capabilities</a:t>
            </a:r>
          </a:p>
          <a:p>
            <a:pPr marL="1485900" lvl="2" indent="-342900">
              <a:lnSpc>
                <a:spcPct val="130000"/>
              </a:lnSpc>
              <a:buFont typeface="Wingdings" charset="2"/>
              <a:buChar char="Ø"/>
              <a:defRPr/>
            </a:pPr>
            <a:r>
              <a:rPr lang="en-GB" dirty="0" smtClean="0"/>
              <a:t>Turn On</a:t>
            </a:r>
          </a:p>
          <a:p>
            <a:pPr marL="1485900" lvl="2" indent="-342900">
              <a:lnSpc>
                <a:spcPct val="130000"/>
              </a:lnSpc>
              <a:buFont typeface="Wingdings" charset="2"/>
              <a:buChar char="Ø"/>
              <a:defRPr/>
            </a:pPr>
            <a:r>
              <a:rPr lang="en-GB" dirty="0"/>
              <a:t>Turn Off</a:t>
            </a:r>
          </a:p>
          <a:p>
            <a:pPr marL="1485900" lvl="2" indent="-342900">
              <a:lnSpc>
                <a:spcPct val="130000"/>
              </a:lnSpc>
              <a:buFont typeface="Wingdings" charset="2"/>
              <a:buChar char="Ø"/>
              <a:defRPr/>
            </a:pPr>
            <a:r>
              <a:rPr lang="en-GB" dirty="0" smtClean="0"/>
              <a:t>Reboot</a:t>
            </a:r>
          </a:p>
          <a:p>
            <a:pPr marL="1485900" lvl="2" indent="-342900">
              <a:lnSpc>
                <a:spcPct val="130000"/>
              </a:lnSpc>
              <a:buFont typeface="Wingdings" charset="2"/>
              <a:buChar char="Ø"/>
              <a:defRPr/>
            </a:pPr>
            <a:r>
              <a:rPr lang="en-GB" dirty="0" smtClean="0"/>
              <a:t>O</a:t>
            </a:r>
            <a:r>
              <a:rPr lang="en-GB" b="0" dirty="0" smtClean="0"/>
              <a:t>thers</a:t>
            </a:r>
          </a:p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/>
              <a:buChar char="•"/>
              <a:defRPr/>
            </a:pPr>
            <a:r>
              <a:rPr lang="en-GB" b="0" dirty="0" smtClean="0"/>
              <a:t>Web Application Improving</a:t>
            </a:r>
            <a:endParaRPr lang="en-GB" b="0" dirty="0"/>
          </a:p>
          <a:p>
            <a:pPr marL="800100" lvl="1" indent="-342900">
              <a:lnSpc>
                <a:spcPct val="130000"/>
              </a:lnSpc>
              <a:buFont typeface="Wingdings" charset="2"/>
              <a:buChar char="§"/>
              <a:defRPr/>
            </a:pPr>
            <a:r>
              <a:rPr lang="en-GB" dirty="0" smtClean="0"/>
              <a:t>View the log of a particular access point</a:t>
            </a:r>
          </a:p>
          <a:p>
            <a:pPr marL="800100" lvl="1" indent="-342900">
              <a:lnSpc>
                <a:spcPct val="130000"/>
              </a:lnSpc>
              <a:buFont typeface="Wingdings" charset="2"/>
              <a:buChar char="§"/>
              <a:defRPr/>
            </a:pPr>
            <a:r>
              <a:rPr lang="en-GB" dirty="0" smtClean="0"/>
              <a:t>Add search criteria. Options like geographical area, number of users or  action point status</a:t>
            </a:r>
          </a:p>
          <a:p>
            <a:pPr marL="800100" lvl="1" indent="-342900">
              <a:lnSpc>
                <a:spcPct val="130000"/>
              </a:lnSpc>
              <a:buFont typeface="Wingdings" charset="2"/>
              <a:buChar char="§"/>
              <a:defRPr/>
            </a:pPr>
            <a:endParaRPr lang="en-GB" dirty="0"/>
          </a:p>
          <a:p>
            <a:pPr marL="342900" indent="-342900">
              <a:lnSpc>
                <a:spcPct val="130000"/>
              </a:lnSpc>
              <a:buClr>
                <a:schemeClr val="tx2"/>
              </a:buClr>
              <a:buFont typeface="Arial"/>
              <a:buChar char="•"/>
              <a:defRPr/>
            </a:pPr>
            <a:endParaRPr lang="es-ES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20</a:t>
            </a:fld>
            <a:endParaRPr lang="es-ES" dirty="0"/>
          </a:p>
        </p:txBody>
      </p:sp>
      <p:pic>
        <p:nvPicPr>
          <p:cNvPr id="5" name="Imagen 4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611607" y="2774682"/>
            <a:ext cx="59127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err="1" smtClean="0"/>
              <a:t>Thank</a:t>
            </a:r>
            <a:r>
              <a:rPr lang="es-ES" sz="6600" b="1" dirty="0" smtClean="0"/>
              <a:t> </a:t>
            </a:r>
            <a:r>
              <a:rPr lang="es-ES" sz="6600" b="1" dirty="0" err="1" smtClean="0"/>
              <a:t>you</a:t>
            </a:r>
            <a:endParaRPr lang="es-ES" sz="6600" b="1" dirty="0"/>
          </a:p>
        </p:txBody>
      </p:sp>
      <p:pic>
        <p:nvPicPr>
          <p:cNvPr id="4" name="Imagen 3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INTRODUCTION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DE" sz="3200" dirty="0" err="1" smtClean="0"/>
              <a:t>Idea</a:t>
            </a:r>
            <a:r>
              <a:rPr lang="de-DE" sz="3200" dirty="0" smtClean="0"/>
              <a:t>: </a:t>
            </a:r>
          </a:p>
          <a:p>
            <a:pPr algn="just"/>
            <a:r>
              <a:rPr lang="es-ES" sz="3200" b="0" dirty="0" err="1" smtClean="0"/>
              <a:t>This</a:t>
            </a:r>
            <a:r>
              <a:rPr lang="es-ES" sz="3200" b="0" dirty="0" smtClean="0"/>
              <a:t> </a:t>
            </a:r>
            <a:r>
              <a:rPr lang="es-ES" sz="3200" b="0" dirty="0" err="1"/>
              <a:t>thesis</a:t>
            </a:r>
            <a:r>
              <a:rPr lang="es-ES" sz="3200" b="0" dirty="0"/>
              <a:t> </a:t>
            </a:r>
            <a:r>
              <a:rPr lang="es-ES" sz="3200" b="0" dirty="0" err="1"/>
              <a:t>aims</a:t>
            </a:r>
            <a:r>
              <a:rPr lang="es-ES" sz="3200" b="0" dirty="0"/>
              <a:t> at </a:t>
            </a:r>
            <a:r>
              <a:rPr lang="es-ES" sz="3200" b="0" dirty="0" err="1"/>
              <a:t>providing</a:t>
            </a:r>
            <a:r>
              <a:rPr lang="es-ES" sz="3200" b="0" dirty="0"/>
              <a:t> a </a:t>
            </a:r>
            <a:r>
              <a:rPr lang="es-ES" sz="3200" b="0" dirty="0" err="1"/>
              <a:t>tool</a:t>
            </a:r>
            <a:r>
              <a:rPr lang="es-ES" sz="3200" b="0" dirty="0"/>
              <a:t> </a:t>
            </a:r>
            <a:r>
              <a:rPr lang="es-ES" sz="3200" b="0" dirty="0" err="1"/>
              <a:t>to</a:t>
            </a:r>
            <a:r>
              <a:rPr lang="es-ES" sz="3200" b="0" dirty="0"/>
              <a:t> monitor </a:t>
            </a:r>
            <a:r>
              <a:rPr lang="es-ES" sz="3200" b="0" dirty="0" err="1"/>
              <a:t>the</a:t>
            </a:r>
            <a:r>
              <a:rPr lang="es-ES" sz="3200" b="0" dirty="0"/>
              <a:t> status of </a:t>
            </a:r>
            <a:r>
              <a:rPr lang="es-ES" sz="3200" b="0" dirty="0" err="1"/>
              <a:t>the</a:t>
            </a:r>
            <a:r>
              <a:rPr lang="es-ES" sz="3200" b="0" dirty="0"/>
              <a:t> </a:t>
            </a:r>
            <a:r>
              <a:rPr lang="es-ES" sz="3200" b="0" dirty="0" err="1"/>
              <a:t>access</a:t>
            </a:r>
            <a:r>
              <a:rPr lang="es-ES" sz="3200" b="0" dirty="0"/>
              <a:t> </a:t>
            </a:r>
            <a:r>
              <a:rPr lang="es-ES" sz="3200" b="0" dirty="0" err="1" smtClean="0"/>
              <a:t>points</a:t>
            </a:r>
            <a:r>
              <a:rPr lang="es-ES" sz="3200" b="0" dirty="0" smtClean="0"/>
              <a:t> of </a:t>
            </a:r>
            <a:r>
              <a:rPr lang="es-ES" sz="3200" b="0" dirty="0"/>
              <a:t>“Barcelona </a:t>
            </a:r>
            <a:r>
              <a:rPr lang="es-ES" sz="3200" b="0" dirty="0" err="1"/>
              <a:t>WiFi</a:t>
            </a:r>
            <a:r>
              <a:rPr lang="es-ES" sz="3200" b="0" dirty="0"/>
              <a:t>” and share </a:t>
            </a:r>
            <a:r>
              <a:rPr lang="es-ES" sz="3200" b="0" dirty="0" err="1"/>
              <a:t>this</a:t>
            </a:r>
            <a:r>
              <a:rPr lang="es-ES" sz="3200" b="0" dirty="0"/>
              <a:t> </a:t>
            </a:r>
            <a:r>
              <a:rPr lang="es-ES" sz="3200" b="0" dirty="0" err="1"/>
              <a:t>information</a:t>
            </a:r>
            <a:r>
              <a:rPr lang="es-ES" sz="3200" b="0" dirty="0"/>
              <a:t> </a:t>
            </a:r>
            <a:r>
              <a:rPr lang="es-ES" sz="3200" b="0" dirty="0" err="1"/>
              <a:t>with</a:t>
            </a:r>
            <a:r>
              <a:rPr lang="es-ES" sz="3200" b="0" dirty="0"/>
              <a:t> </a:t>
            </a:r>
            <a:r>
              <a:rPr lang="es-ES" sz="3200" b="0" dirty="0" err="1"/>
              <a:t>the</a:t>
            </a:r>
            <a:r>
              <a:rPr lang="es-ES" sz="3200" b="0" dirty="0"/>
              <a:t> </a:t>
            </a:r>
            <a:r>
              <a:rPr lang="es-ES" sz="3200" b="0" dirty="0" err="1"/>
              <a:t>citizens</a:t>
            </a:r>
            <a:endParaRPr lang="de-DE" sz="3200" u="sng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2</a:t>
            </a:fld>
            <a:endParaRPr lang="es-ES" dirty="0"/>
          </a:p>
        </p:txBody>
      </p:sp>
      <p:pic>
        <p:nvPicPr>
          <p:cNvPr id="5" name="Imagen 4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INTRODUCTION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ES" sz="3200" dirty="0" err="1"/>
              <a:t>Bottom</a:t>
            </a:r>
            <a:r>
              <a:rPr lang="es-ES" sz="3200" dirty="0"/>
              <a:t> Up </a:t>
            </a:r>
            <a:r>
              <a:rPr lang="es-ES" sz="3200" dirty="0" err="1"/>
              <a:t>Broadband</a:t>
            </a:r>
            <a:r>
              <a:rPr lang="es-ES" sz="3200" dirty="0"/>
              <a:t> </a:t>
            </a:r>
            <a:r>
              <a:rPr lang="es-ES" sz="3200" dirty="0" smtClean="0"/>
              <a:t>(</a:t>
            </a:r>
            <a:r>
              <a:rPr lang="de-DE" sz="3200" dirty="0" err="1" smtClean="0"/>
              <a:t>BuB</a:t>
            </a:r>
            <a:r>
              <a:rPr lang="de-DE" sz="3200" dirty="0" smtClean="0"/>
              <a:t>)</a:t>
            </a:r>
            <a:r>
              <a:rPr lang="de-DE" sz="3200" dirty="0" smtClean="0"/>
              <a:t>:</a:t>
            </a:r>
          </a:p>
          <a:p>
            <a:pPr marL="914400" lvl="1" indent="-457200">
              <a:spcBef>
                <a:spcPts val="1800"/>
              </a:spcBef>
              <a:buFont typeface="Arial"/>
              <a:buChar char="•"/>
            </a:pPr>
            <a:r>
              <a:rPr lang="en-GB" sz="2200" dirty="0" smtClean="0"/>
              <a:t>Defines network design, deployment and operation initiatives driven by end user needs</a:t>
            </a:r>
          </a:p>
          <a:p>
            <a:pPr marL="914400" lvl="1" indent="-457200">
              <a:spcBef>
                <a:spcPts val="1800"/>
              </a:spcBef>
              <a:buFont typeface="Arial"/>
              <a:buChar char="•"/>
            </a:pPr>
            <a:r>
              <a:rPr lang="en-GB" sz="2200" dirty="0" smtClean="0"/>
              <a:t>The individuals, companies or institutions that need the network are the ones that take the initiative and participate in the organization and funding of the project</a:t>
            </a:r>
          </a:p>
          <a:p>
            <a:pPr marL="914400" lvl="1" indent="-457200">
              <a:spcBef>
                <a:spcPts val="1800"/>
              </a:spcBef>
              <a:buFont typeface="Arial"/>
              <a:buChar char="•"/>
            </a:pPr>
            <a:r>
              <a:rPr lang="en-GB" sz="2200" dirty="0" smtClean="0"/>
              <a:t>Difficulties: Agreement among the many parts</a:t>
            </a:r>
          </a:p>
          <a:p>
            <a:pPr marL="914400" lvl="1" indent="-457200">
              <a:spcBef>
                <a:spcPts val="1800"/>
              </a:spcBef>
              <a:buFont typeface="Arial"/>
              <a:buChar char="•"/>
            </a:pPr>
            <a:r>
              <a:rPr lang="en-GB" sz="2200" dirty="0" smtClean="0"/>
              <a:t>Advantages: Deploy networks in regions that are not attractive to commercial operators.</a:t>
            </a:r>
          </a:p>
          <a:p>
            <a:pPr lvl="1" indent="0">
              <a:spcBef>
                <a:spcPts val="1800"/>
              </a:spcBef>
              <a:buNone/>
            </a:pPr>
            <a:endParaRPr lang="en-GB" sz="2200" dirty="0" smtClean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endParaRPr lang="de-DE" sz="3200" dirty="0" smtClean="0"/>
          </a:p>
          <a:p>
            <a:pPr algn="just"/>
            <a:r>
              <a:rPr lang="de-DE" sz="3200" dirty="0" smtClean="0"/>
              <a:t> </a:t>
            </a:r>
            <a:endParaRPr lang="de-DE" sz="3200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3</a:t>
            </a:fld>
            <a:endParaRPr lang="es-ES" dirty="0"/>
          </a:p>
        </p:txBody>
      </p:sp>
      <p:pic>
        <p:nvPicPr>
          <p:cNvPr id="5" name="Imagen 4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831" y="4983163"/>
            <a:ext cx="1663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5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Art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_tradnl" sz="2800" dirty="0" err="1" smtClean="0"/>
              <a:t>Gowex</a:t>
            </a:r>
            <a:r>
              <a:rPr lang="es-ES_tradnl" sz="2800" dirty="0" smtClean="0"/>
              <a:t>:</a:t>
            </a:r>
            <a:endParaRPr lang="es-ES_tradnl" sz="2800" dirty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dirty="0" err="1" smtClean="0"/>
              <a:t>Spanish</a:t>
            </a:r>
            <a:r>
              <a:rPr lang="es-ES" dirty="0" smtClean="0"/>
              <a:t> </a:t>
            </a:r>
            <a:r>
              <a:rPr lang="es-ES" dirty="0" err="1"/>
              <a:t>t</a:t>
            </a:r>
            <a:r>
              <a:rPr lang="es-ES" dirty="0" err="1" smtClean="0"/>
              <a:t>elecommunication</a:t>
            </a:r>
            <a:r>
              <a:rPr lang="es-ES" dirty="0" smtClean="0"/>
              <a:t> </a:t>
            </a:r>
            <a:r>
              <a:rPr lang="es-ES" dirty="0" err="1"/>
              <a:t>company</a:t>
            </a:r>
            <a:endParaRPr lang="es-ES" dirty="0" smtClean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dirty="0" err="1" smtClean="0"/>
              <a:t>Deploys</a:t>
            </a:r>
            <a:r>
              <a:rPr lang="es-ES" dirty="0" smtClean="0"/>
              <a:t> </a:t>
            </a:r>
            <a:r>
              <a:rPr lang="es-ES" dirty="0" err="1" smtClean="0"/>
              <a:t>Wi</a:t>
            </a:r>
            <a:r>
              <a:rPr lang="es-ES" dirty="0" smtClean="0"/>
              <a:t>-Fi </a:t>
            </a:r>
            <a:r>
              <a:rPr lang="es-ES" dirty="0" err="1" smtClean="0"/>
              <a:t>networks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cities</a:t>
            </a:r>
            <a:endParaRPr lang="es-ES" dirty="0" smtClean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dirty="0" err="1" smtClean="0"/>
              <a:t>Present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80 </a:t>
            </a:r>
            <a:r>
              <a:rPr lang="es-ES" dirty="0" err="1" smtClean="0"/>
              <a:t>cities</a:t>
            </a:r>
            <a:r>
              <a:rPr lang="es-ES" dirty="0" smtClean="0"/>
              <a:t>, </a:t>
            </a:r>
            <a:r>
              <a:rPr lang="es-ES" dirty="0" err="1" smtClean="0"/>
              <a:t>like</a:t>
            </a:r>
            <a:r>
              <a:rPr lang="es-ES" dirty="0" smtClean="0"/>
              <a:t> Madrid, Miami </a:t>
            </a:r>
            <a:r>
              <a:rPr lang="es-ES" dirty="0" err="1" smtClean="0"/>
              <a:t>or</a:t>
            </a:r>
            <a:r>
              <a:rPr lang="es-ES" dirty="0" smtClean="0"/>
              <a:t> New York</a:t>
            </a:r>
            <a:endParaRPr lang="es-ES" dirty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dirty="0" err="1" smtClean="0"/>
              <a:t>Last</a:t>
            </a:r>
            <a:r>
              <a:rPr lang="es-ES" dirty="0"/>
              <a:t> New: </a:t>
            </a:r>
            <a:r>
              <a:rPr lang="es-ES" dirty="0" err="1" smtClean="0"/>
              <a:t>Gowex</a:t>
            </a:r>
            <a:r>
              <a:rPr lang="es-ES" dirty="0" smtClean="0"/>
              <a:t> File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/>
              <a:t>I</a:t>
            </a:r>
            <a:r>
              <a:rPr lang="es-ES" dirty="0" err="1" smtClean="0"/>
              <a:t>nsolvency</a:t>
            </a:r>
            <a:r>
              <a:rPr lang="es-ES" dirty="0" smtClean="0"/>
              <a:t>; CEO </a:t>
            </a:r>
            <a:r>
              <a:rPr lang="es-ES" dirty="0" err="1" smtClean="0"/>
              <a:t>Quits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/>
              <a:t> </a:t>
            </a:r>
            <a:endParaRPr lang="es-ES" dirty="0" smtClean="0"/>
          </a:p>
          <a:p>
            <a:pPr lvl="1" indent="0">
              <a:lnSpc>
                <a:spcPct val="50000"/>
              </a:lnSpc>
              <a:spcBef>
                <a:spcPts val="1800"/>
              </a:spcBef>
              <a:buNone/>
            </a:pPr>
            <a:r>
              <a:rPr lang="es-ES" dirty="0"/>
              <a:t>	</a:t>
            </a:r>
            <a:r>
              <a:rPr lang="es-ES" dirty="0" err="1" smtClean="0"/>
              <a:t>Fake</a:t>
            </a:r>
            <a:r>
              <a:rPr lang="es-ES" dirty="0" smtClean="0"/>
              <a:t> </a:t>
            </a:r>
            <a:r>
              <a:rPr lang="es-ES" dirty="0" err="1" smtClean="0"/>
              <a:t>Accounts</a:t>
            </a:r>
            <a:r>
              <a:rPr lang="es-ES" dirty="0" smtClean="0"/>
              <a:t> [El Mundo. Jul 6, 2014 ]</a:t>
            </a:r>
          </a:p>
          <a:p>
            <a:pPr lvl="1" indent="0">
              <a:lnSpc>
                <a:spcPct val="50000"/>
              </a:lnSpc>
              <a:spcBef>
                <a:spcPts val="1800"/>
              </a:spcBef>
              <a:buNone/>
            </a:pPr>
            <a:endParaRPr lang="es-ES_tradnl" sz="2600" dirty="0" smtClean="0"/>
          </a:p>
          <a:p>
            <a:pPr algn="just"/>
            <a:r>
              <a:rPr lang="es-ES_tradnl" sz="2800" dirty="0" err="1" smtClean="0"/>
              <a:t>Existing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monitoring</a:t>
            </a:r>
            <a:r>
              <a:rPr lang="es-ES_tradnl" sz="2800" dirty="0" smtClean="0"/>
              <a:t> software: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dirty="0" smtClean="0"/>
              <a:t>Pandora FMS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dirty="0" smtClean="0"/>
              <a:t>PRTG </a:t>
            </a:r>
            <a:r>
              <a:rPr lang="es-ES" dirty="0"/>
              <a:t>Network Monitor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dirty="0" err="1"/>
              <a:t>Nagios</a:t>
            </a:r>
            <a:endParaRPr lang="es-ES" dirty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dirty="0" err="1" smtClean="0"/>
              <a:t>Munin</a:t>
            </a:r>
            <a:endParaRPr lang="es-ES" dirty="0" smtClean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4</a:t>
            </a:fld>
            <a:endParaRPr lang="es-ES" dirty="0"/>
          </a:p>
        </p:txBody>
      </p:sp>
      <p:pic>
        <p:nvPicPr>
          <p:cNvPr id="5" name="Imagen 4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15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Art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_tradnl" sz="3000" dirty="0" err="1" smtClean="0"/>
              <a:t>Guifi.net</a:t>
            </a:r>
            <a:r>
              <a:rPr lang="es-ES_tradnl" sz="3000" dirty="0" smtClean="0"/>
              <a:t> </a:t>
            </a:r>
            <a:r>
              <a:rPr lang="es-ES_tradnl" sz="3000" dirty="0" err="1" smtClean="0"/>
              <a:t>tools</a:t>
            </a:r>
            <a:r>
              <a:rPr lang="es-ES_tradnl" sz="3000" dirty="0" smtClean="0"/>
              <a:t>: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sz="2200" dirty="0" smtClean="0"/>
              <a:t>Web </a:t>
            </a:r>
            <a:r>
              <a:rPr lang="es-ES" sz="2200" dirty="0" err="1" smtClean="0"/>
              <a:t>Application</a:t>
            </a:r>
            <a:r>
              <a:rPr lang="es-ES" sz="2200" dirty="0" smtClean="0"/>
              <a:t> / </a:t>
            </a:r>
            <a:r>
              <a:rPr lang="es-ES" sz="2200" dirty="0" err="1" smtClean="0"/>
              <a:t>qMp</a:t>
            </a:r>
            <a:r>
              <a:rPr lang="es-ES" sz="2200" dirty="0" smtClean="0"/>
              <a:t>: Status and </a:t>
            </a:r>
            <a:r>
              <a:rPr lang="es-ES" sz="2200" dirty="0" err="1" smtClean="0"/>
              <a:t>traffic</a:t>
            </a:r>
            <a:endParaRPr lang="es-ES" sz="2200" dirty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sz="2200" dirty="0" err="1" smtClean="0"/>
              <a:t>Munin</a:t>
            </a:r>
            <a:endParaRPr lang="es-ES" sz="2200" dirty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sz="2200" dirty="0" err="1" smtClean="0"/>
              <a:t>Nagios</a:t>
            </a:r>
            <a:endParaRPr lang="es-ES" sz="2200" dirty="0" smtClean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endParaRPr lang="es-ES_tradnl" sz="3200" dirty="0"/>
          </a:p>
          <a:p>
            <a:pPr algn="just"/>
            <a:r>
              <a:rPr lang="es-ES_tradnl" sz="3000" dirty="0" smtClean="0"/>
              <a:t>Barcelona </a:t>
            </a:r>
            <a:r>
              <a:rPr lang="es-ES_tradnl" sz="3000" dirty="0" err="1" smtClean="0"/>
              <a:t>Wifi</a:t>
            </a:r>
            <a:r>
              <a:rPr lang="es-ES_tradnl" sz="3000" dirty="0" smtClean="0"/>
              <a:t> </a:t>
            </a:r>
            <a:r>
              <a:rPr lang="es-ES_tradnl" sz="3000" dirty="0" err="1" smtClean="0"/>
              <a:t>tools</a:t>
            </a:r>
            <a:r>
              <a:rPr lang="es-ES_tradnl" sz="3000" dirty="0" smtClean="0"/>
              <a:t>:</a:t>
            </a:r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sz="2600" dirty="0" err="1" smtClean="0"/>
              <a:t>Public</a:t>
            </a:r>
            <a:r>
              <a:rPr lang="es-ES" sz="2600" dirty="0" smtClean="0"/>
              <a:t> </a:t>
            </a:r>
            <a:r>
              <a:rPr lang="es-ES" sz="2600" dirty="0" err="1" smtClean="0"/>
              <a:t>Information</a:t>
            </a:r>
            <a:r>
              <a:rPr lang="es-ES" sz="2600" dirty="0" smtClean="0"/>
              <a:t>:  </a:t>
            </a:r>
            <a:r>
              <a:rPr lang="es-ES" sz="2600" dirty="0" err="1" smtClean="0"/>
              <a:t>Location</a:t>
            </a:r>
            <a:endParaRPr lang="es-ES" sz="2600" dirty="0"/>
          </a:p>
          <a:p>
            <a:pPr marL="914400" lvl="1" indent="-457200">
              <a:lnSpc>
                <a:spcPct val="50000"/>
              </a:lnSpc>
              <a:spcBef>
                <a:spcPts val="1800"/>
              </a:spcBef>
              <a:buFont typeface="Arial"/>
              <a:buChar char="•"/>
            </a:pPr>
            <a:r>
              <a:rPr lang="es-ES" sz="2600" dirty="0" err="1" smtClean="0"/>
              <a:t>Private</a:t>
            </a:r>
            <a:r>
              <a:rPr lang="es-ES" sz="2600" dirty="0" smtClean="0"/>
              <a:t> </a:t>
            </a:r>
            <a:r>
              <a:rPr lang="es-ES" sz="2600" dirty="0" err="1" smtClean="0"/>
              <a:t>Information</a:t>
            </a:r>
            <a:r>
              <a:rPr lang="es-ES" sz="2600" dirty="0"/>
              <a:t>: </a:t>
            </a:r>
            <a:r>
              <a:rPr lang="es-ES" sz="2600" dirty="0" smtClean="0"/>
              <a:t>Google </a:t>
            </a:r>
            <a:r>
              <a:rPr lang="es-ES" sz="2600" dirty="0" err="1" smtClean="0"/>
              <a:t>Earth</a:t>
            </a:r>
            <a:r>
              <a:rPr lang="es-ES" sz="2600" dirty="0" smtClean="0"/>
              <a:t> </a:t>
            </a:r>
            <a:r>
              <a:rPr lang="es-ES" sz="2600" dirty="0" err="1" smtClean="0"/>
              <a:t>application</a:t>
            </a:r>
            <a:endParaRPr lang="es-ES" sz="2600" dirty="0" smtClean="0"/>
          </a:p>
          <a:p>
            <a:pPr marL="1600200" lvl="2" indent="-457200">
              <a:lnSpc>
                <a:spcPct val="5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s-ES" sz="2200" dirty="0" smtClean="0"/>
              <a:t>Status</a:t>
            </a:r>
          </a:p>
          <a:p>
            <a:pPr marL="1600200" lvl="2" indent="-457200">
              <a:lnSpc>
                <a:spcPct val="5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s-ES" sz="2200" dirty="0" err="1"/>
              <a:t>L</a:t>
            </a:r>
            <a:r>
              <a:rPr lang="es-ES" sz="2200" dirty="0" err="1" smtClean="0"/>
              <a:t>ocation</a:t>
            </a:r>
            <a:endParaRPr lang="es-ES" sz="2200" dirty="0" smtClean="0"/>
          </a:p>
          <a:p>
            <a:pPr marL="1600200" lvl="2" indent="-457200">
              <a:lnSpc>
                <a:spcPct val="5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s-ES" sz="2200" dirty="0" err="1" smtClean="0"/>
              <a:t>Current</a:t>
            </a:r>
            <a:r>
              <a:rPr lang="es-ES" sz="2200" dirty="0" smtClean="0"/>
              <a:t> </a:t>
            </a:r>
            <a:r>
              <a:rPr lang="es-ES" sz="2200" dirty="0" err="1" smtClean="0"/>
              <a:t>number</a:t>
            </a:r>
            <a:r>
              <a:rPr lang="es-ES" sz="2200" dirty="0" smtClean="0"/>
              <a:t> of </a:t>
            </a:r>
            <a:r>
              <a:rPr lang="es-ES" sz="2200" dirty="0" err="1" smtClean="0"/>
              <a:t>Users</a:t>
            </a:r>
            <a:endParaRPr lang="es-ES" sz="2200" dirty="0" smtClean="0"/>
          </a:p>
          <a:p>
            <a:pPr marL="1600200" lvl="2" indent="-457200">
              <a:lnSpc>
                <a:spcPct val="50000"/>
              </a:lnSpc>
              <a:spcBef>
                <a:spcPts val="1800"/>
              </a:spcBef>
              <a:buFont typeface="Wingdings" charset="2"/>
              <a:buChar char="§"/>
            </a:pPr>
            <a:r>
              <a:rPr lang="es-ES" sz="2200" dirty="0" err="1" smtClean="0"/>
              <a:t>Current</a:t>
            </a:r>
            <a:r>
              <a:rPr lang="es-ES" sz="2200" dirty="0" smtClean="0"/>
              <a:t> </a:t>
            </a:r>
            <a:r>
              <a:rPr lang="es-ES" sz="2200" dirty="0" err="1" smtClean="0"/>
              <a:t>number</a:t>
            </a:r>
            <a:r>
              <a:rPr lang="es-ES" sz="2200" dirty="0" smtClean="0"/>
              <a:t> of </a:t>
            </a:r>
            <a:r>
              <a:rPr lang="es-ES" sz="2200" dirty="0" err="1" smtClean="0"/>
              <a:t>jumps</a:t>
            </a:r>
            <a:r>
              <a:rPr lang="es-ES" sz="2200" dirty="0" smtClean="0"/>
              <a:t> </a:t>
            </a:r>
            <a:r>
              <a:rPr lang="es-ES" sz="2200" dirty="0" err="1" smtClean="0"/>
              <a:t>until</a:t>
            </a:r>
            <a:r>
              <a:rPr lang="es-ES" sz="2200" dirty="0" smtClean="0"/>
              <a:t> </a:t>
            </a:r>
            <a:r>
              <a:rPr lang="es-ES" sz="2200" dirty="0" err="1" smtClean="0"/>
              <a:t>the</a:t>
            </a:r>
            <a:r>
              <a:rPr lang="es-ES" sz="2200" dirty="0" smtClean="0"/>
              <a:t> Gateway</a:t>
            </a:r>
          </a:p>
          <a:p>
            <a:pPr marL="1600200" lvl="2" indent="-457200">
              <a:lnSpc>
                <a:spcPct val="50000"/>
              </a:lnSpc>
              <a:spcBef>
                <a:spcPts val="1800"/>
              </a:spcBef>
              <a:buFont typeface="Wingdings" charset="2"/>
              <a:buChar char="§"/>
            </a:pPr>
            <a:endParaRPr lang="es-ES" dirty="0"/>
          </a:p>
          <a:p>
            <a:pPr algn="just"/>
            <a:endParaRPr lang="es-ES_tradnl" sz="3200" dirty="0" smtClean="0"/>
          </a:p>
          <a:p>
            <a:pPr algn="just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5</a:t>
            </a:fld>
            <a:endParaRPr lang="es-ES" dirty="0"/>
          </a:p>
        </p:txBody>
      </p:sp>
      <p:pic>
        <p:nvPicPr>
          <p:cNvPr id="5" name="Imagen 4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884587" cy="1371600"/>
          </a:xfrm>
        </p:spPr>
        <p:txBody>
          <a:bodyPr>
            <a:normAutofit/>
          </a:bodyPr>
          <a:lstStyle/>
          <a:p>
            <a:r>
              <a:rPr lang="de-DE" dirty="0"/>
              <a:t>SYSTEM </a:t>
            </a:r>
            <a:r>
              <a:rPr lang="de-DE" dirty="0" smtClean="0"/>
              <a:t>COMPONENTS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2414585"/>
            <a:ext cx="8245475" cy="1498551"/>
          </a:xfrm>
        </p:spPr>
        <p:txBody>
          <a:bodyPr/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charset="0"/>
              <a:buChar char="n"/>
              <a:defRPr/>
            </a:pPr>
            <a:r>
              <a:rPr lang="en-US" dirty="0"/>
              <a:t>Raspberry </a:t>
            </a:r>
            <a:r>
              <a:rPr lang="en-US" dirty="0" smtClean="0"/>
              <a:t>Pi</a:t>
            </a:r>
            <a:endParaRPr lang="de-DE" dirty="0"/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charset="0"/>
              <a:buChar char="n"/>
              <a:defRPr/>
            </a:pPr>
            <a:r>
              <a:rPr lang="en-US" dirty="0" smtClean="0"/>
              <a:t>Server</a:t>
            </a:r>
            <a:endParaRPr lang="en-US" dirty="0"/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charset="0"/>
              <a:buChar char="n"/>
              <a:defRPr/>
            </a:pPr>
            <a:r>
              <a:rPr lang="en-US" dirty="0"/>
              <a:t>Access </a:t>
            </a:r>
            <a:r>
              <a:rPr lang="en-US" dirty="0" smtClean="0"/>
              <a:t>Points</a:t>
            </a:r>
            <a:endParaRPr lang="de-DE" dirty="0"/>
          </a:p>
          <a:p>
            <a:pPr>
              <a:lnSpc>
                <a:spcPct val="130000"/>
              </a:lnSpc>
              <a:defRPr/>
            </a:pPr>
            <a:endParaRPr lang="de-DE" sz="2400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6</a:t>
            </a:fld>
            <a:endParaRPr lang="es-ES" dirty="0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gray">
          <a:xfrm>
            <a:off x="457199" y="2038347"/>
            <a:ext cx="8245475" cy="376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7184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144000" tIns="0" rIns="0" bIns="0" anchor="ctr"/>
          <a:lstStyle/>
          <a:p>
            <a:pPr defTabSz="801688">
              <a:defRPr/>
            </a:pPr>
            <a:r>
              <a:rPr lang="es-ES" b="1" dirty="0">
                <a:solidFill>
                  <a:srgbClr val="FFFFFF"/>
                </a:solidFill>
                <a:cs typeface="+mn-cs"/>
              </a:rPr>
              <a:t>HARDWARE</a:t>
            </a:r>
            <a:r>
              <a:rPr lang="es-ES" dirty="0"/>
              <a:t> </a:t>
            </a:r>
            <a:r>
              <a:rPr lang="es-ES" b="1" dirty="0">
                <a:solidFill>
                  <a:srgbClr val="FFFFFF"/>
                </a:solidFill>
                <a:cs typeface="+mn-cs"/>
              </a:rPr>
              <a:t>COMPONENTS</a:t>
            </a:r>
            <a:endParaRPr lang="de-DE" b="1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gray">
          <a:xfrm>
            <a:off x="457199" y="4101255"/>
            <a:ext cx="8245475" cy="376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7184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144000" tIns="0" rIns="0" bIns="0" anchor="ctr"/>
          <a:lstStyle/>
          <a:p>
            <a:pPr defTabSz="801688">
              <a:defRPr/>
            </a:pPr>
            <a:r>
              <a:rPr lang="es-ES" b="1" dirty="0">
                <a:solidFill>
                  <a:srgbClr val="FFFFFF"/>
                </a:solidFill>
              </a:rPr>
              <a:t>SOFTWARE </a:t>
            </a:r>
            <a:r>
              <a:rPr lang="es-ES" b="1" dirty="0" smtClean="0">
                <a:solidFill>
                  <a:srgbClr val="FFFFFF"/>
                </a:solidFill>
                <a:cs typeface="+mn-cs"/>
              </a:rPr>
              <a:t>COMPONENTS</a:t>
            </a:r>
            <a:endParaRPr lang="de-DE" b="1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57199" y="4477493"/>
            <a:ext cx="824547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charset="0"/>
              <a:buChar char="n"/>
              <a:defRPr/>
            </a:pPr>
            <a:r>
              <a:rPr lang="en-US" sz="2000" b="1" dirty="0" smtClean="0"/>
              <a:t>Access (Java Application)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charset="0"/>
              <a:buChar char="n"/>
              <a:defRPr/>
            </a:pPr>
            <a:r>
              <a:rPr lang="en-US" sz="2000" b="1" dirty="0" smtClean="0"/>
              <a:t>Web Application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charset="0"/>
              <a:buChar char="n"/>
              <a:defRPr/>
            </a:pPr>
            <a:r>
              <a:rPr lang="en-US" sz="2000" b="1" dirty="0" err="1" smtClean="0"/>
              <a:t>MongoDB</a:t>
            </a:r>
            <a:r>
              <a:rPr lang="en-US" sz="2000" b="1" dirty="0" smtClean="0"/>
              <a:t> Database</a:t>
            </a:r>
          </a:p>
          <a:p>
            <a:pPr marL="292100" indent="-292100" defTabSz="801688">
              <a:spcBef>
                <a:spcPct val="25000"/>
              </a:spcBef>
              <a:buClr>
                <a:schemeClr val="hlink"/>
              </a:buClr>
              <a:buFont typeface="Wingdings" charset="0"/>
              <a:buChar char="n"/>
              <a:defRPr/>
            </a:pPr>
            <a:r>
              <a:rPr lang="en-US" sz="2000" b="1" dirty="0" smtClean="0"/>
              <a:t>Web service</a:t>
            </a:r>
            <a:endParaRPr lang="en-US" sz="2000" b="1" dirty="0"/>
          </a:p>
        </p:txBody>
      </p:sp>
      <p:pic>
        <p:nvPicPr>
          <p:cNvPr id="8" name="Imagen 7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smtClean="0"/>
              <a:t>SYSTEM COMPONENTS</a:t>
            </a:r>
            <a:br>
              <a:rPr lang="de-DE" dirty="0" smtClean="0"/>
            </a:br>
            <a:r>
              <a:rPr lang="de-DE" sz="2400" dirty="0" smtClean="0">
                <a:solidFill>
                  <a:srgbClr val="B89101"/>
                </a:solidFill>
              </a:rPr>
              <a:t>Hardware</a:t>
            </a:r>
            <a:r>
              <a:rPr lang="de-DE" sz="2400" dirty="0">
                <a:solidFill>
                  <a:srgbClr val="B89101"/>
                </a:solidFill>
              </a:rPr>
              <a:t> </a:t>
            </a:r>
            <a:r>
              <a:rPr lang="es-ES" sz="2400" dirty="0">
                <a:solidFill>
                  <a:srgbClr val="B89101"/>
                </a:solidFill>
              </a:rPr>
              <a:t>COMPONENTS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7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65211"/>
            <a:ext cx="788458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Raspberry </a:t>
            </a:r>
            <a:r>
              <a:rPr lang="en-US" sz="2800" b="1" dirty="0" smtClean="0"/>
              <a:t>Pi</a:t>
            </a:r>
            <a:endParaRPr lang="en-US" sz="2800" b="1" dirty="0"/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s-ES" sz="2000" dirty="0" err="1"/>
              <a:t>Credit-Card</a:t>
            </a:r>
            <a:r>
              <a:rPr lang="es-ES" sz="2000" dirty="0"/>
              <a:t> </a:t>
            </a:r>
            <a:r>
              <a:rPr lang="es-ES" sz="2000" dirty="0" err="1"/>
              <a:t>sized</a:t>
            </a:r>
            <a:r>
              <a:rPr lang="es-ES" sz="2000" dirty="0"/>
              <a:t> </a:t>
            </a:r>
            <a:r>
              <a:rPr lang="es-ES" sz="2000" dirty="0" err="1"/>
              <a:t>computer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Model B       Ethernet</a:t>
            </a: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Auto-run the Access java application when it is booted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2413991" y="3877986"/>
            <a:ext cx="26313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raspberryp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07" y="4668956"/>
            <a:ext cx="2446071" cy="180878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476103" y="6474319"/>
            <a:ext cx="202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/>
              <a:t>Figure 1: </a:t>
            </a:r>
            <a:r>
              <a:rPr lang="es-ES" sz="1400" i="1" dirty="0" err="1" smtClean="0"/>
              <a:t>Raspberry</a:t>
            </a:r>
            <a:r>
              <a:rPr lang="es-ES" sz="1400" i="1" dirty="0" smtClean="0"/>
              <a:t> Pi</a:t>
            </a:r>
            <a:endParaRPr lang="es-ES" sz="1400" i="1" dirty="0"/>
          </a:p>
        </p:txBody>
      </p:sp>
      <p:pic>
        <p:nvPicPr>
          <p:cNvPr id="10" name="Imagen 9" descr="up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3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7044"/>
            <a:ext cx="7884587" cy="17466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smtClean="0"/>
              <a:t>SYSTEM COMPONENTS</a:t>
            </a:r>
            <a:br>
              <a:rPr lang="de-DE" dirty="0" smtClean="0"/>
            </a:br>
            <a:r>
              <a:rPr lang="de-DE" sz="2400" dirty="0" smtClean="0">
                <a:solidFill>
                  <a:srgbClr val="B89101"/>
                </a:solidFill>
              </a:rPr>
              <a:t>Hardware</a:t>
            </a:r>
            <a:r>
              <a:rPr lang="de-DE" sz="2400" dirty="0">
                <a:solidFill>
                  <a:srgbClr val="B89101"/>
                </a:solidFill>
              </a:rPr>
              <a:t> </a:t>
            </a:r>
            <a:r>
              <a:rPr lang="es-ES" sz="2400" dirty="0">
                <a:solidFill>
                  <a:srgbClr val="B89101"/>
                </a:solidFill>
              </a:rPr>
              <a:t>COMPONENTS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341787" y="6263083"/>
            <a:ext cx="1315721" cy="365125"/>
          </a:xfrm>
        </p:spPr>
        <p:txBody>
          <a:bodyPr/>
          <a:lstStyle/>
          <a:p>
            <a:fld id="{926B3B60-7B0D-8846-AD17-09E9D184B411}" type="slidenum">
              <a:rPr lang="es-ES" smtClean="0"/>
              <a:t>8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199" y="2265211"/>
            <a:ext cx="788458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Server</a:t>
            </a:r>
            <a:endParaRPr lang="en-US" sz="2800" b="1" dirty="0"/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err="1" smtClean="0">
                <a:solidFill>
                  <a:srgbClr val="000000"/>
                </a:solidFill>
              </a:rPr>
              <a:t>Universitat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Pompeu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Fabra</a:t>
            </a:r>
            <a:r>
              <a:rPr lang="en-US" sz="2000" dirty="0" smtClean="0">
                <a:solidFill>
                  <a:srgbClr val="000000"/>
                </a:solidFill>
              </a:rPr>
              <a:t> Server</a:t>
            </a: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Apache HTTP       Provides access to web applications </a:t>
            </a:r>
          </a:p>
          <a:p>
            <a:pPr marL="800100" lvl="1" indent="-342900">
              <a:spcBef>
                <a:spcPts val="1800"/>
              </a:spcBef>
              <a:buClr>
                <a:schemeClr val="tx2"/>
              </a:buClr>
              <a:buFont typeface="Wingdings" charset="2"/>
              <a:buChar char="§"/>
            </a:pPr>
            <a:r>
              <a:rPr lang="en-US" sz="2000" dirty="0" err="1" smtClean="0">
                <a:solidFill>
                  <a:srgbClr val="000000"/>
                </a:solidFill>
              </a:rPr>
              <a:t>MongoDB</a:t>
            </a:r>
            <a:r>
              <a:rPr lang="en-US" sz="2000" dirty="0" smtClean="0">
                <a:solidFill>
                  <a:srgbClr val="000000"/>
                </a:solidFill>
              </a:rPr>
              <a:t> Database        stores the data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s-ES" sz="24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965275" y="50687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3054671" y="3881387"/>
            <a:ext cx="26313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3775463" y="4407714"/>
            <a:ext cx="26313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up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20" y="152718"/>
            <a:ext cx="1282267" cy="9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2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E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Esencial.thmx</Template>
  <TotalTime>1969</TotalTime>
  <Words>715</Words>
  <Application>Microsoft Macintosh PowerPoint</Application>
  <PresentationFormat>Presentación en pantalla (4:3)</PresentationFormat>
  <Paragraphs>212</Paragraphs>
  <Slides>22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Esencial</vt:lpstr>
      <vt:lpstr>Visual Interface for Wi-Fi Networks Monitoring</vt:lpstr>
      <vt:lpstr>OUTLINE</vt:lpstr>
      <vt:lpstr>INTRODUCTION</vt:lpstr>
      <vt:lpstr>INTRODUCTION</vt:lpstr>
      <vt:lpstr>State of the Art</vt:lpstr>
      <vt:lpstr>State of the Art</vt:lpstr>
      <vt:lpstr>SYSTEM COMPONENTS</vt:lpstr>
      <vt:lpstr>SYSTEM COMPONENTS Hardware COMPONENTS</vt:lpstr>
      <vt:lpstr>SYSTEM COMPONENTS Hardware COMPONENTS</vt:lpstr>
      <vt:lpstr>SYSTEM COMPONENTS Hardware COMPONENTS</vt:lpstr>
      <vt:lpstr>SYSTEM COMPONENTS SOFTWARE COMPONENTS</vt:lpstr>
      <vt:lpstr>SYSTEM COMPONENTS SOFTWARE COMPONENTS</vt:lpstr>
      <vt:lpstr>SYSTEM COMPONENTS SOFTWARE COMPONENTS</vt:lpstr>
      <vt:lpstr>SYSTEM COMPONENTS SOFTWARE COMPONENTS</vt:lpstr>
      <vt:lpstr>SYSTEM COMPONENTS SOFTWARE COMPONENTS</vt:lpstr>
      <vt:lpstr>SYSTEM OPERATION </vt:lpstr>
      <vt:lpstr>TESTING THE SYSTEM Test</vt:lpstr>
      <vt:lpstr>TESTING THE SYSTEM RESULTS</vt:lpstr>
      <vt:lpstr>TESTING THE SYSTEM RESULTS</vt:lpstr>
      <vt:lpstr>CONCLUSIONS</vt:lpstr>
      <vt:lpstr>FUTURE WORK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Portadadadada</dc:title>
  <dc:creator>Fer</dc:creator>
  <cp:lastModifiedBy>Fer</cp:lastModifiedBy>
  <cp:revision>59</cp:revision>
  <dcterms:created xsi:type="dcterms:W3CDTF">2014-07-01T20:41:50Z</dcterms:created>
  <dcterms:modified xsi:type="dcterms:W3CDTF">2014-07-08T12:39:24Z</dcterms:modified>
</cp:coreProperties>
</file>