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67" r:id="rId5"/>
    <p:sldId id="258" r:id="rId6"/>
    <p:sldId id="269" r:id="rId7"/>
    <p:sldId id="270" r:id="rId8"/>
    <p:sldId id="259" r:id="rId9"/>
    <p:sldId id="262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27596-2280-C65D-92E4-6425DAC19CFB}" v="7" dt="2023-07-20T14:07:08.499"/>
    <p1510:client id="{1A3E54D4-4F8A-EBD4-A1C6-07FD67D5C202}" v="459" dt="2023-07-19T13:50:31.766"/>
    <p1510:client id="{75475B89-4779-49B4-8296-B613151D17A9}" v="22" dt="2023-07-18T13:51:18.774"/>
    <p1510:client id="{9756B895-DA41-EE4B-598A-DD6D6F9D60ED}" v="15" dt="2023-07-21T06:17:10.547"/>
    <p1510:client id="{A12A9D42-DA59-73A5-7E11-524670116D65}" v="2" dt="2023-07-19T14:12:16.974"/>
    <p1510:client id="{F61AF88D-FBA2-EBD3-DDEA-7DB31E7FA90A}" v="60" dt="2023-07-24T06:11:36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9T12:48:11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18124 6191 16383 0 0,'5'0'0'0'0,"14"6"0"0"0,18 17 0 0 0,32 22 0 0 0,19 25 0 0 0,18 22 0 0 0,17 18 0 0 0,9 6 0 0 0,11 5 0 0 0,1 4 0 0 0,5 3 0 0 0,-18-16 0 0 0,-21-15 0 0 0,-17-13 0 0 0,-20-16 0 0 0,-11-3 0 0 0,-5-2 0 0 0,-7-6 0 0 0,4 4 0 0 0,-1-3 0 0 0,-5-6 0 0 0,-4-1 0 0 0,-5-10 0 0 0,-9-10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9T12:48:11.8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20108 5953 16383 0 0,'-5'6'0'0'0,"-30"28"0"0"0,-35 26 0 0 0,-28 29 0 0 0,-30 27 0 0 0,-21 21 0 0 0,-23 20 0 0 0,-25 27 0 0 0,-8-2 0 0 0,16-9 0 0 0,23-24 0 0 0,29-15 0 0 0,22-20 0 0 0,24-18 0 0 0,23-9 0 0 0,17-14 0 0 0,12-8 0 0 0,12-5 0 0 0,12-6 0 0 0,7-14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B277D-D6A3-41A8-8B8A-8D1CE2A6DB59}" type="datetimeFigureOut">
              <a:t>23/07/2023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2B1FC-ACE7-4BC2-9179-90704DD4331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217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dirty="0"/>
              <a:t>Avant de parler des design pattern structurel, </a:t>
            </a:r>
            <a:r>
              <a:rPr lang="fr-FR" dirty="0" err="1"/>
              <a:t>définissont</a:t>
            </a:r>
            <a:r>
              <a:rPr lang="fr-FR" dirty="0"/>
              <a:t> déjà ce qu'est un design pattern.</a:t>
            </a:r>
            <a:br>
              <a:rPr lang="fr-FR" dirty="0">
                <a:cs typeface="+mn-lt"/>
              </a:rPr>
            </a:br>
            <a:r>
              <a:rPr lang="fr-FR" dirty="0">
                <a:cs typeface="+mn-lt"/>
              </a:rPr>
              <a:t>En programmation, un design pattern est une solution qui </a:t>
            </a:r>
            <a:r>
              <a:rPr lang="fr-FR" dirty="0" err="1">
                <a:cs typeface="+mn-lt"/>
              </a:rPr>
              <a:t>résoud</a:t>
            </a:r>
            <a:r>
              <a:rPr lang="fr-FR" dirty="0">
                <a:cs typeface="+mn-lt"/>
              </a:rPr>
              <a:t> un problème de conception.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dirty="0">
                <a:cs typeface="+mn-lt"/>
              </a:rPr>
              <a:t>Un design pattern structurel, </a:t>
            </a:r>
            <a:r>
              <a:rPr lang="fr-FR" dirty="0" err="1">
                <a:cs typeface="+mn-lt"/>
              </a:rPr>
              <a:t>résoud</a:t>
            </a:r>
            <a:r>
              <a:rPr lang="fr-FR" dirty="0">
                <a:cs typeface="+mn-lt"/>
              </a:rPr>
              <a:t> comme son nom l'indique, un problème liée à la structuration des classes et leurs interfaces.</a:t>
            </a:r>
            <a:br>
              <a:rPr lang="fr-FR" dirty="0">
                <a:cs typeface="+mn-lt"/>
              </a:rPr>
            </a:br>
            <a:endParaRPr lang="fr-FR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2B1FC-ACE7-4BC2-9179-90704DD43319}" type="slidenum"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445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Le pattern </a:t>
            </a:r>
            <a:r>
              <a:rPr lang="en-US" dirty="0" err="1">
                <a:cs typeface="Calibri"/>
              </a:rPr>
              <a:t>Décorateur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ue</a:t>
            </a:r>
            <a:r>
              <a:rPr lang="en-US" dirty="0">
                <a:cs typeface="Calibri"/>
              </a:rPr>
              <a:t> solution qui </a:t>
            </a:r>
            <a:r>
              <a:rPr lang="en-US" dirty="0" err="1">
                <a:cs typeface="Calibri"/>
              </a:rPr>
              <a:t>permet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d'affecter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dynamiquement</a:t>
            </a:r>
            <a:r>
              <a:rPr lang="en-US" dirty="0">
                <a:cs typeface="Calibri"/>
              </a:rPr>
              <a:t> de nouveau </a:t>
            </a:r>
            <a:r>
              <a:rPr lang="en-US" dirty="0" err="1">
                <a:cs typeface="Calibri"/>
              </a:rPr>
              <a:t>comportement</a:t>
            </a:r>
            <a:r>
              <a:rPr lang="en-US" dirty="0">
                <a:cs typeface="Calibri"/>
              </a:rPr>
              <a:t> à des </a:t>
            </a:r>
            <a:r>
              <a:rPr lang="en-US" dirty="0" err="1">
                <a:cs typeface="Calibri"/>
              </a:rPr>
              <a:t>objets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La solution </a:t>
            </a:r>
            <a:r>
              <a:rPr lang="en-US" dirty="0" err="1">
                <a:cs typeface="Calibri"/>
              </a:rPr>
              <a:t>consiste</a:t>
            </a:r>
            <a:r>
              <a:rPr lang="en-US" dirty="0">
                <a:cs typeface="Calibri"/>
              </a:rPr>
              <a:t> à faire passer un </a:t>
            </a:r>
            <a:r>
              <a:rPr lang="en-US" dirty="0" err="1">
                <a:cs typeface="Calibri"/>
              </a:rPr>
              <a:t>objet</a:t>
            </a:r>
            <a:r>
              <a:rPr lang="en-US" dirty="0">
                <a:cs typeface="Calibri"/>
              </a:rPr>
              <a:t> dans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 pour </a:t>
            </a:r>
            <a:r>
              <a:rPr lang="en-US" dirty="0" err="1">
                <a:cs typeface="Calibri"/>
              </a:rPr>
              <a:t>lui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ajouter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 nouvelle </a:t>
            </a:r>
            <a:r>
              <a:rPr lang="en-US" dirty="0" err="1">
                <a:cs typeface="Calibri"/>
              </a:rPr>
              <a:t>couche</a:t>
            </a:r>
            <a:r>
              <a:rPr lang="en-US" dirty="0">
                <a:cs typeface="Calibri"/>
              </a:rPr>
              <a:t> qui </a:t>
            </a:r>
            <a:r>
              <a:rPr lang="en-US" dirty="0" err="1">
                <a:cs typeface="Calibri"/>
              </a:rPr>
              <a:t>contiendra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ces</a:t>
            </a:r>
            <a:r>
              <a:rPr lang="en-US" dirty="0">
                <a:cs typeface="Calibri"/>
              </a:rPr>
              <a:t> nouveaux </a:t>
            </a:r>
            <a:r>
              <a:rPr lang="en-US" dirty="0" err="1">
                <a:cs typeface="Calibri"/>
              </a:rPr>
              <a:t>comportement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2B1FC-ACE7-4BC2-9179-90704DD43319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49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Imaginons</a:t>
            </a:r>
            <a:r>
              <a:rPr lang="en-US" dirty="0">
                <a:cs typeface="Calibri"/>
              </a:rPr>
              <a:t> que nous ayont </a:t>
            </a:r>
            <a:r>
              <a:rPr lang="en-US" err="1">
                <a:cs typeface="Calibri"/>
              </a:rPr>
              <a:t>cette</a:t>
            </a:r>
            <a:r>
              <a:rPr lang="en-US" dirty="0">
                <a:cs typeface="Calibri"/>
              </a:rPr>
              <a:t> base de </a:t>
            </a:r>
            <a:r>
              <a:rPr lang="en-US" err="1">
                <a:cs typeface="Calibri"/>
              </a:rPr>
              <a:t>programme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Puis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qu'on</a:t>
            </a:r>
            <a:r>
              <a:rPr lang="en-US" dirty="0">
                <a:cs typeface="Calibri"/>
              </a:rPr>
              <a:t> ai la </a:t>
            </a:r>
            <a:r>
              <a:rPr lang="en-US" dirty="0" err="1">
                <a:cs typeface="Calibri"/>
              </a:rPr>
              <a:t>problématique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suivante</a:t>
            </a:r>
            <a:r>
              <a:rPr lang="en-US" dirty="0">
                <a:cs typeface="Calibri"/>
              </a:rPr>
              <a:t>: "On </a:t>
            </a:r>
            <a:r>
              <a:rPr lang="en-US" dirty="0" err="1">
                <a:cs typeface="Calibri"/>
              </a:rPr>
              <a:t>veux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 qui </a:t>
            </a:r>
            <a:r>
              <a:rPr lang="en-US" dirty="0" err="1">
                <a:cs typeface="Calibri"/>
              </a:rPr>
              <a:t>puisse</a:t>
            </a:r>
            <a:r>
              <a:rPr lang="en-US" dirty="0">
                <a:cs typeface="Calibri"/>
              </a:rPr>
              <a:t> faire la </a:t>
            </a:r>
            <a:r>
              <a:rPr lang="en-US" dirty="0" err="1">
                <a:cs typeface="Calibri"/>
              </a:rPr>
              <a:t>même</a:t>
            </a:r>
            <a:r>
              <a:rPr lang="en-US" dirty="0">
                <a:cs typeface="Calibri"/>
              </a:rPr>
              <a:t> chose que la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 1 et 2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même</a:t>
            </a:r>
            <a:r>
              <a:rPr lang="en-US" dirty="0">
                <a:cs typeface="Calibri"/>
              </a:rPr>
              <a:t> temps,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 2 et 3 </a:t>
            </a:r>
            <a:r>
              <a:rPr lang="en-US" dirty="0" err="1">
                <a:cs typeface="Calibri"/>
              </a:rPr>
              <a:t>ect.</a:t>
            </a:r>
            <a:r>
              <a:rPr lang="en-US" dirty="0">
                <a:cs typeface="Calibri"/>
              </a:rPr>
              <a:t>."</a:t>
            </a:r>
            <a:endParaRPr lang="en-US" dirty="0">
              <a:cs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2B1FC-ACE7-4BC2-9179-90704DD43319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942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La solution la plus pratique </a:t>
            </a:r>
            <a:r>
              <a:rPr lang="en-US" dirty="0" err="1">
                <a:cs typeface="Calibri"/>
              </a:rPr>
              <a:t>serait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creer</a:t>
            </a:r>
            <a:r>
              <a:rPr lang="en-US" dirty="0">
                <a:cs typeface="Calibri"/>
              </a:rPr>
              <a:t> des classes qui </a:t>
            </a:r>
            <a:r>
              <a:rPr lang="en-US" dirty="0" err="1">
                <a:cs typeface="Calibri"/>
              </a:rPr>
              <a:t>connaissent</a:t>
            </a:r>
            <a:r>
              <a:rPr lang="en-US" dirty="0">
                <a:cs typeface="Calibri"/>
              </a:rPr>
              <a:t> les </a:t>
            </a:r>
            <a:r>
              <a:rPr lang="en-US" dirty="0" err="1">
                <a:cs typeface="Calibri"/>
              </a:rPr>
              <a:t>méthodes</a:t>
            </a:r>
            <a:r>
              <a:rPr lang="en-US" dirty="0">
                <a:cs typeface="Calibri"/>
              </a:rPr>
              <a:t> et </a:t>
            </a:r>
            <a:r>
              <a:rPr lang="en-US" dirty="0" err="1">
                <a:cs typeface="Calibri"/>
              </a:rPr>
              <a:t>attribut</a:t>
            </a:r>
            <a:r>
              <a:rPr lang="en-US" dirty="0">
                <a:cs typeface="Calibri"/>
              </a:rPr>
              <a:t> des deux </a:t>
            </a:r>
            <a:r>
              <a:rPr lang="en-US" dirty="0" err="1">
                <a:cs typeface="Calibri"/>
              </a:rPr>
              <a:t>autres</a:t>
            </a:r>
            <a:r>
              <a:rPr lang="en-US" dirty="0">
                <a:cs typeface="Calibri"/>
              </a:rPr>
              <a:t> classes.</a:t>
            </a:r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>
                <a:cs typeface="Calibri"/>
              </a:rPr>
              <a:t>Maintenant imaginer avec </a:t>
            </a:r>
            <a:r>
              <a:rPr lang="en-US" dirty="0" err="1">
                <a:cs typeface="Calibri"/>
              </a:rPr>
              <a:t>juste</a:t>
            </a:r>
            <a:r>
              <a:rPr lang="en-US" dirty="0">
                <a:cs typeface="Calibri"/>
              </a:rPr>
              <a:t> 6 enfants qui font 1 choses, le </a:t>
            </a:r>
            <a:r>
              <a:rPr lang="en-US" dirty="0" err="1">
                <a:cs typeface="Calibri"/>
              </a:rPr>
              <a:t>nombre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d'enfants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suplémentaire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celà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engendrerait</a:t>
            </a:r>
            <a:r>
              <a:rPr lang="en-US" dirty="0">
                <a:cs typeface="Calibri"/>
              </a:rPr>
              <a:t>.</a:t>
            </a:r>
            <a:endParaRPr lang="fr-FR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C'est</a:t>
            </a:r>
            <a:r>
              <a:rPr lang="en-US" dirty="0">
                <a:cs typeface="Calibri"/>
              </a:rPr>
              <a:t> la que le pattern </a:t>
            </a:r>
            <a:r>
              <a:rPr lang="en-US" dirty="0" err="1">
                <a:cs typeface="Calibri"/>
              </a:rPr>
              <a:t>décorateur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jeu.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2B1FC-ACE7-4BC2-9179-90704DD43319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786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Le </a:t>
            </a:r>
            <a:r>
              <a:rPr lang="en-US" dirty="0" err="1">
                <a:cs typeface="Calibri"/>
              </a:rPr>
              <a:t>principe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</a:t>
            </a:r>
            <a:r>
              <a:rPr lang="en-US" dirty="0">
                <a:cs typeface="Calibri"/>
              </a:rPr>
              <a:t> le </a:t>
            </a:r>
            <a:r>
              <a:rPr lang="en-US" dirty="0" err="1">
                <a:cs typeface="Calibri"/>
              </a:rPr>
              <a:t>suivant</a:t>
            </a:r>
            <a:r>
              <a:rPr lang="en-US" dirty="0">
                <a:cs typeface="Calibri"/>
              </a:rPr>
              <a:t>:</a:t>
            </a:r>
            <a:br>
              <a:rPr lang="en-US" dirty="0">
                <a:cs typeface="+mn-lt"/>
              </a:rPr>
            </a:br>
            <a:r>
              <a:rPr lang="en-US" dirty="0" err="1">
                <a:cs typeface="Calibri"/>
              </a:rPr>
              <a:t>J'ai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ici</a:t>
            </a:r>
            <a:r>
              <a:rPr lang="en-US" dirty="0">
                <a:cs typeface="Calibri"/>
              </a:rPr>
              <a:t> ma class </a:t>
            </a:r>
            <a:r>
              <a:rPr lang="en-US" dirty="0" err="1">
                <a:cs typeface="Calibri"/>
              </a:rPr>
              <a:t>principale</a:t>
            </a:r>
            <a:r>
              <a:rPr lang="en-US" dirty="0">
                <a:cs typeface="Calibri"/>
              </a:rPr>
              <a:t> "</a:t>
            </a:r>
            <a:r>
              <a:rPr lang="en-US" dirty="0" err="1">
                <a:cs typeface="Calibri"/>
              </a:rPr>
              <a:t>MyClass</a:t>
            </a:r>
            <a:r>
              <a:rPr lang="en-US" dirty="0">
                <a:cs typeface="Calibri"/>
              </a:rPr>
              <a:t>" qui </a:t>
            </a:r>
            <a:r>
              <a:rPr lang="en-US" dirty="0" err="1">
                <a:cs typeface="Calibri"/>
              </a:rPr>
              <a:t>sert</a:t>
            </a:r>
            <a:r>
              <a:rPr lang="en-US" dirty="0">
                <a:cs typeface="Calibri"/>
              </a:rPr>
              <a:t> de moule pour les 3 sous-classes "</a:t>
            </a:r>
            <a:r>
              <a:rPr lang="en-US" dirty="0" err="1">
                <a:cs typeface="Calibri"/>
              </a:rPr>
              <a:t>HisFirstChild</a:t>
            </a:r>
            <a:r>
              <a:rPr lang="en-US" dirty="0">
                <a:cs typeface="Calibri"/>
              </a:rPr>
              <a:t>" - "</a:t>
            </a:r>
            <a:r>
              <a:rPr lang="en-US" dirty="0" err="1">
                <a:cs typeface="Calibri"/>
              </a:rPr>
              <a:t>HisSecondChild</a:t>
            </a:r>
            <a:r>
              <a:rPr lang="en-US" dirty="0">
                <a:cs typeface="Calibri"/>
              </a:rPr>
              <a:t>" - "</a:t>
            </a:r>
            <a:r>
              <a:rPr lang="en-US" dirty="0" err="1">
                <a:cs typeface="Calibri"/>
              </a:rPr>
              <a:t>HisThirsChild</a:t>
            </a:r>
            <a:r>
              <a:rPr lang="en-US" dirty="0">
                <a:cs typeface="Calibri"/>
              </a:rPr>
              <a:t>".</a:t>
            </a:r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>
                <a:cs typeface="Calibri"/>
              </a:rPr>
              <a:t>Je </a:t>
            </a:r>
            <a:r>
              <a:rPr lang="en-US" dirty="0" err="1">
                <a:cs typeface="Calibri"/>
              </a:rPr>
              <a:t>peu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envoyer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Objets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depuis</a:t>
            </a:r>
            <a:r>
              <a:rPr lang="en-US" dirty="0">
                <a:cs typeface="Calibri"/>
              </a:rPr>
              <a:t> "</a:t>
            </a:r>
            <a:r>
              <a:rPr lang="en-US" dirty="0" err="1">
                <a:cs typeface="Calibri"/>
              </a:rPr>
              <a:t>MyClass</a:t>
            </a:r>
            <a:r>
              <a:rPr lang="en-US" dirty="0">
                <a:cs typeface="Calibri"/>
              </a:rPr>
              <a:t>" à ma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nommé</a:t>
            </a:r>
            <a:r>
              <a:rPr lang="en-US" dirty="0">
                <a:cs typeface="Calibri"/>
              </a:rPr>
              <a:t> "Decorator"  qui </a:t>
            </a:r>
            <a:r>
              <a:rPr lang="en-US" dirty="0" err="1">
                <a:cs typeface="Calibri"/>
              </a:rPr>
              <a:t>prend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paramètre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objet</a:t>
            </a:r>
            <a:r>
              <a:rPr lang="en-US" dirty="0">
                <a:cs typeface="Calibri"/>
              </a:rPr>
              <a:t> de type "</a:t>
            </a:r>
            <a:r>
              <a:rPr lang="en-US" dirty="0" err="1">
                <a:cs typeface="Calibri"/>
              </a:rPr>
              <a:t>MyClass</a:t>
            </a:r>
            <a:r>
              <a:rPr lang="en-US" dirty="0">
                <a:cs typeface="Calibri"/>
              </a:rPr>
              <a:t>".</a:t>
            </a:r>
            <a:br>
              <a:rPr lang="en-US" dirty="0">
                <a:cs typeface="+mn-lt"/>
              </a:rPr>
            </a:br>
            <a:r>
              <a:rPr lang="en-US" dirty="0">
                <a:cs typeface="Calibri"/>
              </a:rPr>
              <a:t>Et </a:t>
            </a:r>
            <a:r>
              <a:rPr lang="en-US" dirty="0" err="1">
                <a:cs typeface="Calibri"/>
              </a:rPr>
              <a:t>lui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ajouter</a:t>
            </a:r>
            <a:r>
              <a:rPr lang="en-US" dirty="0">
                <a:cs typeface="Calibri"/>
              </a:rPr>
              <a:t> un enfant de la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Décorator</a:t>
            </a:r>
            <a:r>
              <a:rPr lang="en-US" dirty="0">
                <a:cs typeface="Calibri"/>
              </a:rPr>
              <a:t> pour </a:t>
            </a:r>
            <a:r>
              <a:rPr lang="en-US" dirty="0" err="1">
                <a:cs typeface="Calibri"/>
              </a:rPr>
              <a:t>qu'elle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puisse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utiliser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méthodes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2B1FC-ACE7-4BC2-9179-90704DD43319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059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Les </a:t>
            </a:r>
            <a:r>
              <a:rPr lang="en-US" dirty="0" err="1">
                <a:cs typeface="Calibri"/>
              </a:rPr>
              <a:t>avantages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 err="1">
                <a:cs typeface="Calibri"/>
              </a:rPr>
              <a:t>Avoir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possibilité</a:t>
            </a:r>
            <a:r>
              <a:rPr lang="en-US" dirty="0">
                <a:cs typeface="Calibri"/>
              </a:rPr>
              <a:t> de modifier le / les </a:t>
            </a:r>
            <a:r>
              <a:rPr lang="en-US" dirty="0" err="1">
                <a:cs typeface="Calibri"/>
              </a:rPr>
              <a:t>comportement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d'une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 sans </a:t>
            </a:r>
            <a:r>
              <a:rPr lang="en-US" dirty="0" err="1">
                <a:cs typeface="Calibri"/>
              </a:rPr>
              <a:t>avoir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recours</a:t>
            </a:r>
            <a:r>
              <a:rPr lang="en-US" dirty="0">
                <a:cs typeface="Calibri"/>
              </a:rPr>
              <a:t> à de </a:t>
            </a:r>
            <a:r>
              <a:rPr lang="en-US" dirty="0" err="1">
                <a:cs typeface="Calibri"/>
              </a:rPr>
              <a:t>nouvelles</a:t>
            </a:r>
            <a:r>
              <a:rPr lang="en-US" dirty="0">
                <a:cs typeface="Calibri"/>
              </a:rPr>
              <a:t> sous-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ce</a:t>
            </a:r>
            <a:r>
              <a:rPr lang="en-US" dirty="0">
                <a:cs typeface="Calibri"/>
              </a:rPr>
              <a:t> qui </a:t>
            </a:r>
            <a:r>
              <a:rPr lang="en-US" dirty="0" err="1">
                <a:cs typeface="Calibri"/>
              </a:rPr>
              <a:t>respecte</a:t>
            </a:r>
            <a:r>
              <a:rPr lang="en-US" dirty="0">
                <a:cs typeface="Calibri"/>
              </a:rPr>
              <a:t> le </a:t>
            </a:r>
            <a:r>
              <a:rPr lang="en-US" dirty="0" err="1">
                <a:cs typeface="Calibri"/>
              </a:rPr>
              <a:t>principe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responsabilité</a:t>
            </a:r>
            <a:r>
              <a:rPr lang="en-US" dirty="0">
                <a:cs typeface="Calibri"/>
              </a:rPr>
              <a:t> unique.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Les </a:t>
            </a:r>
            <a:r>
              <a:rPr lang="en-US" dirty="0" err="1">
                <a:cs typeface="Calibri"/>
              </a:rPr>
              <a:t>inconvénients</a:t>
            </a:r>
            <a:r>
              <a:rPr lang="en-US" dirty="0">
                <a:cs typeface="Calibri"/>
              </a:rPr>
              <a:t>:</a:t>
            </a:r>
            <a:br>
              <a:rPr lang="en-US" dirty="0">
                <a:cs typeface="+mn-lt"/>
              </a:rPr>
            </a:br>
            <a:r>
              <a:rPr lang="en-US" dirty="0">
                <a:cs typeface="Calibri"/>
              </a:rPr>
              <a:t>Code difficile à modifier et </a:t>
            </a:r>
            <a:r>
              <a:rPr lang="en-US" dirty="0" err="1">
                <a:cs typeface="Calibri"/>
              </a:rPr>
              <a:t>peu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sembler</a:t>
            </a:r>
            <a:r>
              <a:rPr lang="en-US" dirty="0">
                <a:cs typeface="Calibri"/>
              </a:rPr>
              <a:t> "</a:t>
            </a:r>
            <a:r>
              <a:rPr lang="en-US" dirty="0" err="1">
                <a:cs typeface="Calibri"/>
              </a:rPr>
              <a:t>moche</a:t>
            </a:r>
            <a:r>
              <a:rPr lang="en-US" dirty="0">
                <a:cs typeface="Calibri"/>
              </a:rPr>
              <a:t>".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2B1FC-ACE7-4BC2-9179-90704DD43319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56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09D05E-392E-27DE-C8D2-70D610EE5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76" r="9085" b="-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fr-FR" sz="8000" dirty="0">
                <a:solidFill>
                  <a:schemeClr val="bg1"/>
                </a:solidFill>
                <a:cs typeface="Calibri Light"/>
              </a:rPr>
              <a:t>Design Pattern</a:t>
            </a:r>
            <a:endParaRPr lang="fr-FR" sz="8000" dirty="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fr-FR" sz="3600" err="1">
                <a:solidFill>
                  <a:schemeClr val="bg1"/>
                </a:solidFill>
                <a:cs typeface="Calibri"/>
              </a:rPr>
              <a:t>Decorateur</a:t>
            </a:r>
            <a:endParaRPr lang="fr-FR" sz="360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77C625-12CB-ED10-D857-56DF237A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  <a:cs typeface="Calibri Light"/>
              </a:rPr>
              <a:t>Application Pratique</a:t>
            </a:r>
            <a:endParaRPr lang="fr-FR" sz="4000" dirty="0">
              <a:solidFill>
                <a:srgbClr val="FFFFFF"/>
              </a:solidFill>
            </a:endParaRPr>
          </a:p>
        </p:txBody>
      </p:sp>
      <p:pic>
        <p:nvPicPr>
          <p:cNvPr id="6" name="Image 6" descr="Une image contenant texte, capture d’écran, Rectangle, diagramme&#10;&#10;Description générée automatiquement">
            <a:extLst>
              <a:ext uri="{FF2B5EF4-FFF2-40B4-BE49-F238E27FC236}">
                <a16:creationId xmlns:a16="http://schemas.microsoft.com/office/drawing/2014/main" id="{CBEA94E0-1B7A-005E-3872-2F1A08ECB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746" y="1664639"/>
            <a:ext cx="8226989" cy="5101792"/>
          </a:xfrm>
        </p:spPr>
      </p:pic>
    </p:spTree>
    <p:extLst>
      <p:ext uri="{BB962C8B-B14F-4D97-AF65-F5344CB8AC3E}">
        <p14:creationId xmlns:p14="http://schemas.microsoft.com/office/powerpoint/2010/main" val="99143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DD2E1D-4D17-B2F0-3548-82CB5747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  <a:cs typeface="Calibri Light"/>
              </a:rPr>
              <a:t>Démo</a:t>
            </a:r>
            <a:endParaRPr lang="fr-FR" sz="40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D7ADB9-447C-8BE1-DD52-5DA65B87C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5621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7B9852-2300-49DA-6E60-6339F7DC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  <a:cs typeface="Calibri Light"/>
              </a:rPr>
              <a:t>Question</a:t>
            </a:r>
            <a:endParaRPr lang="fr-FR" sz="40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003C8B-3B32-CB86-FC3E-5BC19D1F9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372079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77C625-12CB-ED10-D857-56DF237A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  <a:cs typeface="Calibri Light"/>
              </a:rPr>
              <a:t>Etapes</a:t>
            </a:r>
            <a:endParaRPr lang="fr-FR" sz="4000" dirty="0">
              <a:solidFill>
                <a:srgbClr val="FFFFFF"/>
              </a:solidFill>
            </a:endParaRP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BBAAA582-C8B7-EF3B-3AA5-F1A481630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fr-FR" sz="2000" dirty="0">
                <a:cs typeface="Calibri"/>
              </a:rPr>
              <a:t>1) Qu'est-ce qu'un design pattern Structurel</a:t>
            </a:r>
          </a:p>
          <a:p>
            <a:r>
              <a:rPr lang="fr-FR" sz="2000" dirty="0">
                <a:cs typeface="Calibri"/>
              </a:rPr>
              <a:t>2) Présentation du Pattern décorateur</a:t>
            </a:r>
          </a:p>
          <a:p>
            <a:r>
              <a:rPr lang="fr-FR" sz="2000" dirty="0">
                <a:cs typeface="Calibri"/>
              </a:rPr>
              <a:t>3) Quels problèmes résout-il</a:t>
            </a:r>
          </a:p>
          <a:p>
            <a:r>
              <a:rPr lang="fr-FR" sz="2000" dirty="0">
                <a:cs typeface="Calibri"/>
              </a:rPr>
              <a:t>4)Avantage/désavantage</a:t>
            </a:r>
          </a:p>
          <a:p>
            <a:r>
              <a:rPr lang="fr-FR" sz="2000" dirty="0">
                <a:cs typeface="Calibri"/>
              </a:rPr>
              <a:t>5)Exemple Ludique / pratique</a:t>
            </a:r>
          </a:p>
          <a:p>
            <a:r>
              <a:rPr lang="fr-FR" sz="2000" dirty="0">
                <a:cs typeface="Calibri"/>
              </a:rPr>
              <a:t>6) Démo</a:t>
            </a:r>
          </a:p>
          <a:p>
            <a:r>
              <a:rPr lang="fr-FR" sz="2000" dirty="0">
                <a:cs typeface="Calibri"/>
              </a:rPr>
              <a:t>7)Questions ?</a:t>
            </a:r>
          </a:p>
        </p:txBody>
      </p:sp>
    </p:spTree>
    <p:extLst>
      <p:ext uri="{BB962C8B-B14F-4D97-AF65-F5344CB8AC3E}">
        <p14:creationId xmlns:p14="http://schemas.microsoft.com/office/powerpoint/2010/main" val="170786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77C625-12CB-ED10-D857-56DF237A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  <a:cs typeface="Calibri Light"/>
              </a:rPr>
              <a:t>Design pattern structurel</a:t>
            </a:r>
          </a:p>
        </p:txBody>
      </p:sp>
      <p:pic>
        <p:nvPicPr>
          <p:cNvPr id="6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83AADC4-E5A1-0C30-CF8D-6D850C693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08547" y="1652444"/>
            <a:ext cx="5571177" cy="4997882"/>
          </a:xfrm>
        </p:spPr>
      </p:pic>
    </p:spTree>
    <p:extLst>
      <p:ext uri="{BB962C8B-B14F-4D97-AF65-F5344CB8AC3E}">
        <p14:creationId xmlns:p14="http://schemas.microsoft.com/office/powerpoint/2010/main" val="66774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77C625-12CB-ED10-D857-56DF237A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  <a:cs typeface="Calibri Light"/>
              </a:rPr>
              <a:t>Présentation du pattern décorateur</a:t>
            </a:r>
            <a:endParaRPr lang="fr-FR" sz="4000" dirty="0">
              <a:solidFill>
                <a:srgbClr val="FFFFFF"/>
              </a:solidFill>
            </a:endParaRPr>
          </a:p>
        </p:txBody>
      </p:sp>
      <p:pic>
        <p:nvPicPr>
          <p:cNvPr id="3" name="Image 3" descr="Une image contenant pièce de jeu d’échecs, dessin humoristique, art&#10;&#10;Description générée automatiquement">
            <a:extLst>
              <a:ext uri="{FF2B5EF4-FFF2-40B4-BE49-F238E27FC236}">
                <a16:creationId xmlns:a16="http://schemas.microsoft.com/office/drawing/2014/main" id="{A6A03EB6-A96D-FBCE-43FC-FA866450E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383" y="2098833"/>
            <a:ext cx="5893373" cy="3683358"/>
          </a:xfrm>
        </p:spPr>
      </p:pic>
      <p:pic>
        <p:nvPicPr>
          <p:cNvPr id="5" name="Image 5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8B729008-3C1C-A21F-539E-40C1A6B96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429" y="2428818"/>
            <a:ext cx="5779654" cy="326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5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77C625-12CB-ED10-D857-56DF237A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  <a:cs typeface="Calibri Light"/>
              </a:rPr>
              <a:t>Objectif - Quel problème résout-il ?</a:t>
            </a:r>
          </a:p>
        </p:txBody>
      </p:sp>
      <p:pic>
        <p:nvPicPr>
          <p:cNvPr id="3" name="Image 3" descr="Une image contenant texte, diagramme, capture d’écran, Rectangle&#10;&#10;Description générée automatiquement">
            <a:extLst>
              <a:ext uri="{FF2B5EF4-FFF2-40B4-BE49-F238E27FC236}">
                <a16:creationId xmlns:a16="http://schemas.microsoft.com/office/drawing/2014/main" id="{A0B08371-4532-A6CC-A33E-46AB408F3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224" y="1867924"/>
            <a:ext cx="7280507" cy="4860994"/>
          </a:xfrm>
        </p:spPr>
      </p:pic>
    </p:spTree>
    <p:extLst>
      <p:ext uri="{BB962C8B-B14F-4D97-AF65-F5344CB8AC3E}">
        <p14:creationId xmlns:p14="http://schemas.microsoft.com/office/powerpoint/2010/main" val="327134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77C625-12CB-ED10-D857-56DF237A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  <a:cs typeface="Calibri Light"/>
              </a:rPr>
              <a:t>Objectif - Quel problème résout-il ?</a:t>
            </a:r>
          </a:p>
        </p:txBody>
      </p:sp>
      <p:pic>
        <p:nvPicPr>
          <p:cNvPr id="6" name="Image 6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C307ACA0-AABC-1BD7-45C4-68EA5A2F0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699" y="1802534"/>
            <a:ext cx="6863419" cy="496324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48F25397-CB90-0EB0-20FC-66C2C668A2DA}"/>
                  </a:ext>
                </a:extLst>
              </p14:cNvPr>
              <p14:cNvContentPartPr/>
              <p14:nvPr/>
            </p14:nvContentPartPr>
            <p14:xfrm>
              <a:off x="7539182" y="2055090"/>
              <a:ext cx="669422" cy="603158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48F25397-CB90-0EB0-20FC-66C2C668A2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21556" y="2037096"/>
                <a:ext cx="705033" cy="638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240B67AB-7271-A1A0-3CAD-CFCC859559FD}"/>
                  </a:ext>
                </a:extLst>
              </p14:cNvPr>
              <p14:cNvContentPartPr/>
              <p14:nvPr/>
            </p14:nvContentPartPr>
            <p14:xfrm>
              <a:off x="7547519" y="1951182"/>
              <a:ext cx="707480" cy="723684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240B67AB-7271-A1A0-3CAD-CFCC859559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29526" y="1933189"/>
                <a:ext cx="743106" cy="75931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3723CAD8-A3F7-9337-0B63-63DC95132B09}"/>
              </a:ext>
            </a:extLst>
          </p:cNvPr>
          <p:cNvSpPr txBox="1"/>
          <p:nvPr/>
        </p:nvSpPr>
        <p:spPr>
          <a:xfrm>
            <a:off x="8601363" y="1985818"/>
            <a:ext cx="199736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 b="1" dirty="0">
                <a:solidFill>
                  <a:srgbClr val="FF0000"/>
                </a:solidFill>
                <a:cs typeface="Calibri"/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201321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77C625-12CB-ED10-D857-56DF237A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  <a:cs typeface="Calibri Light"/>
              </a:rPr>
              <a:t>Objectif - Quel problème résout-il ?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4CEE82B-A4CB-61F8-464A-C193DF121048}"/>
              </a:ext>
            </a:extLst>
          </p:cNvPr>
          <p:cNvSpPr/>
          <p:nvPr/>
        </p:nvSpPr>
        <p:spPr>
          <a:xfrm>
            <a:off x="8762999" y="1985818"/>
            <a:ext cx="369455" cy="3694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012FFA-A4D4-87B1-C04A-FFB32C9B5904}"/>
              </a:ext>
            </a:extLst>
          </p:cNvPr>
          <p:cNvSpPr txBox="1"/>
          <p:nvPr/>
        </p:nvSpPr>
        <p:spPr>
          <a:xfrm>
            <a:off x="9363363" y="1824182"/>
            <a:ext cx="199736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 b="1" dirty="0">
                <a:solidFill>
                  <a:schemeClr val="accent6"/>
                </a:solidFill>
                <a:cs typeface="Calibri"/>
              </a:rPr>
              <a:t>Good</a:t>
            </a:r>
          </a:p>
        </p:txBody>
      </p:sp>
      <p:pic>
        <p:nvPicPr>
          <p:cNvPr id="18" name="Image 18" descr="Une image contenant texte, capture d’écran, diagramme, Rectangle&#10;&#10;Description générée automatiquement">
            <a:extLst>
              <a:ext uri="{FF2B5EF4-FFF2-40B4-BE49-F238E27FC236}">
                <a16:creationId xmlns:a16="http://schemas.microsoft.com/office/drawing/2014/main" id="{3540B16F-1025-D5DB-2CA2-E8B589975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753" y="1652444"/>
            <a:ext cx="8220492" cy="5194156"/>
          </a:xfrm>
        </p:spPr>
      </p:pic>
    </p:spTree>
    <p:extLst>
      <p:ext uri="{BB962C8B-B14F-4D97-AF65-F5344CB8AC3E}">
        <p14:creationId xmlns:p14="http://schemas.microsoft.com/office/powerpoint/2010/main" val="158442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77C625-12CB-ED10-D857-56DF237A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  <a:cs typeface="Calibri Light"/>
              </a:rPr>
              <a:t>Avantage / désavantage</a:t>
            </a:r>
            <a:endParaRPr lang="fr-FR" dirty="0"/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BBAAA582-C8B7-EF3B-3AA5-F1A481630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791561"/>
            <a:ext cx="10128121" cy="3683358"/>
          </a:xfrm>
        </p:spPr>
        <p:txBody>
          <a:bodyPr anchor="ctr">
            <a:normAutofit fontScale="92500"/>
          </a:bodyPr>
          <a:lstStyle/>
          <a:p>
            <a:r>
              <a:rPr lang="fr-FR" sz="1800" dirty="0">
                <a:solidFill>
                  <a:srgbClr val="444444"/>
                </a:solidFill>
                <a:ea typeface="+mn-lt"/>
                <a:cs typeface="+mn-lt"/>
              </a:rPr>
              <a:t> Vous pouvez étendre le comportement d’un objet sans avoir recours à la création d’une nouvelle sous-classe.</a:t>
            </a:r>
            <a:endParaRPr lang="fr-FR" sz="1800">
              <a:cs typeface="Calibri" panose="020F0502020204030204"/>
            </a:endParaRPr>
          </a:p>
          <a:p>
            <a:r>
              <a:rPr lang="fr-FR" sz="1800" dirty="0">
                <a:solidFill>
                  <a:srgbClr val="444444"/>
                </a:solidFill>
                <a:ea typeface="+mn-lt"/>
                <a:cs typeface="+mn-lt"/>
              </a:rPr>
              <a:t> Vous pouvez ajouter ou retirer dynamiquement des responsabilités à un objet au moment de l’exécution.</a:t>
            </a:r>
            <a:endParaRPr lang="fr-FR" sz="1800">
              <a:cs typeface="Calibri"/>
            </a:endParaRPr>
          </a:p>
          <a:p>
            <a:r>
              <a:rPr lang="fr-FR" sz="1800" dirty="0">
                <a:solidFill>
                  <a:srgbClr val="444444"/>
                </a:solidFill>
                <a:ea typeface="+mn-lt"/>
                <a:cs typeface="+mn-lt"/>
              </a:rPr>
              <a:t> Vous pouvez combiner plusieurs comportements en emballant un objet dans plusieurs décorateurs.</a:t>
            </a:r>
            <a:endParaRPr lang="fr-FR" sz="1800">
              <a:cs typeface="Calibri"/>
            </a:endParaRPr>
          </a:p>
          <a:p>
            <a:r>
              <a:rPr lang="fr-FR" sz="1800" dirty="0">
                <a:solidFill>
                  <a:srgbClr val="444444"/>
                </a:solidFill>
                <a:ea typeface="+mn-lt"/>
                <a:cs typeface="+mn-lt"/>
              </a:rPr>
              <a:t> </a:t>
            </a:r>
            <a:r>
              <a:rPr lang="fr-FR" sz="1800" i="1" dirty="0">
                <a:solidFill>
                  <a:srgbClr val="444444"/>
                </a:solidFill>
                <a:ea typeface="+mn-lt"/>
                <a:cs typeface="+mn-lt"/>
              </a:rPr>
              <a:t>Principe de responsabilité unique</a:t>
            </a:r>
            <a:r>
              <a:rPr lang="fr-FR" sz="1800" dirty="0">
                <a:solidFill>
                  <a:srgbClr val="444444"/>
                </a:solidFill>
                <a:ea typeface="+mn-lt"/>
                <a:cs typeface="+mn-lt"/>
              </a:rPr>
              <a:t>. Vous pouvez découper une classe monolithique qui implémente plusieurs comportements différents en plusieurs petits morceaux.</a:t>
            </a:r>
            <a:endParaRPr lang="fr-FR" sz="1800">
              <a:cs typeface="Calibri"/>
            </a:endParaRPr>
          </a:p>
          <a:p>
            <a:endParaRPr lang="fr-FR" sz="1200" dirty="0">
              <a:solidFill>
                <a:srgbClr val="444444"/>
              </a:solidFill>
              <a:ea typeface="+mn-lt"/>
              <a:cs typeface="+mn-lt"/>
            </a:endParaRPr>
          </a:p>
          <a:p>
            <a:endParaRPr lang="fr-FR" sz="1200" dirty="0">
              <a:solidFill>
                <a:srgbClr val="444444"/>
              </a:solidFill>
              <a:ea typeface="+mn-lt"/>
              <a:cs typeface="+mn-lt"/>
            </a:endParaRPr>
          </a:p>
          <a:p>
            <a:r>
              <a:rPr lang="fr-FR" sz="1800" dirty="0">
                <a:solidFill>
                  <a:srgbClr val="444444"/>
                </a:solidFill>
                <a:ea typeface="+mn-lt"/>
                <a:cs typeface="+mn-lt"/>
              </a:rPr>
              <a:t> Retirer un emballeur spécifique de la pile n’est pas chose aisée.</a:t>
            </a:r>
            <a:endParaRPr lang="fr-FR" sz="1800">
              <a:cs typeface="Calibri"/>
            </a:endParaRPr>
          </a:p>
          <a:p>
            <a:r>
              <a:rPr lang="fr-FR" sz="1800" dirty="0">
                <a:solidFill>
                  <a:srgbClr val="444444"/>
                </a:solidFill>
                <a:ea typeface="+mn-lt"/>
                <a:cs typeface="+mn-lt"/>
              </a:rPr>
              <a:t> Il n’est pas non plus aisé de mettre en place un décorateur dont le comportement ne varie pas en fonction de sa position dans la pile.</a:t>
            </a:r>
            <a:endParaRPr lang="fr-FR" sz="1800">
              <a:cs typeface="Calibri"/>
            </a:endParaRPr>
          </a:p>
          <a:p>
            <a:r>
              <a:rPr lang="fr-FR" sz="1800" dirty="0">
                <a:solidFill>
                  <a:srgbClr val="444444"/>
                </a:solidFill>
                <a:ea typeface="+mn-lt"/>
                <a:cs typeface="+mn-lt"/>
              </a:rPr>
              <a:t> Le code de configuration initial des couches peut avoir l’air assez moche.</a:t>
            </a:r>
            <a:endParaRPr lang="fr-FR" sz="1800" dirty="0"/>
          </a:p>
          <a:p>
            <a:endParaRPr lang="fr-FR" sz="2000" dirty="0"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5B29F3-A2CE-4149-4B99-5F75687E9B33}"/>
              </a:ext>
            </a:extLst>
          </p:cNvPr>
          <p:cNvSpPr txBox="1"/>
          <p:nvPr/>
        </p:nvSpPr>
        <p:spPr>
          <a:xfrm>
            <a:off x="1627908" y="2158999"/>
            <a:ext cx="16048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dirty="0">
                <a:cs typeface="Calibri"/>
              </a:rPr>
              <a:t>Pros</a:t>
            </a:r>
            <a:endParaRPr lang="fr-FR"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6A4AE0D-710D-9893-211A-526DCAF36CE4}"/>
              </a:ext>
            </a:extLst>
          </p:cNvPr>
          <p:cNvSpPr txBox="1"/>
          <p:nvPr/>
        </p:nvSpPr>
        <p:spPr>
          <a:xfrm>
            <a:off x="1627908" y="4421908"/>
            <a:ext cx="16048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dirty="0">
                <a:cs typeface="Calibri"/>
              </a:rPr>
              <a:t>Cons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0339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77C625-12CB-ED10-D857-56DF237A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  <a:cs typeface="Calibri Light"/>
              </a:rPr>
              <a:t>Exemple Ludique</a:t>
            </a:r>
            <a:endParaRPr lang="fr-FR" sz="4000" dirty="0">
              <a:solidFill>
                <a:srgbClr val="FFFFFF"/>
              </a:solidFill>
            </a:endParaRPr>
          </a:p>
        </p:txBody>
      </p:sp>
      <p:pic>
        <p:nvPicPr>
          <p:cNvPr id="3" name="Image 3" descr="Une image contenant texte, capture d’écran, diagramme, Rectangle&#10;&#10;Description générée automatiquement">
            <a:extLst>
              <a:ext uri="{FF2B5EF4-FFF2-40B4-BE49-F238E27FC236}">
                <a16:creationId xmlns:a16="http://schemas.microsoft.com/office/drawing/2014/main" id="{760FDE1A-25FB-CF85-8E1E-746EAF42A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001" y="1655295"/>
            <a:ext cx="6950000" cy="5201586"/>
          </a:xfrm>
        </p:spPr>
      </p:pic>
    </p:spTree>
    <p:extLst>
      <p:ext uri="{BB962C8B-B14F-4D97-AF65-F5344CB8AC3E}">
        <p14:creationId xmlns:p14="http://schemas.microsoft.com/office/powerpoint/2010/main" val="1878248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12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Design Pattern</vt:lpstr>
      <vt:lpstr>Etapes</vt:lpstr>
      <vt:lpstr>Design pattern structurel</vt:lpstr>
      <vt:lpstr>Présentation du pattern décorateur</vt:lpstr>
      <vt:lpstr>Objectif - Quel problème résout-il ?</vt:lpstr>
      <vt:lpstr>Objectif - Quel problème résout-il ?</vt:lpstr>
      <vt:lpstr>Objectif - Quel problème résout-il ?</vt:lpstr>
      <vt:lpstr>Avantage / désavantage</vt:lpstr>
      <vt:lpstr>Exemple Ludique</vt:lpstr>
      <vt:lpstr>Application Pratique</vt:lpstr>
      <vt:lpstr>Démo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315</cp:revision>
  <dcterms:created xsi:type="dcterms:W3CDTF">2023-07-18T12:53:25Z</dcterms:created>
  <dcterms:modified xsi:type="dcterms:W3CDTF">2023-07-24T06:12:00Z</dcterms:modified>
</cp:coreProperties>
</file>