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chemin/page.html?q=req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255360"/>
            <a:ext cx="8825658" cy="2677648"/>
          </a:xfrm>
        </p:spPr>
        <p:txBody>
          <a:bodyPr/>
          <a:lstStyle/>
          <a:p>
            <a:r>
              <a:rPr lang="fr-FR" dirty="0"/>
              <a:t>Cours programmation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9348062" cy="1062703"/>
          </a:xfrm>
        </p:spPr>
        <p:txBody>
          <a:bodyPr>
            <a:normAutofit/>
          </a:bodyPr>
          <a:lstStyle/>
          <a:p>
            <a:r>
              <a:rPr lang="fr-FR" dirty="0"/>
              <a:t>La base de la base</a:t>
            </a:r>
            <a:br>
              <a:rPr lang="fr-FR" dirty="0"/>
            </a:br>
            <a:r>
              <a:rPr lang="fr-FR" dirty="0"/>
              <a:t>														</a:t>
            </a:r>
          </a:p>
          <a:p>
            <a:r>
              <a:rPr lang="fr-FR" dirty="0"/>
              <a:t>														Benjamin ferrandez</a:t>
            </a:r>
          </a:p>
        </p:txBody>
      </p:sp>
    </p:spTree>
    <p:extLst>
      <p:ext uri="{BB962C8B-B14F-4D97-AF65-F5344CB8AC3E}">
        <p14:creationId xmlns:p14="http://schemas.microsoft.com/office/powerpoint/2010/main" val="388913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Ok et comment on met les pages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15294" y="2712557"/>
            <a:ext cx="8761412" cy="3416300"/>
          </a:xfrm>
        </p:spPr>
        <p:txBody>
          <a:bodyPr/>
          <a:lstStyle/>
          <a:p>
            <a:r>
              <a:rPr lang="fr-FR" dirty="0"/>
              <a:t>LE FTP :</a:t>
            </a:r>
          </a:p>
          <a:p>
            <a:pPr marL="457200" lvl="1" indent="0">
              <a:buNone/>
            </a:pPr>
            <a:r>
              <a:rPr lang="fr-FR" dirty="0"/>
              <a:t>Le </a:t>
            </a:r>
            <a:r>
              <a:rPr lang="fr-FR" b="1" dirty="0"/>
              <a:t>FTP</a:t>
            </a:r>
            <a:r>
              <a:rPr lang="fr-FR" dirty="0"/>
              <a:t> (File Transfer Protocol) est un protocole permettant de transférer des fichiers vers un serveur.</a:t>
            </a:r>
          </a:p>
          <a:p>
            <a:endParaRPr lang="fr-FR" dirty="0"/>
          </a:p>
          <a:p>
            <a:pPr lvl="1"/>
            <a:r>
              <a:rPr lang="fr-FR" dirty="0"/>
              <a:t>il est important pour le web car généralement, on développe sur sa machine et ensuite on transfère (pose) les fichiers sur le serveur de production quand c’est prêt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22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designer, développeur, intégrateur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3577" y="2329132"/>
            <a:ext cx="9243129" cy="3766169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/>
              <a:t>🔹 Web designer</a:t>
            </a:r>
          </a:p>
          <a:p>
            <a:pPr lvl="1"/>
            <a:r>
              <a:rPr lang="fr-FR" dirty="0"/>
              <a:t>C’est la personne qui </a:t>
            </a:r>
            <a:r>
              <a:rPr lang="fr-FR" b="1" dirty="0"/>
              <a:t>imagine le look du site</a:t>
            </a:r>
            <a:r>
              <a:rPr lang="fr-FR" dirty="0"/>
              <a:t> : couleurs, polices, disposition, identité visuelle.</a:t>
            </a:r>
          </a:p>
          <a:p>
            <a:pPr lvl="1"/>
            <a:r>
              <a:rPr lang="fr-FR" dirty="0"/>
              <a:t>Il/elle ne code pas forcément : son travail est surtout graphique (maquettes avec Photoshop, </a:t>
            </a:r>
            <a:r>
              <a:rPr lang="fr-FR" dirty="0" err="1"/>
              <a:t>Figma</a:t>
            </a:r>
            <a:r>
              <a:rPr lang="fr-FR" dirty="0"/>
              <a:t>, etc.).</a:t>
            </a:r>
            <a:br>
              <a:rPr lang="fr-FR" dirty="0"/>
            </a:br>
            <a:r>
              <a:rPr lang="fr-FR" dirty="0"/>
              <a:t>👉 En résumé : </a:t>
            </a:r>
            <a:r>
              <a:rPr lang="fr-FR" b="1" dirty="0"/>
              <a:t>le web designer crée l’apparence du site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br>
              <a:rPr lang="fr-FR" dirty="0"/>
            </a:br>
            <a:endParaRPr lang="fr-FR" dirty="0"/>
          </a:p>
          <a:p>
            <a:r>
              <a:rPr lang="fr-FR" b="1" dirty="0"/>
              <a:t>🔹 Intégrateur (ou intégrateur web)</a:t>
            </a:r>
          </a:p>
          <a:p>
            <a:pPr lvl="1"/>
            <a:r>
              <a:rPr lang="fr-FR" dirty="0"/>
              <a:t>Il/elle prend la maquette du web designer et la </a:t>
            </a:r>
            <a:r>
              <a:rPr lang="fr-FR" b="1" dirty="0"/>
              <a:t>transforme en page web réelle</a:t>
            </a:r>
            <a:r>
              <a:rPr lang="fr-FR" dirty="0"/>
              <a:t> grâce au code </a:t>
            </a:r>
            <a:r>
              <a:rPr lang="fr-FR" b="1" dirty="0"/>
              <a:t>HTML et CSS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L’intégrateur fait en sorte que le site ressemble à ce qui a été prévu dans le design.</a:t>
            </a:r>
            <a:br>
              <a:rPr lang="fr-FR" dirty="0"/>
            </a:br>
            <a:r>
              <a:rPr lang="fr-FR" dirty="0"/>
              <a:t>👉 En résumé : </a:t>
            </a:r>
            <a:r>
              <a:rPr lang="fr-FR" b="1" dirty="0"/>
              <a:t>l’intégrateur met en ligne le design avec du code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br>
              <a:rPr lang="fr-FR" dirty="0"/>
            </a:br>
            <a:endParaRPr lang="fr-FR" dirty="0"/>
          </a:p>
          <a:p>
            <a:r>
              <a:rPr lang="fr-FR" b="1" dirty="0"/>
              <a:t>🔹 Développeur web</a:t>
            </a:r>
          </a:p>
          <a:p>
            <a:pPr lvl="1"/>
            <a:r>
              <a:rPr lang="fr-FR" dirty="0"/>
              <a:t>Il/elle s’occupe de la </a:t>
            </a:r>
            <a:r>
              <a:rPr lang="fr-FR" b="1" dirty="0"/>
              <a:t>programmation avancée</a:t>
            </a:r>
            <a:r>
              <a:rPr lang="fr-FR" dirty="0"/>
              <a:t> : formulaires, gestion des utilisateurs, connexion à une base de données, tableau de bord admin, etc.</a:t>
            </a:r>
          </a:p>
          <a:p>
            <a:pPr lvl="1"/>
            <a:r>
              <a:rPr lang="fr-FR" dirty="0"/>
              <a:t>Utilise des langages comme </a:t>
            </a:r>
            <a:r>
              <a:rPr lang="fr-FR" b="1" dirty="0"/>
              <a:t>JavaScript, PHP, Python, Java…</a:t>
            </a:r>
            <a:br>
              <a:rPr lang="fr-FR" dirty="0"/>
            </a:br>
            <a:r>
              <a:rPr lang="fr-FR" dirty="0"/>
              <a:t>👉 En résumé : </a:t>
            </a:r>
            <a:r>
              <a:rPr lang="fr-FR" b="1" dirty="0"/>
              <a:t>le développeur rend le site intelligent et interactif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01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 : système de balises.</a:t>
            </a:r>
          </a:p>
          <a:p>
            <a:endParaRPr lang="fr-FR" dirty="0"/>
          </a:p>
          <a:p>
            <a:r>
              <a:rPr lang="fr-FR" dirty="0"/>
              <a:t>On ouvre une balise &lt;div&gt;</a:t>
            </a:r>
          </a:p>
          <a:p>
            <a:endParaRPr lang="fr-FR" dirty="0"/>
          </a:p>
          <a:p>
            <a:r>
              <a:rPr lang="fr-FR" dirty="0"/>
              <a:t>On ferme une balise &lt;/div&gt;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45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principales balises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0636" y="2603500"/>
            <a:ext cx="1987256" cy="3416300"/>
          </a:xfrm>
        </p:spPr>
        <p:txBody>
          <a:bodyPr>
            <a:normAutofit/>
          </a:bodyPr>
          <a:lstStyle/>
          <a:p>
            <a:r>
              <a:rPr lang="fr-FR" dirty="0"/>
              <a:t>&lt;a&gt;  </a:t>
            </a:r>
          </a:p>
          <a:p>
            <a:r>
              <a:rPr lang="fr-FR" dirty="0"/>
              <a:t>&lt;div&gt;</a:t>
            </a:r>
          </a:p>
          <a:p>
            <a:r>
              <a:rPr lang="fr-FR" dirty="0"/>
              <a:t>&lt;p&gt;</a:t>
            </a:r>
          </a:p>
          <a:p>
            <a:r>
              <a:rPr lang="fr-FR" dirty="0"/>
              <a:t>&lt;</a:t>
            </a:r>
            <a:r>
              <a:rPr lang="fr-FR" dirty="0" err="1"/>
              <a:t>span</a:t>
            </a:r>
            <a:r>
              <a:rPr lang="fr-FR" dirty="0"/>
              <a:t>&gt;</a:t>
            </a:r>
          </a:p>
          <a:p>
            <a:r>
              <a:rPr lang="fr-FR" dirty="0"/>
              <a:t>&lt;table&gt;</a:t>
            </a:r>
          </a:p>
          <a:p>
            <a:r>
              <a:rPr lang="fr-FR" dirty="0"/>
              <a:t>&lt;</a:t>
            </a:r>
            <a:r>
              <a:rPr lang="fr-FR" dirty="0" err="1"/>
              <a:t>form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/&gt;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261062" y="2603500"/>
            <a:ext cx="198725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Lien</a:t>
            </a:r>
          </a:p>
          <a:p>
            <a:pPr marL="0" indent="0">
              <a:buNone/>
            </a:pPr>
            <a:r>
              <a:rPr lang="fr-FR" dirty="0"/>
              <a:t>Bloc de texte</a:t>
            </a:r>
          </a:p>
          <a:p>
            <a:pPr marL="0" indent="0">
              <a:buNone/>
            </a:pPr>
            <a:r>
              <a:rPr lang="fr-FR" dirty="0"/>
              <a:t>Paragraphe</a:t>
            </a:r>
          </a:p>
          <a:p>
            <a:pPr marL="0" indent="0">
              <a:buNone/>
            </a:pPr>
            <a:r>
              <a:rPr lang="fr-FR" dirty="0"/>
              <a:t>Structurante</a:t>
            </a:r>
          </a:p>
          <a:p>
            <a:pPr marL="0" indent="0">
              <a:buNone/>
            </a:pPr>
            <a:r>
              <a:rPr lang="fr-FR" dirty="0"/>
              <a:t>Tableau</a:t>
            </a:r>
          </a:p>
          <a:p>
            <a:pPr marL="0" indent="0">
              <a:buNone/>
            </a:pPr>
            <a:r>
              <a:rPr lang="fr-FR" dirty="0"/>
              <a:t>Formulaire</a:t>
            </a:r>
          </a:p>
          <a:p>
            <a:pPr marL="0" indent="0">
              <a:buNone/>
            </a:pPr>
            <a:r>
              <a:rPr lang="fr-FR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70802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petit jeu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https://markup.roppychop.com/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66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fr-FR" dirty="0"/>
              <a:t>Une URL (Uniform Ressource Locator) est une chaîne de caractères utilisée pour adresser les ressources dans le Web </a:t>
            </a:r>
          </a:p>
          <a:p>
            <a:endParaRPr lang="fr-FR" dirty="0"/>
          </a:p>
          <a:p>
            <a:pPr lvl="1"/>
            <a:r>
              <a:rPr lang="fr-FR" dirty="0">
                <a:hlinkClick r:id="rId2"/>
              </a:rPr>
              <a:t>http://www.example.com/chemin/page.php?q=req</a:t>
            </a:r>
            <a:endParaRPr lang="fr-FR" dirty="0"/>
          </a:p>
          <a:p>
            <a:pPr lvl="2"/>
            <a:r>
              <a:rPr lang="fr-FR" dirty="0"/>
              <a:t>http : protocole</a:t>
            </a:r>
          </a:p>
          <a:p>
            <a:pPr lvl="2"/>
            <a:r>
              <a:rPr lang="fr-FR" dirty="0"/>
              <a:t>www.example.com : Nom de domaine ( ou hôte) </a:t>
            </a:r>
          </a:p>
          <a:p>
            <a:pPr lvl="2"/>
            <a:r>
              <a:rPr lang="fr-FR" dirty="0"/>
              <a:t>chemin/ : chemin relatif </a:t>
            </a:r>
            <a:r>
              <a:rPr lang="fr-FR" dirty="0" err="1"/>
              <a:t>page.php</a:t>
            </a:r>
            <a:r>
              <a:rPr lang="fr-FR" dirty="0"/>
              <a:t> : nom de la page + extension de la page</a:t>
            </a:r>
          </a:p>
          <a:p>
            <a:pPr lvl="2"/>
            <a:r>
              <a:rPr lang="fr-FR" dirty="0"/>
              <a:t>?q=</a:t>
            </a:r>
            <a:r>
              <a:rPr lang="fr-FR" dirty="0" err="1"/>
              <a:t>req</a:t>
            </a:r>
            <a:r>
              <a:rPr lang="fr-FR" dirty="0"/>
              <a:t> : paramètre de la requête (uniquement si page dynamique)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575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 relatif ou chemin absolue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375" y="2379213"/>
            <a:ext cx="8761412" cy="4254501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/>
              <a:t>🔹 Chemin relatif</a:t>
            </a:r>
          </a:p>
          <a:p>
            <a:pPr lvl="1"/>
            <a:r>
              <a:rPr lang="fr-FR" dirty="0"/>
              <a:t>Un </a:t>
            </a:r>
            <a:r>
              <a:rPr lang="fr-FR" b="1" dirty="0"/>
              <a:t>chemin relatif</a:t>
            </a:r>
            <a:r>
              <a:rPr lang="fr-FR" dirty="0"/>
              <a:t> indique l’emplacement d’un fichier </a:t>
            </a:r>
            <a:r>
              <a:rPr lang="fr-FR" b="1" dirty="0"/>
              <a:t>par rapport au dossier où l’on se trouve</a:t>
            </a:r>
            <a:r>
              <a:rPr lang="fr-FR" dirty="0"/>
              <a:t> (le dossier courant).</a:t>
            </a:r>
          </a:p>
          <a:p>
            <a:pPr lvl="1"/>
            <a:r>
              <a:rPr lang="fr-FR" dirty="0"/>
              <a:t>dossier/page.html → signifie que le fichier </a:t>
            </a:r>
            <a:r>
              <a:rPr lang="fr-FR" b="1" dirty="0"/>
              <a:t>page.html</a:t>
            </a:r>
            <a:r>
              <a:rPr lang="fr-FR" dirty="0"/>
              <a:t> est dans un sous-dossier appelé </a:t>
            </a:r>
            <a:r>
              <a:rPr lang="fr-FR" b="1" dirty="0"/>
              <a:t>dossier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../dossier/page.html → signifie que l’on </a:t>
            </a:r>
            <a:r>
              <a:rPr lang="fr-FR" b="1" dirty="0"/>
              <a:t>remonte d’un dossier</a:t>
            </a:r>
            <a:r>
              <a:rPr lang="fr-FR" dirty="0"/>
              <a:t> (dossier parent), puis on va dans </a:t>
            </a:r>
            <a:r>
              <a:rPr lang="fr-FR" b="1" dirty="0"/>
              <a:t>dossier</a:t>
            </a:r>
            <a:r>
              <a:rPr lang="fr-FR" dirty="0"/>
              <a:t> pour ouvrir </a:t>
            </a:r>
            <a:r>
              <a:rPr lang="fr-FR" b="1" dirty="0"/>
              <a:t>page.html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../../dossier/page.html → signifie que l’on </a:t>
            </a:r>
            <a:r>
              <a:rPr lang="fr-FR" b="1" dirty="0"/>
              <a:t>remonte de deux dossiers en arrière</a:t>
            </a:r>
            <a:r>
              <a:rPr lang="fr-FR" dirty="0"/>
              <a:t>, puis on entre dans </a:t>
            </a:r>
            <a:r>
              <a:rPr lang="fr-FR" b="1" dirty="0"/>
              <a:t>dossier</a:t>
            </a:r>
            <a:r>
              <a:rPr lang="fr-FR" dirty="0"/>
              <a:t> et on ouvre </a:t>
            </a:r>
            <a:r>
              <a:rPr lang="fr-FR" b="1" dirty="0"/>
              <a:t>page.html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👉 Avec les chemins relatifs, on navigue </a:t>
            </a:r>
            <a:r>
              <a:rPr lang="fr-FR" b="1" dirty="0"/>
              <a:t>étape par étape dans les dossiers</a:t>
            </a:r>
            <a:r>
              <a:rPr lang="fr-FR" dirty="0"/>
              <a:t>, un peu comme si on se déplaçait dans l’explorateur de fichiers.</a:t>
            </a:r>
            <a:br>
              <a:rPr lang="fr-FR" dirty="0"/>
            </a:br>
            <a:endParaRPr lang="fr-FR" dirty="0"/>
          </a:p>
          <a:p>
            <a:r>
              <a:rPr lang="fr-FR" b="1" dirty="0"/>
              <a:t>🔹 Chemin absolu</a:t>
            </a:r>
          </a:p>
          <a:p>
            <a:pPr lvl="1"/>
            <a:r>
              <a:rPr lang="fr-FR" dirty="0"/>
              <a:t>Un </a:t>
            </a:r>
            <a:r>
              <a:rPr lang="fr-FR" b="1" dirty="0"/>
              <a:t>chemin absolu</a:t>
            </a:r>
            <a:r>
              <a:rPr lang="fr-FR" dirty="0"/>
              <a:t> donne l’adresse complète du fichier </a:t>
            </a:r>
            <a:r>
              <a:rPr lang="fr-FR" b="1" dirty="0"/>
              <a:t>depuis la racine du système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Sous Windows : C:\dossier\page.html</a:t>
            </a:r>
          </a:p>
          <a:p>
            <a:pPr lvl="1"/>
            <a:r>
              <a:rPr lang="fr-FR" dirty="0"/>
              <a:t>Sous Linux/Mac : /dossier/page.html</a:t>
            </a:r>
          </a:p>
          <a:p>
            <a:pPr lvl="1"/>
            <a:r>
              <a:rPr lang="fr-FR" dirty="0"/>
              <a:t>👉 Peu importe où l’on se trouve, le chemin absolu est </a:t>
            </a:r>
            <a:r>
              <a:rPr lang="fr-FR" b="1" dirty="0"/>
              <a:t>fixe</a:t>
            </a:r>
            <a:r>
              <a:rPr lang="fr-FR" dirty="0"/>
              <a:t> et pointe toujours vers le même endroit.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1371600" lvl="3" indent="0">
              <a:buNone/>
            </a:pPr>
            <a:endParaRPr lang="fr-FR" dirty="0"/>
          </a:p>
          <a:p>
            <a:pPr lvl="3"/>
            <a:endParaRPr lang="fr-FR" dirty="0"/>
          </a:p>
          <a:p>
            <a:pPr lvl="3"/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347556" y="5095702"/>
            <a:ext cx="20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450081" y="5406043"/>
            <a:ext cx="20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7561811" y="6206838"/>
            <a:ext cx="20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883AD5F-2884-92EE-FB1B-4DE94AB23896}"/>
              </a:ext>
            </a:extLst>
          </p:cNvPr>
          <p:cNvSpPr txBox="1"/>
          <p:nvPr/>
        </p:nvSpPr>
        <p:spPr>
          <a:xfrm>
            <a:off x="9146663" y="3278037"/>
            <a:ext cx="28208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Résume </a:t>
            </a:r>
          </a:p>
          <a:p>
            <a:endParaRPr lang="fr-FR" dirty="0"/>
          </a:p>
          <a:p>
            <a:r>
              <a:rPr lang="fr-FR" sz="1400" b="1" dirty="0"/>
              <a:t>Chemin relatif </a:t>
            </a:r>
            <a:r>
              <a:rPr lang="fr-FR" sz="1400" b="1" dirty="0">
                <a:sym typeface="Wingdings" panose="05000000000000000000" pitchFamily="2" charset="2"/>
              </a:rPr>
              <a:t> </a:t>
            </a:r>
            <a:r>
              <a:rPr lang="fr-FR" sz="1200" dirty="0">
                <a:sym typeface="Wingdings" panose="05000000000000000000" pitchFamily="2" charset="2"/>
              </a:rPr>
              <a:t>dépend du dossier où on est (on peut utiliser ../ pour remonter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sz="1400" b="1" dirty="0"/>
              <a:t>Chemin absolu </a:t>
            </a:r>
            <a:r>
              <a:rPr lang="fr-FR" sz="1400" b="1" dirty="0">
                <a:sym typeface="Wingdings" panose="05000000000000000000" pitchFamily="2" charset="2"/>
              </a:rPr>
              <a:t> </a:t>
            </a:r>
            <a:r>
              <a:rPr lang="fr-FR" sz="1200" dirty="0">
                <a:sym typeface="Wingdings" panose="05000000000000000000" pitchFamily="2" charset="2"/>
              </a:rPr>
              <a:t>l’adresse complète du fichier depuis la racine (toujours la même).</a:t>
            </a:r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7CD1855-9A33-D991-00F4-E4B4638CADE2}"/>
              </a:ext>
            </a:extLst>
          </p:cNvPr>
          <p:cNvCxnSpPr/>
          <p:nvPr/>
        </p:nvCxnSpPr>
        <p:spPr>
          <a:xfrm>
            <a:off x="8830787" y="2379213"/>
            <a:ext cx="0" cy="4107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9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nouvelles balises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3525110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	  &lt;li&gt;lait&lt;/li&gt;</a:t>
            </a:r>
          </a:p>
          <a:p>
            <a:pPr marL="0" indent="0">
              <a:buNone/>
            </a:pPr>
            <a:r>
              <a:rPr lang="it-IT" dirty="0"/>
              <a:t>    &lt;li&gt;fromage</a:t>
            </a:r>
          </a:p>
          <a:p>
            <a:pPr marL="0" indent="0">
              <a:buNone/>
            </a:pPr>
            <a:r>
              <a:rPr lang="it-IT" dirty="0"/>
              <a:t>        &lt;ul&gt;</a:t>
            </a:r>
          </a:p>
          <a:p>
            <a:pPr marL="0" indent="0">
              <a:buNone/>
            </a:pPr>
            <a:r>
              <a:rPr lang="it-IT" dirty="0"/>
              <a:t>            &lt;li&gt;Tome&lt;/li&gt;</a:t>
            </a:r>
          </a:p>
          <a:p>
            <a:pPr marL="0" indent="0">
              <a:buNone/>
            </a:pPr>
            <a:r>
              <a:rPr lang="it-IT" dirty="0"/>
              <a:t>            &lt;li&gt;Beaufort&lt;/li&gt;</a:t>
            </a:r>
          </a:p>
          <a:p>
            <a:pPr marL="0" indent="0">
              <a:buNone/>
            </a:pPr>
            <a:r>
              <a:rPr lang="it-IT" dirty="0"/>
              <a:t>        &lt;/ul&gt;</a:t>
            </a:r>
          </a:p>
          <a:p>
            <a:pPr marL="0" indent="0">
              <a:buNone/>
            </a:pPr>
            <a:r>
              <a:rPr lang="it-IT" dirty="0"/>
              <a:t>    &lt;/li&gt;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030" y="3484591"/>
            <a:ext cx="1685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nouvelles balises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3525110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&lt;ol&gt;</a:t>
            </a:r>
          </a:p>
          <a:p>
            <a:pPr marL="0" indent="0">
              <a:buNone/>
            </a:pPr>
            <a:r>
              <a:rPr lang="it-IT" dirty="0"/>
              <a:t>    &lt;li&gt;lait&lt;/li&gt;</a:t>
            </a:r>
          </a:p>
          <a:p>
            <a:pPr marL="0" indent="0">
              <a:buNone/>
            </a:pPr>
            <a:r>
              <a:rPr lang="it-IT" dirty="0"/>
              <a:t>    &lt;li&gt;fromage</a:t>
            </a:r>
          </a:p>
          <a:p>
            <a:pPr marL="0" indent="0">
              <a:buNone/>
            </a:pPr>
            <a:r>
              <a:rPr lang="it-IT" dirty="0"/>
              <a:t>        &lt;ul&gt;</a:t>
            </a:r>
          </a:p>
          <a:p>
            <a:pPr marL="0" indent="0">
              <a:buNone/>
            </a:pPr>
            <a:r>
              <a:rPr lang="it-IT" dirty="0"/>
              <a:t>            &lt;li&gt;Tome&lt;/li&gt;</a:t>
            </a:r>
          </a:p>
          <a:p>
            <a:pPr marL="0" indent="0">
              <a:buNone/>
            </a:pPr>
            <a:r>
              <a:rPr lang="it-IT" dirty="0"/>
              <a:t>            &lt;li&gt;Beaufort&lt;/li&gt;</a:t>
            </a:r>
          </a:p>
          <a:p>
            <a:pPr marL="0" indent="0">
              <a:buNone/>
            </a:pPr>
            <a:r>
              <a:rPr lang="it-IT" dirty="0"/>
              <a:t>        &lt;/ul&gt;</a:t>
            </a:r>
          </a:p>
          <a:p>
            <a:pPr marL="0" indent="0">
              <a:buNone/>
            </a:pPr>
            <a:r>
              <a:rPr lang="it-IT" dirty="0"/>
              <a:t>    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524" y="3509702"/>
            <a:ext cx="1562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2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Cékoi</a:t>
            </a:r>
            <a:r>
              <a:rPr lang="fr-FR" dirty="0"/>
              <a:t> l’internet .. »</a:t>
            </a:r>
            <a:r>
              <a:rPr lang="fr-FR" sz="900" dirty="0"/>
              <a:t> [M. Jacquier 2012]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25" y="2704779"/>
            <a:ext cx="6073422" cy="34163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BDBE61-B441-4C39-8803-5DA4857309BA}"/>
              </a:ext>
            </a:extLst>
          </p:cNvPr>
          <p:cNvSpPr/>
          <p:nvPr/>
        </p:nvSpPr>
        <p:spPr>
          <a:xfrm>
            <a:off x="7299000" y="3429000"/>
            <a:ext cx="47985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Ensemble de réseaux mondiaux interconnectés qui permet à des ordinateurs et à des serveurs de communiquer efficacement au moyen d'un protocole de communication commun.</a:t>
            </a:r>
          </a:p>
        </p:txBody>
      </p:sp>
    </p:spTree>
    <p:extLst>
      <p:ext uri="{BB962C8B-B14F-4D97-AF65-F5344CB8AC3E}">
        <p14:creationId xmlns:p14="http://schemas.microsoft.com/office/powerpoint/2010/main" val="70691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du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206" y="2468032"/>
            <a:ext cx="8071227" cy="341630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Données et paquets</a:t>
            </a:r>
          </a:p>
          <a:p>
            <a:pPr marL="457200" lvl="1" indent="0">
              <a:buNone/>
            </a:pPr>
            <a:r>
              <a:rPr lang="fr-FR" dirty="0"/>
              <a:t>	Les informations sont échangées sous forme de paquets de données 	entre les 	machines (clients et serveurs).</a:t>
            </a:r>
          </a:p>
          <a:p>
            <a:pPr lvl="1"/>
            <a:r>
              <a:rPr lang="fr-FR" dirty="0"/>
              <a:t>Routes</a:t>
            </a:r>
          </a:p>
          <a:p>
            <a:pPr marL="457200" lvl="1" indent="0">
              <a:buNone/>
            </a:pPr>
            <a:r>
              <a:rPr lang="fr-FR" dirty="0"/>
              <a:t>	Les paquets empruntent des chemins spécifiques via des routeurs pour 	atteindre leur destination.</a:t>
            </a:r>
          </a:p>
          <a:p>
            <a:pPr lvl="1"/>
            <a:r>
              <a:rPr lang="fr-FR" dirty="0"/>
              <a:t>Evolution débit et stockage</a:t>
            </a:r>
          </a:p>
          <a:p>
            <a:pPr marL="457200" lvl="1" indent="0">
              <a:buNone/>
            </a:pPr>
            <a:r>
              <a:rPr lang="fr-FR" dirty="0"/>
              <a:t>	Le débit (vitesse de transfert des données) et la capacité de stockage 	des 	serveurs évoluent pour répondre aux besoins croissants.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58" y="3144945"/>
            <a:ext cx="3370055" cy="206247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546910" y="5622722"/>
            <a:ext cx="3167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Premier disque dur en 1956 capacité : 5Mo</a:t>
            </a:r>
          </a:p>
        </p:txBody>
      </p:sp>
    </p:spTree>
    <p:extLst>
      <p:ext uri="{BB962C8B-B14F-4D97-AF65-F5344CB8AC3E}">
        <p14:creationId xmlns:p14="http://schemas.microsoft.com/office/powerpoint/2010/main" val="291489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serveur, il sert à quoi?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5D06515-5CCF-4B30-AF3B-7BDB98EB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4" y="2670612"/>
            <a:ext cx="8761412" cy="3416300"/>
          </a:xfrm>
        </p:spPr>
        <p:txBody>
          <a:bodyPr/>
          <a:lstStyle/>
          <a:p>
            <a:r>
              <a:rPr lang="fr-FR" dirty="0"/>
              <a:t>Client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Application (comme les jeux, les logiciels de bureautique, etc.) qui </a:t>
            </a: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demande un service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à un serveur. Par exemple, un navigateur web ou une application de jeu peut être un client qui fait des requêtes vers un serveur.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Serveur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Fournit des </a:t>
            </a: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services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(comme l'hébergement de sites web, le stockage de données, etc.) en réponse aux requêtes des clients.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29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Mais encore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4503" y="2393130"/>
            <a:ext cx="7452150" cy="2394415"/>
          </a:xfrm>
        </p:spPr>
        <p:txBody>
          <a:bodyPr/>
          <a:lstStyle/>
          <a:p>
            <a:r>
              <a:rPr lang="fr-FR" dirty="0"/>
              <a:t>Un serveur est accessible depuis plusieurs machines grâce au réseau qui les connectes entre eux.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• Réseau local  = connexions dans un espace restreint, 		comme un bureau ou une maison.</a:t>
            </a:r>
          </a:p>
          <a:p>
            <a:pPr marL="0" indent="0">
              <a:buNone/>
            </a:pPr>
            <a:r>
              <a:rPr lang="fr-FR" dirty="0"/>
              <a:t>	• Réseau Public = Correspond au réseau « Internet », qui 		connecte des machines à une échelle mondiale.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31" y="4787553"/>
            <a:ext cx="2553193" cy="178723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171" y="3713134"/>
            <a:ext cx="1952762" cy="11970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99" y="5377585"/>
            <a:ext cx="1952762" cy="11970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1" y="5023952"/>
            <a:ext cx="1952762" cy="1197032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cxnSpLocks/>
          </p:cNvCxnSpPr>
          <p:nvPr/>
        </p:nvCxnSpPr>
        <p:spPr>
          <a:xfrm>
            <a:off x="2454034" y="5595852"/>
            <a:ext cx="1069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cxnSpLocks/>
          </p:cNvCxnSpPr>
          <p:nvPr/>
        </p:nvCxnSpPr>
        <p:spPr>
          <a:xfrm flipV="1">
            <a:off x="6408279" y="4787553"/>
            <a:ext cx="1762598" cy="590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cxnSpLocks/>
          </p:cNvCxnSpPr>
          <p:nvPr/>
        </p:nvCxnSpPr>
        <p:spPr>
          <a:xfrm>
            <a:off x="6408279" y="5772940"/>
            <a:ext cx="1762598" cy="321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3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 ne peut pas être aussi simple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1" y="2778298"/>
            <a:ext cx="4829941" cy="34163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45" y="2437245"/>
            <a:ext cx="5345747" cy="40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5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Ok, </a:t>
            </a:r>
            <a:r>
              <a:rPr lang="fr-FR" sz="2000" dirty="0"/>
              <a:t>j’ai compris mais  comment ça marche concrètement ?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le web :</a:t>
            </a:r>
          </a:p>
          <a:p>
            <a:pPr lvl="1"/>
            <a:r>
              <a:rPr lang="fr-FR" dirty="0"/>
              <a:t>Le client demande à voir une page </a:t>
            </a:r>
            <a:r>
              <a:rPr lang="fr-FR" dirty="0">
                <a:solidFill>
                  <a:srgbClr val="00B050"/>
                </a:solidFill>
              </a:rPr>
              <a:t>index.html</a:t>
            </a:r>
          </a:p>
          <a:p>
            <a:pPr lvl="1"/>
            <a:r>
              <a:rPr lang="fr-FR" dirty="0"/>
              <a:t>Le serveur lui envoie la page </a:t>
            </a:r>
            <a:r>
              <a:rPr lang="fr-FR" dirty="0">
                <a:solidFill>
                  <a:srgbClr val="00B050"/>
                </a:solidFill>
              </a:rPr>
              <a:t>index.html</a:t>
            </a:r>
          </a:p>
          <a:p>
            <a:pPr marL="457200" lvl="1" indent="0"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tx1"/>
                </a:solidFill>
              </a:rPr>
              <a:t>C’est ce qu’on appel le processus </a:t>
            </a:r>
            <a:r>
              <a:rPr lang="fr-FR" dirty="0">
                <a:solidFill>
                  <a:srgbClr val="00B050"/>
                </a:solidFill>
              </a:rPr>
              <a:t>statique </a:t>
            </a:r>
          </a:p>
          <a:p>
            <a:pPr marL="457200" lvl="1" indent="0"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00B050"/>
                </a:solidFill>
              </a:rPr>
              <a:t>Page HTML</a:t>
            </a:r>
          </a:p>
        </p:txBody>
      </p:sp>
    </p:spTree>
    <p:extLst>
      <p:ext uri="{BB962C8B-B14F-4D97-AF65-F5344CB8AC3E}">
        <p14:creationId xmlns:p14="http://schemas.microsoft.com/office/powerpoint/2010/main" val="395066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Soyez dynamique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839245"/>
          </a:xfrm>
        </p:spPr>
        <p:txBody>
          <a:bodyPr>
            <a:normAutofit/>
          </a:bodyPr>
          <a:lstStyle/>
          <a:p>
            <a:r>
              <a:rPr lang="fr-FR" dirty="0"/>
              <a:t>Création de contenu dynamique (Cela ne veut pas dire animations !)</a:t>
            </a:r>
            <a:endParaRPr lang="fr-FR" strike="sngStrike" dirty="0"/>
          </a:p>
          <a:p>
            <a:endParaRPr lang="fr-FR" dirty="0"/>
          </a:p>
          <a:p>
            <a:r>
              <a:rPr lang="fr-FR" dirty="0"/>
              <a:t>Dynamique = génération de page </a:t>
            </a:r>
          </a:p>
          <a:p>
            <a:endParaRPr lang="fr-FR" dirty="0"/>
          </a:p>
          <a:p>
            <a:r>
              <a:rPr lang="fr-FR" dirty="0"/>
              <a:t>Par exemple :</a:t>
            </a:r>
          </a:p>
          <a:p>
            <a:pPr lvl="1"/>
            <a:r>
              <a:rPr lang="fr-FR" dirty="0"/>
              <a:t>Le client demande à voir les dernières informations de Chambéry </a:t>
            </a:r>
          </a:p>
          <a:p>
            <a:pPr marL="457200" lvl="1" indent="0">
              <a:buNone/>
            </a:pPr>
            <a:r>
              <a:rPr lang="fr-FR" dirty="0"/>
              <a:t>Le serveur génère une page selon les critères choisis par le client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Page PHP</a:t>
            </a:r>
          </a:p>
        </p:txBody>
      </p:sp>
    </p:spTree>
    <p:extLst>
      <p:ext uri="{BB962C8B-B14F-4D97-AF65-F5344CB8AC3E}">
        <p14:creationId xmlns:p14="http://schemas.microsoft.com/office/powerpoint/2010/main" val="367800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ça marche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406770"/>
            <a:ext cx="9722954" cy="3613030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/>
              <a:t>🔹 Code côté client</a:t>
            </a:r>
          </a:p>
          <a:p>
            <a:pPr lvl="1"/>
            <a:r>
              <a:rPr lang="fr-FR" dirty="0"/>
              <a:t>Le code </a:t>
            </a:r>
            <a:r>
              <a:rPr lang="fr-FR" b="1" dirty="0"/>
              <a:t>côté client</a:t>
            </a:r>
            <a:r>
              <a:rPr lang="fr-FR" dirty="0"/>
              <a:t> s’exécute directement dans le </a:t>
            </a:r>
            <a:r>
              <a:rPr lang="fr-FR" b="1" dirty="0"/>
              <a:t>navigateur</a:t>
            </a:r>
            <a:r>
              <a:rPr lang="fr-FR" dirty="0"/>
              <a:t> de l’utilisateur (Chrome, Firefox, etc.).</a:t>
            </a:r>
          </a:p>
          <a:p>
            <a:pPr lvl="1"/>
            <a:r>
              <a:rPr lang="fr-FR" b="1" dirty="0"/>
              <a:t>HTML</a:t>
            </a:r>
            <a:r>
              <a:rPr lang="fr-FR" dirty="0"/>
              <a:t> : structure de la page (titres, paragraphes, images).</a:t>
            </a:r>
          </a:p>
          <a:p>
            <a:pPr lvl="1"/>
            <a:r>
              <a:rPr lang="fr-FR" b="1" dirty="0"/>
              <a:t>CSS</a:t>
            </a:r>
            <a:r>
              <a:rPr lang="fr-FR" dirty="0"/>
              <a:t> : habillage (couleurs, mise en page, styles).</a:t>
            </a:r>
          </a:p>
          <a:p>
            <a:pPr lvl="1"/>
            <a:r>
              <a:rPr lang="fr-FR" b="1" dirty="0"/>
              <a:t>JavaScript</a:t>
            </a:r>
            <a:r>
              <a:rPr lang="fr-FR" dirty="0"/>
              <a:t> : rend la page </a:t>
            </a:r>
            <a:r>
              <a:rPr lang="fr-FR" b="1" dirty="0"/>
              <a:t>interactive</a:t>
            </a:r>
            <a:r>
              <a:rPr lang="fr-FR" dirty="0"/>
              <a:t> (menus déroulants, formulaires dynamiques, animations, etc.).</a:t>
            </a:r>
          </a:p>
          <a:p>
            <a:pPr lvl="2"/>
            <a:r>
              <a:rPr lang="fr-FR" dirty="0"/>
              <a:t>👉 Bref : le côté client, c’est ce que l’utilisateur </a:t>
            </a:r>
            <a:r>
              <a:rPr lang="fr-FR" b="1" dirty="0"/>
              <a:t>voit</a:t>
            </a:r>
            <a:r>
              <a:rPr lang="fr-FR" dirty="0"/>
              <a:t> et avec quoi il </a:t>
            </a:r>
            <a:r>
              <a:rPr lang="fr-FR" b="1" dirty="0"/>
              <a:t>interagit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  <a:p>
            <a:r>
              <a:rPr lang="fr-FR" b="1" dirty="0"/>
              <a:t>🔹 Code côté serveur</a:t>
            </a:r>
          </a:p>
          <a:p>
            <a:pPr lvl="1"/>
            <a:r>
              <a:rPr lang="fr-FR" dirty="0"/>
              <a:t>Le code </a:t>
            </a:r>
            <a:r>
              <a:rPr lang="fr-FR" b="1" dirty="0"/>
              <a:t>côté serveur</a:t>
            </a:r>
            <a:r>
              <a:rPr lang="fr-FR" dirty="0"/>
              <a:t> s’exécute sur l’</a:t>
            </a:r>
            <a:r>
              <a:rPr lang="fr-FR" b="1" dirty="0"/>
              <a:t>ordinateur du serveur</a:t>
            </a:r>
            <a:r>
              <a:rPr lang="fr-FR" dirty="0"/>
              <a:t> (là où est hébergé le site).</a:t>
            </a:r>
          </a:p>
          <a:p>
            <a:pPr lvl="1"/>
            <a:r>
              <a:rPr lang="fr-FR" dirty="0"/>
              <a:t>Il peut </a:t>
            </a:r>
            <a:r>
              <a:rPr lang="fr-FR" b="1" dirty="0"/>
              <a:t>générer du contenu</a:t>
            </a:r>
            <a:r>
              <a:rPr lang="fr-FR" dirty="0"/>
              <a:t> avant de l’envoyer au navigateur.</a:t>
            </a:r>
          </a:p>
          <a:p>
            <a:pPr lvl="1"/>
            <a:r>
              <a:rPr lang="fr-FR" dirty="0"/>
              <a:t>Il utilise des langages comme </a:t>
            </a:r>
            <a:r>
              <a:rPr lang="fr-FR" b="1" dirty="0"/>
              <a:t>PHP, Python, Node.js, Java…</a:t>
            </a:r>
            <a:endParaRPr lang="fr-FR" dirty="0"/>
          </a:p>
          <a:p>
            <a:pPr lvl="1"/>
            <a:r>
              <a:rPr lang="fr-FR" dirty="0"/>
              <a:t>Il sert aussi à </a:t>
            </a:r>
            <a:r>
              <a:rPr lang="fr-FR" b="1" dirty="0"/>
              <a:t>accéder aux bases de données</a:t>
            </a:r>
            <a:r>
              <a:rPr lang="fr-FR" dirty="0"/>
              <a:t> (par exemple avec SQL) pour afficher des infos : liste de produits, messages, comptes utilisateurs, etc.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56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257</TotalTime>
  <Words>1285</Words>
  <Application>Microsoft Office PowerPoint</Application>
  <PresentationFormat>Grand écran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Salle d’ions</vt:lpstr>
      <vt:lpstr>Cours programmation WEB</vt:lpstr>
      <vt:lpstr>« Cékoi l’internet .. » [M. Jacquier 2012]</vt:lpstr>
      <vt:lpstr>Principe du réseau</vt:lpstr>
      <vt:lpstr>Un serveur, il sert à quoi?</vt:lpstr>
      <vt:lpstr>Mais encore</vt:lpstr>
      <vt:lpstr>Ca ne peut pas être aussi simple</vt:lpstr>
      <vt:lpstr>Ok, j’ai compris mais  comment ça marche concrètement ?</vt:lpstr>
      <vt:lpstr>Soyez dynamique</vt:lpstr>
      <vt:lpstr>Comment ça marche</vt:lpstr>
      <vt:lpstr>Ok et comment on met les pages</vt:lpstr>
      <vt:lpstr>Web designer, développeur, intégrateur </vt:lpstr>
      <vt:lpstr>Le code</vt:lpstr>
      <vt:lpstr>Les principales balises </vt:lpstr>
      <vt:lpstr>Un petit jeu</vt:lpstr>
      <vt:lpstr>URL</vt:lpstr>
      <vt:lpstr>Chemin relatif ou chemin absolue</vt:lpstr>
      <vt:lpstr>De nouvelles balises</vt:lpstr>
      <vt:lpstr>De nouvelles balises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programmation WEB</dc:title>
  <dc:creator>Utilisateur Windows</dc:creator>
  <cp:lastModifiedBy>Benjamin</cp:lastModifiedBy>
  <cp:revision>20</cp:revision>
  <dcterms:created xsi:type="dcterms:W3CDTF">2018-10-09T11:47:16Z</dcterms:created>
  <dcterms:modified xsi:type="dcterms:W3CDTF">2025-10-01T12:46:20Z</dcterms:modified>
</cp:coreProperties>
</file>