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2" d="100"/>
          <a:sy n="82" d="100"/>
        </p:scale>
        <p:origin x="67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 connaitre les codes couleurs : http://www.code-couleur.com/</a:t>
            </a:r>
            <a:endParaRPr sz="1200"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E700B27-DE4C-4B9E-BB11-B9027034A00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351008" y="292608"/>
            <a:ext cx="838198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 panoramiqu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4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0F4739-9812-4A9F-890D-2AD6BA5F6EE8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re et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fill="norm" stroke="1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8845AC5-A3F8-44AA-BA8F-596CDCC976D3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itation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 bwMode="auto"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sz="9600"/>
              <a:t>”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sz="9600"/>
              <a:t>“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873B183-A821-4095-A363-9EC96863553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32" name="Rectangle 31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arte n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4D01B4-0AA5-45E6-B2E6-5FA4078AEBC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2" name="Rectangle 11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 colonn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 bwMode="auto"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147335C-0450-40D7-8612-B3203BED4F28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 colonnes d’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29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30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31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46A105-2A1C-4284-B4EA-07CF89B1A393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3" y="973668"/>
            <a:ext cx="8825660" cy="706964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 anchorCtr="0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0DBE609-F3F2-45E6-BD6A-E03A8C86C1AE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auto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54954" y="1278468"/>
            <a:ext cx="6247546" cy="4748590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24AD68-089C-4467-A8F3-EA2BBCA6B44E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3" name="Rectangle 12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5C51FCE-E4BB-4680-8E50-3C0E348D26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auto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199999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AA073D-A903-47F8-8D16-77642FB0DF1F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5" name="Rectangle 14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B91FA40-626B-4CA1-85D0-7A9016E395BA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3F425EA-B9DC-48A7-991E-9A82573B1B21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6CB97F8-6CEB-469B-AFCC-889F2A2B1D5A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FA9179F-009E-4FA5-B091-7EBB82A185BD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7" name="Rectangle 6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 bwMode="auto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199999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E665CEB-0076-4E37-B880-BCEA9784DE0A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5" name="Rectangle 14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 bwMode="auto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199999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 fill="norm" stroke="1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149E5E-3896-4118-99A7-7B85668F1C5E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 bwMode="auto"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 bwMode="auto">
            <a:xfrm>
              <a:off x="3219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 bwMode="auto">
            <a:xfrm>
              <a:off x="1750" y="2895600"/>
              <a:ext cx="2362199" cy="2362199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 bwMode="auto"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 bwMode="auto">
            <a:xfrm>
              <a:off x="7999412" y="-2373"/>
              <a:ext cx="1600200" cy="16002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 bwMode="auto">
            <a:xfrm>
              <a:off x="8609012" y="5874054"/>
              <a:ext cx="990600" cy="990600"/>
            </a:xfrm>
            <a:prstGeom prst="ellipse">
              <a:avLst/>
            </a:prstGeom>
            <a:gradFill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</a:gsLst>
              <a:path path="circle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6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 fill="norm" stroke="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 fill="norm" stroke="1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 fill="norm" stroke="1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E0D914D-B099-4142-A885-11F276715148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br>
              <a:rPr lang="en-US"/>
            </a:br>
            <a:r>
              <a:rPr lang="en-US"/>
              <a:t>              </a:t>
            </a:r>
            <a:endParaRPr/>
          </a:p>
        </p:txBody>
      </p:sp>
      <p:sp>
        <p:nvSpPr>
          <p:cNvPr id="22" name="Rectangle 21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57F1E4F-1CFF-5643-939E-217C01CDF56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>
        <a:spcBef>
          <a:spcPts val="0"/>
        </a:spcBef>
        <a:buNone/>
        <a:defRPr sz="3600" b="0" i="0">
          <a:solidFill>
            <a:schemeClr val="bg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8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6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4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 b="0" i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xample.com/chemin/page.html?q=req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Cours programmation WEB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154954" y="4777380"/>
            <a:ext cx="9381617" cy="8614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Cours 2</a:t>
            </a:r>
            <a:br>
              <a:rPr lang="fr-FR"/>
            </a:br>
            <a:r>
              <a:rPr lang="fr-FR"/>
              <a:t>														benjamin ferrandez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154955" y="1011768"/>
            <a:ext cx="8761413" cy="706964"/>
          </a:xfrm>
        </p:spPr>
        <p:txBody>
          <a:bodyPr/>
          <a:lstStyle/>
          <a:p>
            <a:pPr>
              <a:defRPr/>
            </a:pPr>
            <a:r>
              <a:rPr lang="fr-FR"/>
              <a:t>Les parents et les enfants</a:t>
            </a:r>
            <a:r>
              <a:rPr lang="fr-FR" sz="2400"/>
              <a:t>,</a:t>
            </a:r>
            <a:r>
              <a:rPr lang="fr-FR"/>
              <a:t> </a:t>
            </a:r>
            <a:r>
              <a:rPr lang="fr-FR" sz="1000"/>
              <a:t>les </a:t>
            </a:r>
            <a:r>
              <a:rPr lang="fr-FR" sz="1000"/>
              <a:t>ptits</a:t>
            </a:r>
            <a:r>
              <a:rPr lang="fr-FR" sz="1000"/>
              <a:t> enfants, les </a:t>
            </a:r>
            <a:r>
              <a:rPr lang="fr-FR" sz="700"/>
              <a:t>cousins, la cousine, le beau </a:t>
            </a:r>
            <a:r>
              <a:rPr lang="fr-FR" sz="500"/>
              <a:t>frère, etc</a:t>
            </a:r>
            <a:r>
              <a:rPr lang="fr-FR" sz="300"/>
              <a:t>.</a:t>
            </a:r>
            <a:r>
              <a:rPr lang="fr-FR" sz="800"/>
              <a:t>.</a:t>
            </a:r>
            <a:endParaRPr lang="fr-FR" sz="1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fr-FR"/>
              <a:t>En </a:t>
            </a:r>
            <a:r>
              <a:rPr lang="fr-FR"/>
              <a:t>css</a:t>
            </a:r>
            <a:r>
              <a:rPr lang="fr-FR"/>
              <a:t> il existe des règles pour faciliter la hiérarchie : </a:t>
            </a:r>
            <a:endParaRPr/>
          </a:p>
          <a:p>
            <a:pPr lvl="1">
              <a:defRPr/>
            </a:pPr>
            <a:r>
              <a:rPr lang="fr-FR"/>
              <a:t>Les enfants hérites des parents  		 Si un parent possède une propriété l’enfant l’aura forcement sauf si on décide d’instaurer à l’enfant une contre règle.</a:t>
            </a:r>
            <a:endParaRPr/>
          </a:p>
          <a:p>
            <a:pPr lvl="1">
              <a:defRPr/>
            </a:pPr>
            <a:endParaRPr lang="fr-FR"/>
          </a:p>
          <a:p>
            <a:pPr lvl="1">
              <a:defRPr/>
            </a:pPr>
            <a:r>
              <a:rPr lang="fr-FR"/>
              <a:t>Exemple : </a:t>
            </a:r>
            <a:endParaRPr/>
          </a:p>
          <a:p>
            <a:pPr lvl="2">
              <a:defRPr/>
            </a:pPr>
            <a:r>
              <a:rPr lang="fr-FR"/>
              <a:t>&lt;body style=‘’</a:t>
            </a:r>
            <a:r>
              <a:rPr lang="fr-FR"/>
              <a:t>color:green</a:t>
            </a:r>
            <a:r>
              <a:rPr lang="fr-FR"/>
              <a:t>;’’&gt;</a:t>
            </a:r>
            <a:endParaRPr/>
          </a:p>
          <a:p>
            <a:pPr lvl="3">
              <a:defRPr/>
            </a:pPr>
            <a:r>
              <a:rPr lang="fr-FR"/>
              <a:t>&lt;div&gt;</a:t>
            </a:r>
            <a:endParaRPr/>
          </a:p>
          <a:p>
            <a:pPr marL="1371600" lvl="3" indent="0">
              <a:buNone/>
              <a:defRPr/>
            </a:pPr>
            <a:r>
              <a:rPr lang="fr-FR"/>
              <a:t>	</a:t>
            </a:r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Dans ce cas, là div est un enfant de body, donc, la couleur de ce texte sera également verte</a:t>
            </a:r>
            <a:r>
              <a:rPr lang="fr-FR"/>
              <a:t>.</a:t>
            </a:r>
            <a:endParaRPr/>
          </a:p>
          <a:p>
            <a:pPr lvl="3">
              <a:defRPr/>
            </a:pPr>
            <a:r>
              <a:rPr lang="fr-FR"/>
              <a:t>&lt;/div&gt;</a:t>
            </a:r>
            <a:endParaRPr/>
          </a:p>
          <a:p>
            <a:pPr lvl="2">
              <a:defRPr/>
            </a:pPr>
            <a:r>
              <a:rPr lang="fr-FR"/>
              <a:t>&lt;/body&gt;</a:t>
            </a:r>
            <a:endParaRPr/>
          </a:p>
          <a:p>
            <a:pPr lvl="1">
              <a:defRPr/>
            </a:pPr>
            <a:r>
              <a:rPr lang="fr-FR"/>
              <a:t>L’intérêt des relations parents-enfants c’est d’éviter de perdre du temps avec les répétitions</a:t>
            </a:r>
            <a:endParaRPr/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 bwMode="auto">
          <a:xfrm>
            <a:off x="4829695" y="3042459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Parler aux enfants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344367"/>
            <a:ext cx="10245862" cy="4513634"/>
          </a:xfrm>
        </p:spPr>
        <p:txBody>
          <a:bodyPr/>
          <a:lstStyle/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Ce </a:t>
            </a:r>
            <a:r>
              <a:rPr lang="fr-FR"/>
              <a:t>selecteur</a:t>
            </a:r>
            <a:r>
              <a:rPr lang="fr-FR"/>
              <a:t> cible tous les éléments  &lt;li&gt; qui sont des descendants de &lt;</a:t>
            </a:r>
            <a:r>
              <a:rPr lang="fr-FR"/>
              <a:t>ul</a:t>
            </a:r>
            <a:r>
              <a:rPr lang="fr-FR"/>
              <a:t>&gt;, quelques soit leur niveau de profondeur dans la liste.</a:t>
            </a:r>
            <a:endParaRPr/>
          </a:p>
          <a:p>
            <a:pPr marL="0" indent="0">
              <a:buNone/>
              <a:defRPr/>
            </a:pPr>
            <a:r>
              <a:rPr lang="fr-FR"/>
              <a:t>Exemple :</a:t>
            </a:r>
            <a:endParaRPr/>
          </a:p>
          <a:p>
            <a:pPr marL="0" indent="0">
              <a:buNone/>
              <a:defRPr/>
            </a:pP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086965" y="2421204"/>
            <a:ext cx="2381841" cy="9048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08962" y="4436796"/>
            <a:ext cx="5208904" cy="218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Les enfants tout un héritage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603500"/>
            <a:ext cx="8761412" cy="36402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Cibler les enfants directs avec une classe en CSS</a:t>
            </a:r>
            <a:endParaRPr/>
          </a:p>
          <a:p>
            <a:pPr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li &gt; .menu {						</a:t>
            </a:r>
            <a:endParaRPr/>
          </a:p>
          <a:p>
            <a:pPr marL="0" indent="0">
              <a:buNone/>
              <a:defRPr/>
            </a:pPr>
            <a:r>
              <a:rPr lang="fr-FR"/>
              <a:t>  font-</a:t>
            </a:r>
            <a:r>
              <a:rPr lang="fr-FR"/>
              <a:t>weight</a:t>
            </a:r>
            <a:r>
              <a:rPr lang="fr-FR"/>
              <a:t> : 600;</a:t>
            </a:r>
            <a:endParaRPr/>
          </a:p>
          <a:p>
            <a:pPr marL="0" indent="0">
              <a:buNone/>
              <a:defRPr/>
            </a:pPr>
            <a:r>
              <a:rPr lang="fr-FR"/>
              <a:t>}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Ce bout de style cibles les éléments avec la classe .menu qui sont des </a:t>
            </a:r>
            <a:r>
              <a:rPr lang="fr-FR" b="1"/>
              <a:t>enfants directs</a:t>
            </a:r>
            <a:r>
              <a:rPr lang="fr-FR"/>
              <a:t> d’une balise &lt;li&gt;. La propriété font-</a:t>
            </a:r>
            <a:r>
              <a:rPr lang="fr-FR"/>
              <a:t>weight</a:t>
            </a:r>
            <a:r>
              <a:rPr lang="fr-FR"/>
              <a:t> sera donc appliqué </a:t>
            </a:r>
            <a:r>
              <a:rPr lang="fr-FR" b="1"/>
              <a:t>uniquement</a:t>
            </a:r>
            <a:r>
              <a:rPr lang="fr-FR"/>
              <a:t>  aux enfants possédant la classe .menu situés dans un </a:t>
            </a:r>
            <a:r>
              <a:rPr lang="fr-FR"/>
              <a:t>élement</a:t>
            </a:r>
            <a:r>
              <a:rPr lang="fr-FR"/>
              <a:t> li.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 ne pas confondre !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603500"/>
            <a:ext cx="8761412" cy="36402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/>
              <a:t>Chaque caractère est important !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li</a:t>
            </a:r>
            <a:r>
              <a:rPr lang="fr-FR" b="1">
                <a:solidFill>
                  <a:srgbClr val="FF0000"/>
                </a:solidFill>
              </a:rPr>
              <a:t>,</a:t>
            </a:r>
            <a:r>
              <a:rPr lang="fr-FR"/>
              <a:t> .menu {</a:t>
            </a:r>
            <a:endParaRPr/>
          </a:p>
          <a:p>
            <a:pPr marL="0" indent="0">
              <a:buNone/>
              <a:defRPr/>
            </a:pPr>
            <a:r>
              <a:rPr lang="fr-FR"/>
              <a:t>	font-</a:t>
            </a:r>
            <a:r>
              <a:rPr lang="fr-FR"/>
              <a:t>weight</a:t>
            </a:r>
            <a:r>
              <a:rPr lang="fr-FR"/>
              <a:t> : 600;</a:t>
            </a:r>
            <a:endParaRPr/>
          </a:p>
          <a:p>
            <a:pPr marL="0" indent="0">
              <a:buNone/>
              <a:defRPr/>
            </a:pPr>
            <a:r>
              <a:rPr lang="fr-FR"/>
              <a:t>}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Dans cet exemple ci, on fait en réalité référence à </a:t>
            </a:r>
            <a:r>
              <a:rPr lang="fr-FR" b="1"/>
              <a:t>tous les li </a:t>
            </a:r>
            <a:r>
              <a:rPr lang="fr-FR"/>
              <a:t>ET à la classe .</a:t>
            </a:r>
            <a:r>
              <a:rPr lang="fr-FR" b="1"/>
              <a:t>menu</a:t>
            </a:r>
            <a:r>
              <a:rPr lang="fr-FR"/>
              <a:t> !</a:t>
            </a:r>
            <a:endParaRPr/>
          </a:p>
          <a:p>
            <a:pPr marL="0" indent="0">
              <a:buNone/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 ne pas confondre V2 !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603500"/>
            <a:ext cx="8761412" cy="364028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>
                <a:solidFill>
                  <a:schemeClr val="tx1"/>
                </a:solidFill>
              </a:rPr>
              <a:t>section  &gt; div </a:t>
            </a:r>
            <a:r>
              <a:rPr lang="fr-FR"/>
              <a:t>{</a:t>
            </a:r>
            <a:endParaRPr/>
          </a:p>
          <a:p>
            <a:pPr marL="0" indent="0">
              <a:buNone/>
              <a:defRPr/>
            </a:pPr>
            <a:r>
              <a:rPr lang="fr-FR"/>
              <a:t>	font-</a:t>
            </a:r>
            <a:r>
              <a:rPr lang="fr-FR"/>
              <a:t>weight</a:t>
            </a:r>
            <a:r>
              <a:rPr lang="fr-FR"/>
              <a:t> : 600;</a:t>
            </a:r>
            <a:endParaRPr/>
          </a:p>
          <a:p>
            <a:pPr marL="0" indent="0">
              <a:buNone/>
              <a:defRPr/>
            </a:pPr>
            <a:r>
              <a:rPr lang="fr-FR"/>
              <a:t>}</a:t>
            </a:r>
            <a:endParaRPr/>
          </a:p>
          <a:p>
            <a:pPr marL="0" indent="0">
              <a:buNone/>
              <a:defRPr/>
            </a:pPr>
            <a:r>
              <a:rPr lang="fr-FR"/>
              <a:t>• Ce sélecteur  cible uniquement les éléments &lt;div&gt; qui sont enfants directs 	d’une balise &lt;section&gt;. Donc, seul le div directement placé dans une 	&lt;section&gt; sera affecté.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•Le signe &gt; restreint le ciblage aux enfants directs </a:t>
            </a:r>
            <a:r>
              <a:rPr lang="fr-FR" b="1"/>
              <a:t>seulement</a:t>
            </a:r>
            <a:r>
              <a:rPr lang="fr-FR"/>
              <a:t>.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# et le . En </a:t>
            </a:r>
            <a:r>
              <a:rPr lang="fr-FR"/>
              <a:t>css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603500"/>
            <a:ext cx="8761412" cy="3640281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/>
              <a:t>• Si nous voulons attribuer du style sur un élément possédant un ID :</a:t>
            </a:r>
            <a:endParaRPr/>
          </a:p>
          <a:p>
            <a:pPr marL="0" indent="0">
              <a:buNone/>
              <a:defRPr/>
            </a:pPr>
            <a:r>
              <a:rPr lang="fr-FR"/>
              <a:t>#mon_exemple { </a:t>
            </a:r>
            <a:endParaRPr/>
          </a:p>
          <a:p>
            <a:pPr marL="0" indent="0">
              <a:buNone/>
              <a:defRPr/>
            </a:pPr>
            <a:r>
              <a:rPr lang="fr-FR"/>
              <a:t>	Font-</a:t>
            </a:r>
            <a:r>
              <a:rPr lang="fr-FR"/>
              <a:t>weight</a:t>
            </a:r>
            <a:r>
              <a:rPr lang="fr-FR"/>
              <a:t> : 600;</a:t>
            </a:r>
            <a:endParaRPr/>
          </a:p>
          <a:p>
            <a:pPr marL="0" indent="0">
              <a:buNone/>
              <a:defRPr/>
            </a:pPr>
            <a:r>
              <a:rPr lang="fr-FR"/>
              <a:t>}</a:t>
            </a:r>
            <a:endParaRPr/>
          </a:p>
          <a:p>
            <a:pPr marL="0" indent="0">
              <a:buNone/>
              <a:defRPr/>
            </a:pPr>
            <a:r>
              <a:rPr lang="fr-FR"/>
              <a:t>•A ne pas confondre avec :</a:t>
            </a:r>
            <a:endParaRPr/>
          </a:p>
          <a:p>
            <a:pPr marL="0" indent="0">
              <a:buNone/>
              <a:defRPr/>
            </a:pPr>
            <a:r>
              <a:rPr lang="fr-FR"/>
              <a:t>.</a:t>
            </a:r>
            <a:r>
              <a:rPr lang="fr-FR"/>
              <a:t>mon_exemple</a:t>
            </a:r>
            <a:r>
              <a:rPr lang="fr-FR"/>
              <a:t> {</a:t>
            </a:r>
            <a:endParaRPr/>
          </a:p>
          <a:p>
            <a:pPr marL="400050" lvl="1" indent="0">
              <a:buNone/>
              <a:defRPr/>
            </a:pPr>
            <a:r>
              <a:rPr lang="fr-FR"/>
              <a:t>Font-</a:t>
            </a:r>
            <a:r>
              <a:rPr lang="fr-FR"/>
              <a:t>weight</a:t>
            </a:r>
            <a:r>
              <a:rPr lang="fr-FR"/>
              <a:t> </a:t>
            </a:r>
            <a:r>
              <a:rPr lang="fr-FR"/>
              <a:t>: 600;</a:t>
            </a:r>
            <a:endParaRPr lang="fr-FR"/>
          </a:p>
          <a:p>
            <a:pPr marL="0" indent="0">
              <a:buNone/>
              <a:defRPr/>
            </a:pPr>
            <a:r>
              <a:rPr lang="fr-FR"/>
              <a:t>}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CSS, on commence?!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473604" y="2464858"/>
            <a:ext cx="11244791" cy="387191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/>
              <a:t>Pour intégrer du CSS dans la page la méthode la plus simple est d’inclure votre fichier CSS dans votre fichier HTML, en utilisant la balise &lt;link&gt; :</a:t>
            </a:r>
            <a:endParaRPr/>
          </a:p>
        </p:txBody>
      </p:sp>
      <p:pic>
        <p:nvPicPr>
          <p:cNvPr id="19092486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1918" y="3307291"/>
            <a:ext cx="9084447" cy="2950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Faire un beau menu</a:t>
            </a:r>
            <a:endParaRPr/>
          </a:p>
        </p:txBody>
      </p:sp>
      <p:pic>
        <p:nvPicPr>
          <p:cNvPr id="4" name="Espace réservé du contenu 3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695313" y="2603500"/>
            <a:ext cx="7682187" cy="341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Petit rappel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Différence Client - Serveur</a:t>
            </a:r>
            <a:endParaRPr/>
          </a:p>
          <a:p>
            <a:pPr>
              <a:defRPr/>
            </a:pPr>
            <a:r>
              <a:rPr lang="fr-FR"/>
              <a:t>Balise</a:t>
            </a:r>
            <a:endParaRPr/>
          </a:p>
          <a:p>
            <a:pPr lvl="1">
              <a:defRPr/>
            </a:pPr>
            <a:r>
              <a:rPr lang="fr-FR"/>
              <a:t>&lt;a&gt;</a:t>
            </a:r>
            <a:endParaRPr/>
          </a:p>
          <a:p>
            <a:pPr lvl="1">
              <a:defRPr/>
            </a:pPr>
            <a:r>
              <a:rPr lang="fr-FR"/>
              <a:t>&lt;div&gt;</a:t>
            </a:r>
            <a:endParaRPr/>
          </a:p>
          <a:p>
            <a:pPr lvl="1">
              <a:defRPr/>
            </a:pPr>
            <a:r>
              <a:rPr lang="fr-FR"/>
              <a:t>&lt;</a:t>
            </a:r>
            <a:r>
              <a:rPr lang="fr-FR"/>
              <a:t>strong</a:t>
            </a:r>
            <a:r>
              <a:rPr lang="fr-FR"/>
              <a:t>&gt;</a:t>
            </a:r>
            <a:endParaRPr/>
          </a:p>
          <a:p>
            <a:pPr lvl="1">
              <a:defRPr/>
            </a:pPr>
            <a:r>
              <a:rPr lang="fr-FR"/>
              <a:t>&lt;p&gt;</a:t>
            </a:r>
            <a:endParaRPr/>
          </a:p>
          <a:p>
            <a:pPr>
              <a:defRPr/>
            </a:pPr>
            <a:r>
              <a:rPr lang="fr-FR"/>
              <a:t>URL</a:t>
            </a:r>
            <a:endParaRPr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URL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154955" y="2603500"/>
            <a:ext cx="8761412" cy="3416300"/>
          </a:xfrm>
        </p:spPr>
        <p:txBody>
          <a:bodyPr/>
          <a:lstStyle/>
          <a:p>
            <a:pPr>
              <a:defRPr/>
            </a:pPr>
            <a:r>
              <a:rPr lang="fr-FR"/>
              <a:t>Une URL (Uniform Ressource Locator) est une chaîne de caractères utilisée pour adresser les ressources dans le Web </a:t>
            </a:r>
            <a:endParaRPr/>
          </a:p>
          <a:p>
            <a:pPr>
              <a:defRPr/>
            </a:pPr>
            <a:endParaRPr lang="fr-FR"/>
          </a:p>
          <a:p>
            <a:pPr lvl="1">
              <a:defRPr/>
            </a:pPr>
            <a:r>
              <a:rPr lang="fr-FR" u="sng">
                <a:hlinkClick r:id="rId2" tooltip="http://www.example.com/chemin/page.html?q=req"/>
              </a:rPr>
              <a:t>http://www.example.com/chemin/page.php?q=req</a:t>
            </a:r>
            <a:endParaRPr lang="fr-FR"/>
          </a:p>
          <a:p>
            <a:pPr lvl="2">
              <a:defRPr/>
            </a:pPr>
            <a:r>
              <a:rPr lang="fr-FR"/>
              <a:t>http : protocole</a:t>
            </a:r>
            <a:endParaRPr/>
          </a:p>
          <a:p>
            <a:pPr lvl="2">
              <a:defRPr/>
            </a:pPr>
            <a:r>
              <a:rPr lang="fr-FR"/>
              <a:t>www.example.com : Nom de domaine ( ou hôte) </a:t>
            </a:r>
            <a:endParaRPr/>
          </a:p>
          <a:p>
            <a:pPr lvl="2">
              <a:defRPr/>
            </a:pPr>
            <a:r>
              <a:rPr lang="fr-FR"/>
              <a:t>chemin/ : chemin relatif </a:t>
            </a:r>
            <a:r>
              <a:rPr lang="fr-FR"/>
              <a:t>page.php</a:t>
            </a:r>
            <a:r>
              <a:rPr lang="fr-FR"/>
              <a:t> : nom de la page + extension de la page</a:t>
            </a:r>
            <a:endParaRPr/>
          </a:p>
          <a:p>
            <a:pPr lvl="2">
              <a:defRPr/>
            </a:pPr>
            <a:r>
              <a:rPr lang="fr-FR"/>
              <a:t>?q=</a:t>
            </a:r>
            <a:r>
              <a:rPr lang="fr-FR"/>
              <a:t>req</a:t>
            </a:r>
            <a:r>
              <a:rPr lang="fr-FR"/>
              <a:t> : paramètre de la requête (uniquement si page dynamique)</a:t>
            </a:r>
            <a:endParaRPr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Structurer son code</a:t>
            </a:r>
            <a:endParaRPr/>
          </a:p>
        </p:txBody>
      </p:sp>
      <p:sp>
        <p:nvSpPr>
          <p:cNvPr id="5" name="ZoneTexte 4"/>
          <p:cNvSpPr txBox="1"/>
          <p:nvPr/>
        </p:nvSpPr>
        <p:spPr bwMode="auto">
          <a:xfrm>
            <a:off x="6279580" y="4101817"/>
            <a:ext cx="47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Indenter son code c’est important !!</a:t>
            </a:r>
            <a:endParaRPr/>
          </a:p>
        </p:txBody>
      </p:sp>
      <p:pic>
        <p:nvPicPr>
          <p:cNvPr id="9" name="Espace réservé du contenu 8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530383" y="2578333"/>
            <a:ext cx="3834328" cy="341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Lien vers ancre nommée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&lt;a </a:t>
            </a:r>
            <a:r>
              <a:rPr lang="fr-FR"/>
              <a:t>href</a:t>
            </a:r>
            <a:r>
              <a:rPr lang="fr-FR"/>
              <a:t>=‘’</a:t>
            </a:r>
            <a:r>
              <a:rPr lang="fr-FR"/>
              <a:t>index.html#Talents</a:t>
            </a:r>
            <a:r>
              <a:rPr lang="fr-FR"/>
              <a:t> ’’&gt; Mes talents &lt;/a&gt;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&lt;balise id=‘’talent’’&gt; … &lt;/balise&gt;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AVEC LE CSS</a:t>
            </a:r>
            <a:endParaRPr/>
          </a:p>
        </p:txBody>
      </p:sp>
      <p:pic>
        <p:nvPicPr>
          <p:cNvPr id="4" name="Espace réservé du contenu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294512" y="2603499"/>
            <a:ext cx="7763888" cy="4090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SANS LE CSS</a:t>
            </a:r>
            <a:endParaRPr/>
          </a:p>
        </p:txBody>
      </p:sp>
      <p:pic>
        <p:nvPicPr>
          <p:cNvPr id="6" name="Espace réservé du contenu 5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1088451" y="2420620"/>
            <a:ext cx="10215190" cy="4088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CSS c’est la vie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fr-FR"/>
              <a:t>HTML = Squelette, la structure </a:t>
            </a:r>
            <a:endParaRPr/>
          </a:p>
          <a:p>
            <a:pPr marL="0" indent="0">
              <a:buNone/>
              <a:defRPr/>
            </a:pPr>
            <a:endParaRPr lang="fr-FR"/>
          </a:p>
          <a:p>
            <a:pPr marL="0" indent="0">
              <a:buNone/>
              <a:defRPr/>
            </a:pPr>
            <a:r>
              <a:rPr lang="fr-FR"/>
              <a:t>CSS = Couleurs, dispositions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LE CSS c’est la classe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 class = tout le monde peut avoir la class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 id = identifiant unique 		il ne peut être utilisé qu’une fois dans la 									page</a:t>
            </a:r>
            <a:endParaRPr/>
          </a:p>
        </p:txBody>
      </p:sp>
      <p:cxnSp>
        <p:nvCxnSpPr>
          <p:cNvPr id="5" name="Connecteur droit avec flèche 4"/>
          <p:cNvCxnSpPr>
            <a:cxnSpLocks/>
          </p:cNvCxnSpPr>
          <p:nvPr/>
        </p:nvCxnSpPr>
        <p:spPr bwMode="auto">
          <a:xfrm>
            <a:off x="4216400" y="35941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alle d’ions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 Boardroom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/>
        </a:gradFill>
        <a:blipFill>
          <a:blip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ONLYOFFICE/7.3.3.50</Application>
  <DocSecurity>0</DocSecurity>
  <PresentationFormat>Grand écran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programmation WEB</dc:title>
  <dc:subject/>
  <dc:creator>Utilisateur Windows</dc:creator>
  <cp:keywords/>
  <dc:description/>
  <dc:identifier/>
  <dc:language/>
  <cp:lastModifiedBy/>
  <cp:revision>40</cp:revision>
  <dcterms:created xsi:type="dcterms:W3CDTF">2018-10-09T11:47:16Z</dcterms:created>
  <dcterms:modified xsi:type="dcterms:W3CDTF">2025-10-05T16:43:19Z</dcterms:modified>
  <cp:category/>
  <cp:contentStatus/>
  <cp:version/>
</cp:coreProperties>
</file>