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2" r:id="rId2"/>
    <p:sldId id="257" r:id="rId3"/>
    <p:sldId id="263" r:id="rId4"/>
    <p:sldId id="259" r:id="rId5"/>
    <p:sldId id="260" r:id="rId6"/>
    <p:sldId id="261" r:id="rId7"/>
    <p:sldId id="301" r:id="rId8"/>
    <p:sldId id="302" r:id="rId9"/>
    <p:sldId id="264" r:id="rId10"/>
    <p:sldId id="265" r:id="rId11"/>
    <p:sldId id="266" r:id="rId12"/>
    <p:sldId id="267" r:id="rId13"/>
    <p:sldId id="268" r:id="rId14"/>
    <p:sldId id="284" r:id="rId15"/>
    <p:sldId id="298" r:id="rId16"/>
    <p:sldId id="299" r:id="rId17"/>
    <p:sldId id="300" r:id="rId18"/>
    <p:sldId id="269" r:id="rId19"/>
    <p:sldId id="297" r:id="rId20"/>
    <p:sldId id="294" r:id="rId21"/>
    <p:sldId id="295" r:id="rId22"/>
    <p:sldId id="296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13618-B981-48D6-9778-F38601AAFEA9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A30A1-9D3E-4580-BD00-F173568B89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1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66BE4-B452-4981-AF73-8AAD33E1F957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470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66BE4-B452-4981-AF73-8AAD33E1F957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925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39B6D0-5819-490F-9CF8-508139E08B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F27ECEE-6500-489E-95B1-7B00090A14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D95CD1-412B-4569-903C-B6FBB466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431A74-B1B8-4B5A-A0F3-C36346EF9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C834F79-3A9E-4550-A538-E79A21274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28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D53258-DA4C-4D6A-877A-83A91A02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6C5DA8C-D6D8-4D1C-BC72-236B12792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ED0CC-9CED-403B-ADD6-60777D36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D15093-F246-4DB8-99BB-E7613FC57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2C9DD0-EC31-4AA5-ADBB-18C471DF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130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76197EF6-BC88-4C5A-A1A3-57E0C3CBE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5981B1-007D-458B-B2A6-545C704EB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5EB37F-7886-470E-A63E-D9D71330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EBE0B-F665-4500-981A-27AD3C31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F3CB9D-D64A-4D1C-8D60-7BD7B9CF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60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77B7C2-C71F-48AF-8564-A8804666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433F0C3-005D-42F6-84D3-51EC8564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5F412-FAEE-44DE-9EEC-ED6EECECE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27A500-1437-4F72-9D52-538097EEA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55210-184A-4B40-8323-CC74868FA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686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FEFCA7-09D4-4C87-BDDA-5BD8C3E0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551BF2-A0D8-4A68-BA97-1D45B4C7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F7C7754-7582-4C2C-8800-FDABE433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95AFDF-C94D-4E5C-BEAE-00787E16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D761C9-C065-40EE-AF5C-114FAFB1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6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867BB-4A4B-461F-8A23-7BC286736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DA928-C836-4C70-9447-598C12F07D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D26F469-6895-4826-907F-6590FEA81F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881052-EAC9-4051-9A32-77F97B86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B24EA6C-A90C-40C8-A529-6184CD65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7C3EAD5-B097-4D34-B30F-9F17C6C64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572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37EFCD-B18E-4F77-8569-2480C1CF4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A33E37D-86CD-4B15-B411-955D50AFB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023B43E-E8D3-4B40-8349-5509783DC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72A1B4B-0B1E-4BDB-BE2F-586CA8E95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743B1AA-C0BC-4F57-A022-A755F972E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CF04830-6CF8-4BC5-9DCE-567DFDB81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7988DF-19F5-44B6-BB6C-F5C727840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9A14978-2696-40B1-95BD-50C25F37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5452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5C69F-2206-487C-A7A4-04203C0D6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3CF7A1-BCF2-4A38-8545-F557CC00F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FFCC77-8FA5-4F1B-BCEC-260AFB31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81A397-23C4-4905-BC5F-AAD71522C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1480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8E1A635-785F-4011-80DF-3CCC1E938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FE76C6D-9F6E-49D6-A336-81343A040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C5F006-0944-456E-B851-D8F27F10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77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4B1BB9-8404-41F4-8BD5-58D099C2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9E613B4-381F-49D6-93A9-EFE6FA657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7027C8-C5A3-42CA-BBDE-35525CC4EF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7375631-754A-4C46-BD84-E813EDAB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3A5FA9F-2F7F-44C2-89C2-DA8EFD814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55F2A7-364D-4CBB-9289-5F33E631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119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012546-0C79-485B-A701-C12BEAD04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6642DB1-3F83-410F-B5F7-1615FAE5E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325BE-7958-473B-931B-A00CA1829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5A9969-AF1A-4175-A165-EEB65701B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B50BB83-9596-4A78-A838-C25857641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3FD061-C521-4D42-8D6C-D49A0737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413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8D9E28-0F99-4FFA-A5A9-DCE4DB8F3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E4BA359-7588-4662-99FB-B67AD803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3D23B9-3D88-457F-BE6D-CF37816BA5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31B1B-1383-43DA-B4A5-8C5BD8F751C0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D7E0CB-71F1-46EB-9841-DD9C4678F3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D0A882-5783-4DBF-B0BB-03C9D443B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EDA17-33B3-49EB-B696-6DAB62C753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754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6" name="Picture 3"/>
          <p:cNvPicPr>
            <a:picLocks noChangeAspect="1"/>
          </p:cNvPicPr>
          <p:nvPr/>
        </p:nvPicPr>
        <p:blipFill>
          <a:blip r:embed="rId2">
            <a:alphaModFix amt="50000"/>
          </a:blip>
          <a:srcRect t="2500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2238258" y="2158559"/>
            <a:ext cx="7714388" cy="1639574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>
                <a:solidFill>
                  <a:schemeClr val="bg1"/>
                </a:solidFill>
              </a:rPr>
              <a:t>COURS WEB 10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2238258" y="4848464"/>
            <a:ext cx="7714388" cy="1085849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dirty="0"/>
              <a:t>HTML / CSS</a:t>
            </a:r>
            <a:endParaRPr dirty="0"/>
          </a:p>
        </p:txBody>
      </p:sp>
      <p:cxnSp>
        <p:nvCxnSpPr>
          <p:cNvPr id="1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5609875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ous-titre 2"/>
          <p:cNvSpPr txBox="1"/>
          <p:nvPr/>
        </p:nvSpPr>
        <p:spPr bwMode="auto">
          <a:xfrm>
            <a:off x="7405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 dirty="0"/>
              <a:t>Cours N°10</a:t>
            </a:r>
            <a:endParaRPr dirty="0"/>
          </a:p>
        </p:txBody>
      </p:sp>
      <p:sp>
        <p:nvSpPr>
          <p:cNvPr id="6" name="Sous-titre 2"/>
          <p:cNvSpPr txBox="1"/>
          <p:nvPr/>
        </p:nvSpPr>
        <p:spPr bwMode="auto">
          <a:xfrm>
            <a:off x="8092149" y="5914947"/>
            <a:ext cx="4025793" cy="542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>
              <a:lnSpc>
                <a:spcPct val="130000"/>
              </a:lnSpc>
              <a:spcBef>
                <a:spcPts val="10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>
              <a:lnSpc>
                <a:spcPct val="130000"/>
              </a:lnSpc>
              <a:spcBef>
                <a:spcPts val="500"/>
              </a:spcBef>
              <a:buSzPct val="85000"/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fr-FR"/>
              <a:t>FERRANDEZ BENJAMIN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07059-464F-AE80-0095-3F34F7A31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17" y="847308"/>
            <a:ext cx="4986535" cy="57663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Les </a:t>
            </a:r>
            <a:r>
              <a:rPr lang="fr-FR" dirty="0" err="1"/>
              <a:t>margin</a:t>
            </a:r>
            <a:r>
              <a:rPr lang="fr-FR" dirty="0"/>
              <a:t> définissent les marges </a:t>
            </a:r>
            <a:r>
              <a:rPr lang="fr-FR" b="1" u="sng" dirty="0"/>
              <a:t>extérieures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572D420-16A5-AB7F-B25B-6CD0557B61AF}"/>
              </a:ext>
            </a:extLst>
          </p:cNvPr>
          <p:cNvSpPr txBox="1"/>
          <p:nvPr/>
        </p:nvSpPr>
        <p:spPr>
          <a:xfrm>
            <a:off x="6302477" y="901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Les </a:t>
            </a:r>
            <a:r>
              <a:rPr lang="fr-FR" dirty="0" err="1"/>
              <a:t>padding</a:t>
            </a:r>
            <a:r>
              <a:rPr lang="fr-FR" dirty="0"/>
              <a:t> définissent les marges </a:t>
            </a:r>
            <a:r>
              <a:rPr lang="fr-FR" b="1" u="sng" dirty="0"/>
              <a:t>intérieures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132E30D-7CD5-4D7E-40B9-DF5237966159}"/>
              </a:ext>
            </a:extLst>
          </p:cNvPr>
          <p:cNvCxnSpPr/>
          <p:nvPr/>
        </p:nvCxnSpPr>
        <p:spPr>
          <a:xfrm>
            <a:off x="5683045" y="609599"/>
            <a:ext cx="0" cy="1052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 13" descr="Une image contenant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EDF449DF-CD6B-3576-B535-9D6291405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781" y="2542339"/>
            <a:ext cx="7621736" cy="38108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F09325E-1782-E1E8-6A6E-80252B148EE7}"/>
              </a:ext>
            </a:extLst>
          </p:cNvPr>
          <p:cNvSpPr/>
          <p:nvPr/>
        </p:nvSpPr>
        <p:spPr>
          <a:xfrm>
            <a:off x="2005781" y="2560207"/>
            <a:ext cx="7452839" cy="36144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9225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Positions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577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4070B6-8CC1-E1C5-F29C-D27BFC04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812384"/>
            <a:ext cx="9238434" cy="857559"/>
          </a:xfrm>
        </p:spPr>
        <p:txBody>
          <a:bodyPr>
            <a:normAutofit/>
          </a:bodyPr>
          <a:lstStyle/>
          <a:p>
            <a:r>
              <a:rPr lang="fr-FR" dirty="0"/>
              <a:t>5 TYPES DE POSITIONS</a:t>
            </a:r>
          </a:p>
        </p:txBody>
      </p:sp>
      <p:pic>
        <p:nvPicPr>
          <p:cNvPr id="5" name="Image 4" descr="Une image contenant texte, capture d’écran, logiciel, Icône d’ordinateur&#10;&#10;Description générée automatiquement">
            <a:extLst>
              <a:ext uri="{FF2B5EF4-FFF2-40B4-BE49-F238E27FC236}">
                <a16:creationId xmlns:a16="http://schemas.microsoft.com/office/drawing/2014/main" id="{A1936DAF-5DF6-5C3D-0D56-43D0F7A5C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773" y="1989252"/>
            <a:ext cx="9894848" cy="422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686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Unité de Mesures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0753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Unité de mesure en CSS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: Unité de mesure de référence, surtout utilisé pour le texte, 1em = taille normale du texte</a:t>
            </a:r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 px :  unité de mesure en pixel, le plus commun</a:t>
            </a:r>
          </a:p>
          <a:p>
            <a:endParaRPr lang="fr-FR" dirty="0"/>
          </a:p>
          <a:p>
            <a:r>
              <a:rPr lang="fr-FR" dirty="0"/>
              <a:t>  % : Très utile pour faire des tailles relatives à la taille de l’écran de la personne. (Responsive etc..)</a:t>
            </a:r>
          </a:p>
        </p:txBody>
      </p:sp>
    </p:spTree>
    <p:extLst>
      <p:ext uri="{BB962C8B-B14F-4D97-AF65-F5344CB8AC3E}">
        <p14:creationId xmlns:p14="http://schemas.microsoft.com/office/powerpoint/2010/main" val="292376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405" y="290843"/>
            <a:ext cx="1872927" cy="857559"/>
          </a:xfrm>
        </p:spPr>
        <p:txBody>
          <a:bodyPr/>
          <a:lstStyle/>
          <a:p>
            <a:r>
              <a:rPr lang="fr-FR" dirty="0"/>
              <a:t>LES PX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549" y="1588238"/>
            <a:ext cx="6369337" cy="4407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absolue qui représente un point fixe sur l’écran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Toujours de la même taille, quelle que soit la taille de l’écran ou du conteneur parent.</a:t>
            </a:r>
          </a:p>
          <a:p>
            <a:pPr lvl="1"/>
            <a:r>
              <a:rPr lang="fr-FR" b="0" dirty="0"/>
              <a:t>Idéal pour un contrôle précis et fixe.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Utilisation typique : </a:t>
            </a:r>
          </a:p>
          <a:p>
            <a:pPr lvl="1"/>
            <a:r>
              <a:rPr lang="fr-FR" b="0" dirty="0"/>
              <a:t>Boutons, bordures ou éléments ou la précision absolue est essentielle</a:t>
            </a:r>
          </a:p>
          <a:p>
            <a:pPr lvl="1"/>
            <a:endParaRPr lang="fr-FR" b="0" dirty="0"/>
          </a:p>
          <a:p>
            <a:pPr lvl="1"/>
            <a:endParaRPr lang="fr-FR" b="0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DF3E089C-B7B0-43DE-9AF9-E90F3EEC42C0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007E657C-7426-4190-8C46-EF17AC18E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6380" y="3115011"/>
            <a:ext cx="1609950" cy="895475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B321A4DF-92B0-4DC4-A02D-636CE34052D5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</p:spTree>
    <p:extLst>
      <p:ext uri="{BB962C8B-B14F-4D97-AF65-F5344CB8AC3E}">
        <p14:creationId xmlns:p14="http://schemas.microsoft.com/office/powerpoint/2010/main" val="1853340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6" y="290843"/>
            <a:ext cx="3524174" cy="857559"/>
          </a:xfrm>
        </p:spPr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em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6" y="1393794"/>
            <a:ext cx="7021975" cy="499494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relative basée sur la taille de la police du parent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• Si la taille de la police du parent change, la valeur en </a:t>
            </a:r>
            <a:r>
              <a:rPr lang="fr-FR" b="0" dirty="0" err="1"/>
              <a:t>em</a:t>
            </a:r>
            <a:r>
              <a:rPr lang="fr-FR" b="0" dirty="0"/>
              <a:t> change également</a:t>
            </a:r>
          </a:p>
          <a:p>
            <a:pPr lvl="1"/>
            <a:r>
              <a:rPr lang="fr-FR" b="0" dirty="0"/>
              <a:t>• 1 </a:t>
            </a:r>
            <a:r>
              <a:rPr lang="fr-FR" b="0" dirty="0" err="1"/>
              <a:t>em</a:t>
            </a:r>
            <a:r>
              <a:rPr lang="fr-FR" b="0" dirty="0"/>
              <a:t> correspond à la taille de la police du parent</a:t>
            </a:r>
          </a:p>
          <a:p>
            <a:pPr lvl="1"/>
            <a:r>
              <a:rPr lang="fr-FR" b="0" dirty="0"/>
              <a:t>• Si un élément enfant utilise 2em, cela correspondra au double de la taille de la police parent.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Utilisation typique : </a:t>
            </a:r>
          </a:p>
          <a:p>
            <a:pPr lvl="1"/>
            <a:r>
              <a:rPr lang="fr-FR" b="0" dirty="0"/>
              <a:t>Créer des mises en page adaptatives ou une hiérarchie de texte</a:t>
            </a:r>
          </a:p>
          <a:p>
            <a:pPr lvl="1"/>
            <a:r>
              <a:rPr lang="fr-FR" b="0" dirty="0"/>
              <a:t>Souvent employé pour définir des marges, </a:t>
            </a:r>
            <a:r>
              <a:rPr lang="fr-FR" b="0" dirty="0" err="1"/>
              <a:t>paddings</a:t>
            </a:r>
            <a:r>
              <a:rPr lang="fr-FR" b="0" dirty="0"/>
              <a:t> ou </a:t>
            </a:r>
            <a:r>
              <a:rPr lang="fr-FR" b="0" dirty="0" err="1"/>
              <a:t>intelignes</a:t>
            </a:r>
            <a:r>
              <a:rPr lang="fr-FR" b="0" dirty="0"/>
              <a:t> relatifs</a:t>
            </a:r>
          </a:p>
          <a:p>
            <a:pPr lvl="1"/>
            <a:endParaRPr lang="fr-FR" b="0" dirty="0"/>
          </a:p>
          <a:p>
            <a:pPr lvl="1"/>
            <a:endParaRPr lang="fr-FR" b="0" dirty="0"/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37C63A-93EF-4071-AE27-A8785B76972E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B5FFD7F5-6116-44FD-904E-1948F8E1DE87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246B9CD-2881-491B-9F45-B1DE06E70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404" y="2826609"/>
            <a:ext cx="3124636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020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6" y="290843"/>
            <a:ext cx="3524174" cy="857559"/>
          </a:xfrm>
        </p:spPr>
        <p:txBody>
          <a:bodyPr/>
          <a:lstStyle/>
          <a:p>
            <a:r>
              <a:rPr lang="fr-FR" dirty="0"/>
              <a:t>Les %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6" y="1336088"/>
            <a:ext cx="7021975" cy="48072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relative, souvent basée sur une dimension parent spécifique (largeur, hauteur </a:t>
            </a:r>
            <a:r>
              <a:rPr lang="fr-FR" b="0" dirty="0" err="1"/>
              <a:t>etc</a:t>
            </a:r>
            <a:r>
              <a:rPr lang="fr-FR" b="0" dirty="0"/>
              <a:t>)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• Relatif à la taille du conteneur parent (et non seulement à la police comme </a:t>
            </a:r>
            <a:r>
              <a:rPr lang="fr-FR" b="0" dirty="0" err="1"/>
              <a:t>em</a:t>
            </a:r>
            <a:r>
              <a:rPr lang="fr-FR" b="0" dirty="0"/>
              <a:t>)</a:t>
            </a:r>
          </a:p>
          <a:p>
            <a:pPr lvl="1"/>
            <a:r>
              <a:rPr lang="fr-FR" b="0" dirty="0"/>
              <a:t>• Flexible et particulièrement utilise pour le design réactif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Utilisation typique : </a:t>
            </a:r>
          </a:p>
          <a:p>
            <a:pPr lvl="1"/>
            <a:r>
              <a:rPr lang="fr-FR" b="0" dirty="0"/>
              <a:t>Largeur et hauteur des éléments (ex: images ou </a:t>
            </a:r>
            <a:r>
              <a:rPr lang="fr-FR" b="0" dirty="0" err="1"/>
              <a:t>divs</a:t>
            </a:r>
            <a:r>
              <a:rPr lang="fr-FR" b="0" dirty="0"/>
              <a:t>) pour adapter le contenue à l’écran 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37C63A-93EF-4071-AE27-A8785B76972E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B5FFD7F5-6116-44FD-904E-1948F8E1DE87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D3EB275-99FE-4145-A24F-FF7DC7A4E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6" y="3198136"/>
            <a:ext cx="43725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42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506" y="290843"/>
            <a:ext cx="3524174" cy="857559"/>
          </a:xfrm>
        </p:spPr>
        <p:txBody>
          <a:bodyPr/>
          <a:lstStyle/>
          <a:p>
            <a:r>
              <a:rPr lang="fr-FR" dirty="0"/>
              <a:t>Les REM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969B17-33C0-4FAA-85C7-20F62E48C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06" y="1336088"/>
            <a:ext cx="7021975" cy="480725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b="1" dirty="0"/>
              <a:t>Définition : </a:t>
            </a:r>
          </a:p>
          <a:p>
            <a:pPr lvl="1"/>
            <a:r>
              <a:rPr lang="fr-FR" b="0" dirty="0"/>
              <a:t>Unité relative basée sur la taille de la police racine du document (définie sur l’élément &lt;html&gt;).</a:t>
            </a:r>
          </a:p>
          <a:p>
            <a:pPr marL="0" indent="0">
              <a:buNone/>
            </a:pPr>
            <a:r>
              <a:rPr lang="fr-FR" b="1" dirty="0"/>
              <a:t>Point à noter </a:t>
            </a:r>
            <a:r>
              <a:rPr lang="fr-FR" b="1" dirty="0">
                <a:sym typeface="Wingdings" panose="05000000000000000000" pitchFamily="2" charset="2"/>
              </a:rPr>
              <a:t> Différence avec </a:t>
            </a:r>
            <a:r>
              <a:rPr lang="fr-FR" b="1" dirty="0" err="1">
                <a:sym typeface="Wingdings" panose="05000000000000000000" pitchFamily="2" charset="2"/>
              </a:rPr>
              <a:t>em</a:t>
            </a:r>
            <a:r>
              <a:rPr lang="fr-FR" b="1" dirty="0"/>
              <a:t> : </a:t>
            </a:r>
          </a:p>
          <a:p>
            <a:pPr lvl="1"/>
            <a:r>
              <a:rPr lang="fr-FR" b="0" dirty="0"/>
              <a:t>• Tandis que </a:t>
            </a:r>
            <a:r>
              <a:rPr lang="fr-FR" b="0" dirty="0" err="1"/>
              <a:t>em</a:t>
            </a:r>
            <a:r>
              <a:rPr lang="fr-FR" b="0" dirty="0"/>
              <a:t> est relatif à la taille de la police de son parent, rem est toujours relatif à la taille de la police définie sur l’élément &lt;html&gt;</a:t>
            </a:r>
          </a:p>
          <a:p>
            <a:pPr lvl="1"/>
            <a:r>
              <a:rPr lang="fr-FR" b="0" dirty="0"/>
              <a:t>• Cela garantit une plus grande cohérence et facilite le contrôle global des proportions</a:t>
            </a:r>
          </a:p>
          <a:p>
            <a:pPr lvl="1"/>
            <a:endParaRPr lang="fr-FR" b="0" dirty="0"/>
          </a:p>
          <a:p>
            <a:pPr marL="0" indent="0">
              <a:buNone/>
            </a:pPr>
            <a:r>
              <a:rPr lang="fr-FR" b="1" dirty="0"/>
              <a:t>Caractéristiques : </a:t>
            </a:r>
          </a:p>
          <a:p>
            <a:pPr lvl="1"/>
            <a:r>
              <a:rPr lang="fr-FR" b="0" dirty="0"/>
              <a:t>• Toujours relative à la taille de police de l’élément racine ( &lt;html&gt; ), indépendamment des éléments parents.</a:t>
            </a:r>
          </a:p>
          <a:p>
            <a:pPr lvl="1"/>
            <a:r>
              <a:rPr lang="fr-FR" b="0" dirty="0"/>
              <a:t>•Garantie de cohérence : les valeurs ne dépendent pas du contexte local (contrairement à EM), </a:t>
            </a:r>
            <a:r>
              <a:rPr lang="fr-FR" b="0" dirty="0" err="1"/>
              <a:t>cequi</a:t>
            </a:r>
            <a:r>
              <a:rPr lang="fr-FR" b="0" dirty="0"/>
              <a:t> permet une structure plus prévisible.</a:t>
            </a:r>
          </a:p>
          <a:p>
            <a:pPr lvl="1"/>
            <a:r>
              <a:rPr lang="fr-FR" b="0" dirty="0"/>
              <a:t>• Facile à ajuster : en modifiant la taille de police de l’élément &lt;html&gt;, vous pouvez adapter tout le design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8F37C63A-93EF-4071-AE27-A8785B76972E}"/>
              </a:ext>
            </a:extLst>
          </p:cNvPr>
          <p:cNvCxnSpPr>
            <a:cxnSpLocks/>
          </p:cNvCxnSpPr>
          <p:nvPr/>
        </p:nvCxnSpPr>
        <p:spPr>
          <a:xfrm>
            <a:off x="7395098" y="1148402"/>
            <a:ext cx="0" cy="49949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re 1">
            <a:extLst>
              <a:ext uri="{FF2B5EF4-FFF2-40B4-BE49-F238E27FC236}">
                <a16:creationId xmlns:a16="http://schemas.microsoft.com/office/drawing/2014/main" id="{B5FFD7F5-6116-44FD-904E-1948F8E1DE87}"/>
              </a:ext>
            </a:extLst>
          </p:cNvPr>
          <p:cNvSpPr txBox="1">
            <a:spLocks/>
          </p:cNvSpPr>
          <p:nvPr/>
        </p:nvSpPr>
        <p:spPr bwMode="auto">
          <a:xfrm>
            <a:off x="8667826" y="1588238"/>
            <a:ext cx="2358239" cy="8575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>
              <a:lnSpc>
                <a:spcPct val="120000"/>
              </a:lnSpc>
              <a:spcBef>
                <a:spcPts val="0"/>
              </a:spcBef>
              <a:buNone/>
              <a:defRPr sz="2800" b="1" cap="all" spc="6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EXEMPLE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27DE193-1A1F-4731-98A8-CAE308D42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4716" y="2630872"/>
            <a:ext cx="4309996" cy="221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0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7C5F58-436B-4F4F-BAF0-6C4E8702F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fr-FR" dirty="0"/>
            </a:br>
            <a:r>
              <a:rPr lang="fr-FR" dirty="0"/>
              <a:t>Résumé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96C0B3-E6CD-4213-BBC4-FE731ED426A6}"/>
              </a:ext>
            </a:extLst>
          </p:cNvPr>
          <p:cNvSpPr/>
          <p:nvPr/>
        </p:nvSpPr>
        <p:spPr>
          <a:xfrm>
            <a:off x="1979721" y="4574193"/>
            <a:ext cx="77235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Pour un web design moderne et adaptable, il est courant de privilégier des unités relatives (</a:t>
            </a:r>
            <a:r>
              <a:rPr lang="fr-FR" dirty="0" err="1"/>
              <a:t>em</a:t>
            </a:r>
            <a:r>
              <a:rPr lang="fr-FR" dirty="0"/>
              <a:t>, %, rem) afin de faciliter l’adaptabilité et l’accessibilité des sites sur différents appareils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2AF6AA9-3646-4B7A-85DF-789B0D20C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607" y="2452676"/>
            <a:ext cx="6801799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0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Récapitulatif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Class / Identifiant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3660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C1503-4ED1-D63D-ED15-9B57714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66" y="41585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Class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CA804DFC-4DAF-5A06-9747-FCC5A69F1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12" y="502016"/>
            <a:ext cx="6514285" cy="585396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408C2D37-DE2E-4493-9952-3AB290680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721" y="5299506"/>
            <a:ext cx="1895740" cy="6954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C3A01-1196-47C7-B172-17F8499982BB}"/>
              </a:ext>
            </a:extLst>
          </p:cNvPr>
          <p:cNvSpPr/>
          <p:nvPr/>
        </p:nvSpPr>
        <p:spPr>
          <a:xfrm>
            <a:off x="579466" y="4125178"/>
            <a:ext cx="4418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Puis</a:t>
            </a:r>
            <a:r>
              <a:rPr lang="en-US" dirty="0"/>
              <a:t>, </a:t>
            </a:r>
            <a:r>
              <a:rPr lang="en-US" dirty="0" err="1"/>
              <a:t>utilisation</a:t>
            </a:r>
            <a:r>
              <a:rPr lang="en-US" dirty="0"/>
              <a:t> de la </a:t>
            </a:r>
            <a:r>
              <a:rPr lang="en-US" dirty="0" err="1"/>
              <a:t>classe</a:t>
            </a:r>
            <a:r>
              <a:rPr lang="en-US" dirty="0"/>
              <a:t> dans mon HTML :</a:t>
            </a:r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F1A381A8-38E7-471F-A93F-442CCC1D0D1D}"/>
              </a:ext>
            </a:extLst>
          </p:cNvPr>
          <p:cNvSpPr/>
          <p:nvPr/>
        </p:nvSpPr>
        <p:spPr>
          <a:xfrm>
            <a:off x="3162650" y="1040235"/>
            <a:ext cx="2718033" cy="4454554"/>
          </a:xfrm>
          <a:custGeom>
            <a:avLst/>
            <a:gdLst>
              <a:gd name="connsiteX0" fmla="*/ 0 w 2718033"/>
              <a:gd name="connsiteY0" fmla="*/ 4454554 h 4454554"/>
              <a:gd name="connsiteX1" fmla="*/ 2718033 w 2718033"/>
              <a:gd name="connsiteY1" fmla="*/ 0 h 445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8033" h="4454554">
                <a:moveTo>
                  <a:pt x="0" y="4454554"/>
                </a:moveTo>
                <a:lnTo>
                  <a:pt x="271803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8771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C1503-4ED1-D63D-ED15-9B57714CA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466" y="415857"/>
            <a:ext cx="3936275" cy="223131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Identifiant</a:t>
            </a:r>
          </a:p>
        </p:txBody>
      </p:sp>
      <p:pic>
        <p:nvPicPr>
          <p:cNvPr id="4" name="Image 3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CA804DFC-4DAF-5A06-9747-FCC5A69F1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222" y="184640"/>
            <a:ext cx="6514285" cy="585396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57C3A01-1196-47C7-B172-17F8499982BB}"/>
              </a:ext>
            </a:extLst>
          </p:cNvPr>
          <p:cNvSpPr/>
          <p:nvPr/>
        </p:nvSpPr>
        <p:spPr>
          <a:xfrm>
            <a:off x="579466" y="4125178"/>
            <a:ext cx="45417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Puis</a:t>
            </a:r>
            <a:r>
              <a:rPr lang="en-US" dirty="0"/>
              <a:t>, </a:t>
            </a:r>
            <a:r>
              <a:rPr lang="en-US" dirty="0" err="1"/>
              <a:t>utilisation</a:t>
            </a:r>
            <a:r>
              <a:rPr lang="en-US" dirty="0"/>
              <a:t> du CSS grâce à son </a:t>
            </a:r>
            <a:r>
              <a:rPr lang="en-US" dirty="0" err="1"/>
              <a:t>identifiant</a:t>
            </a:r>
            <a:r>
              <a:rPr lang="en-US" dirty="0"/>
              <a:t> :</a:t>
            </a:r>
            <a:endParaRPr lang="fr-FR" dirty="0"/>
          </a:p>
        </p:txBody>
      </p:sp>
      <p:sp>
        <p:nvSpPr>
          <p:cNvPr id="7" name="Forme libre : forme 6">
            <a:extLst>
              <a:ext uri="{FF2B5EF4-FFF2-40B4-BE49-F238E27FC236}">
                <a16:creationId xmlns:a16="http://schemas.microsoft.com/office/drawing/2014/main" id="{F1A381A8-38E7-471F-A93F-442CCC1D0D1D}"/>
              </a:ext>
            </a:extLst>
          </p:cNvPr>
          <p:cNvSpPr/>
          <p:nvPr/>
        </p:nvSpPr>
        <p:spPr>
          <a:xfrm flipV="1">
            <a:off x="3341718" y="5622720"/>
            <a:ext cx="2248213" cy="349792"/>
          </a:xfrm>
          <a:custGeom>
            <a:avLst/>
            <a:gdLst>
              <a:gd name="connsiteX0" fmla="*/ 0 w 2718033"/>
              <a:gd name="connsiteY0" fmla="*/ 4454554 h 4454554"/>
              <a:gd name="connsiteX1" fmla="*/ 2718033 w 2718033"/>
              <a:gd name="connsiteY1" fmla="*/ 0 h 445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8033" h="4454554">
                <a:moveTo>
                  <a:pt x="0" y="4454554"/>
                </a:moveTo>
                <a:lnTo>
                  <a:pt x="271803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4D32C19-F563-404D-8695-D5472F2487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26" y="5494789"/>
            <a:ext cx="3181794" cy="71447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3D2B462-BADB-4192-AF45-DB109244AD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9731" y="5852026"/>
            <a:ext cx="2248214" cy="924054"/>
          </a:xfrm>
          <a:prstGeom prst="rect">
            <a:avLst/>
          </a:prstGeom>
        </p:spPr>
      </p:pic>
      <p:sp>
        <p:nvSpPr>
          <p:cNvPr id="9" name="Forme libre : forme 8">
            <a:extLst>
              <a:ext uri="{FF2B5EF4-FFF2-40B4-BE49-F238E27FC236}">
                <a16:creationId xmlns:a16="http://schemas.microsoft.com/office/drawing/2014/main" id="{10DA6697-48AF-4E2F-A850-9CBE5E5B64A5}"/>
              </a:ext>
            </a:extLst>
          </p:cNvPr>
          <p:cNvSpPr/>
          <p:nvPr/>
        </p:nvSpPr>
        <p:spPr>
          <a:xfrm>
            <a:off x="2078594" y="575106"/>
            <a:ext cx="3721734" cy="5073036"/>
          </a:xfrm>
          <a:custGeom>
            <a:avLst/>
            <a:gdLst>
              <a:gd name="connsiteX0" fmla="*/ 0 w 2718033"/>
              <a:gd name="connsiteY0" fmla="*/ 4454554 h 4454554"/>
              <a:gd name="connsiteX1" fmla="*/ 2718033 w 2718033"/>
              <a:gd name="connsiteY1" fmla="*/ 0 h 4454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18033" h="4454554">
                <a:moveTo>
                  <a:pt x="0" y="4454554"/>
                </a:moveTo>
                <a:lnTo>
                  <a:pt x="2718033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99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/>
              <a:t>Flexbox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984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29566" y="1045445"/>
            <a:ext cx="9238434" cy="857559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20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Comment ça fonctionne ?</a:t>
            </a:r>
            <a:endParaRPr sz="2000" dirty="0"/>
          </a:p>
        </p:txBody>
      </p:sp>
      <p:cxnSp>
        <p:nvCxnSpPr>
          <p:cNvPr id="11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1524000" y="2286000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239148" name="Content Placeholder 2"/>
          <p:cNvSpPr>
            <a:spLocks noGrp="1"/>
          </p:cNvSpPr>
          <p:nvPr>
            <p:ph idx="1"/>
          </p:nvPr>
        </p:nvSpPr>
        <p:spPr bwMode="auto">
          <a:xfrm>
            <a:off x="1429565" y="2286000"/>
            <a:ext cx="9238433" cy="380999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>
              <a:defRPr/>
            </a:pPr>
            <a:r>
              <a:rPr sz="2200"/>
              <a:t>On active le flexbox dans notre container : </a:t>
            </a:r>
          </a:p>
        </p:txBody>
      </p:sp>
      <p:pic>
        <p:nvPicPr>
          <p:cNvPr id="875005126" name="Image 875005125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553229" y="3505728"/>
            <a:ext cx="6677024" cy="1714500"/>
          </a:xfrm>
          <a:prstGeom prst="rect">
            <a:avLst/>
          </a:prstGeom>
        </p:spPr>
      </p:pic>
      <p:sp>
        <p:nvSpPr>
          <p:cNvPr id="7" name="Titre 1">
            <a:extLst>
              <a:ext uri="{FF2B5EF4-FFF2-40B4-BE49-F238E27FC236}">
                <a16:creationId xmlns:a16="http://schemas.microsoft.com/office/drawing/2014/main" id="{47B9FE94-60F5-4357-9874-2A22967FA0CF}"/>
              </a:ext>
            </a:extLst>
          </p:cNvPr>
          <p:cNvSpPr txBox="1">
            <a:spLocks/>
          </p:cNvSpPr>
          <p:nvPr/>
        </p:nvSpPr>
        <p:spPr bwMode="auto">
          <a:xfrm>
            <a:off x="1429565" y="283444"/>
            <a:ext cx="9238434" cy="85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fr-FR" sz="2800" b="1" cap="all" spc="599" dirty="0">
                <a:latin typeface="Trade Gothic Next Cond"/>
                <a:cs typeface="Trade Gothic Next Cond"/>
              </a:rPr>
              <a:t>Flexbox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9376361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37262806" name="Titre 1"/>
          <p:cNvSpPr>
            <a:spLocks noGrp="1"/>
          </p:cNvSpPr>
          <p:nvPr>
            <p:ph type="title"/>
          </p:nvPr>
        </p:nvSpPr>
        <p:spPr bwMode="auto">
          <a:xfrm>
            <a:off x="1429565" y="833437"/>
            <a:ext cx="9238434" cy="1069566"/>
          </a:xfrm>
        </p:spPr>
        <p:txBody>
          <a:bodyPr vertOverflow="overflow" horzOverflow="overflow" vert="horz" wrap="square" lIns="91440" tIns="45720" rIns="91440" bIns="45720" numCol="1" spcCol="0" rtlCol="0" fromWordArt="0" anchor="b" anchorCtr="0" forceAA="0" compatLnSpc="0">
            <a:normAutofit fontScale="90000"/>
          </a:bodyPr>
          <a:lstStyle/>
          <a:p>
            <a:pPr>
              <a:defRPr/>
            </a:pPr>
            <a:r>
              <a:rPr lang="fr-FR" sz="2800" b="1" i="0" u="none" strike="noStrike" cap="all" spc="599" dirty="0">
                <a:solidFill>
                  <a:schemeClr val="tx1"/>
                </a:solidFill>
                <a:latin typeface="Trade Gothic Next Cond"/>
                <a:cs typeface="Trade Gothic Next Cond"/>
              </a:rPr>
              <a:t>Flexbox propose plusieurs propriétés pour positionner les éléments :</a:t>
            </a:r>
            <a:endParaRPr dirty="0"/>
          </a:p>
        </p:txBody>
      </p:sp>
      <p:cxnSp>
        <p:nvCxnSpPr>
          <p:cNvPr id="546034297" name="Straight Connector 10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 bwMode="auto">
          <a:xfrm>
            <a:off x="1523999" y="2286000"/>
            <a:ext cx="971154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835371" name="Image 31583537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969869" y="2725208"/>
            <a:ext cx="8157826" cy="30823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7881A3DD-101F-4A4E-AB33-DDA8C3B25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579" y="1110483"/>
            <a:ext cx="6492181" cy="5042515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B597A5B-B12A-4CAE-8FA3-63782F7F71C4}"/>
              </a:ext>
            </a:extLst>
          </p:cNvPr>
          <p:cNvCxnSpPr/>
          <p:nvPr/>
        </p:nvCxnSpPr>
        <p:spPr>
          <a:xfrm>
            <a:off x="7182035" y="295182"/>
            <a:ext cx="0" cy="6267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 8">
            <a:extLst>
              <a:ext uri="{FF2B5EF4-FFF2-40B4-BE49-F238E27FC236}">
                <a16:creationId xmlns:a16="http://schemas.microsoft.com/office/drawing/2014/main" id="{2C35CA4F-8591-44C0-AE01-9C702A6983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422" y="1110483"/>
            <a:ext cx="4216583" cy="236053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EE253A9-A77E-4C57-ABB3-431258B1ACA1}"/>
              </a:ext>
            </a:extLst>
          </p:cNvPr>
          <p:cNvSpPr txBox="1"/>
          <p:nvPr/>
        </p:nvSpPr>
        <p:spPr>
          <a:xfrm>
            <a:off x="7702423" y="741151"/>
            <a:ext cx="2290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CSS PARENT :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4CE8606-4F17-4EA6-9FBA-B4EACBC0C48A}"/>
              </a:ext>
            </a:extLst>
          </p:cNvPr>
          <p:cNvSpPr txBox="1"/>
          <p:nvPr/>
        </p:nvSpPr>
        <p:spPr>
          <a:xfrm>
            <a:off x="7702423" y="3573263"/>
            <a:ext cx="274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HTML PARENT + ENFANTS :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3DE6A2B-2DDA-4C86-AC48-28A8CBD5C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2423" y="4044842"/>
            <a:ext cx="4216591" cy="224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54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246790"/>
            <a:ext cx="9238434" cy="2364420"/>
          </a:xfrm>
        </p:spPr>
        <p:txBody>
          <a:bodyPr/>
          <a:lstStyle/>
          <a:p>
            <a:pPr algn="ctr">
              <a:defRPr/>
            </a:pPr>
            <a:r>
              <a:rPr lang="fr-FR" sz="6600" dirty="0"/>
              <a:t>Propriété </a:t>
            </a:r>
            <a:r>
              <a:rPr lang="fr-FR" sz="6600" i="1" dirty="0"/>
              <a:t>FLEX</a:t>
            </a:r>
            <a:r>
              <a:rPr lang="fr-FR" sz="6600" dirty="0"/>
              <a:t> et gestion des tailles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30598-CA73-4C36-B9C8-81DE25BDD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840" y="336040"/>
            <a:ext cx="9238434" cy="857559"/>
          </a:xfrm>
        </p:spPr>
        <p:txBody>
          <a:bodyPr/>
          <a:lstStyle/>
          <a:p>
            <a:r>
              <a:rPr lang="fr-FR" dirty="0"/>
              <a:t>EXEMPLE HTML | CSS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967962-6A7E-41F9-AD57-93ACBAD7D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66" y="1598606"/>
            <a:ext cx="4832411" cy="234396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7EB61D98-A087-4992-A985-4839240778F9}"/>
              </a:ext>
            </a:extLst>
          </p:cNvPr>
          <p:cNvCxnSpPr/>
          <p:nvPr/>
        </p:nvCxnSpPr>
        <p:spPr>
          <a:xfrm>
            <a:off x="5965795" y="1351968"/>
            <a:ext cx="0" cy="4847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FB51B7E9-C401-4DB3-A1A7-EEE75F277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2032" y="2394857"/>
            <a:ext cx="4344006" cy="3762900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30806337-9561-40BC-BCCA-8E5DE3718961}"/>
              </a:ext>
            </a:extLst>
          </p:cNvPr>
          <p:cNvCxnSpPr>
            <a:cxnSpLocks/>
          </p:cNvCxnSpPr>
          <p:nvPr/>
        </p:nvCxnSpPr>
        <p:spPr>
          <a:xfrm>
            <a:off x="5125673" y="3775572"/>
            <a:ext cx="1694577" cy="1483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92732AB-0BCA-4E5F-8B52-CFDA646E3A5F}"/>
              </a:ext>
            </a:extLst>
          </p:cNvPr>
          <p:cNvCxnSpPr>
            <a:cxnSpLocks/>
          </p:cNvCxnSpPr>
          <p:nvPr/>
        </p:nvCxnSpPr>
        <p:spPr>
          <a:xfrm>
            <a:off x="3665989" y="1853967"/>
            <a:ext cx="3154261" cy="228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B36C141-A691-4F24-A64D-63C49604C209}"/>
              </a:ext>
            </a:extLst>
          </p:cNvPr>
          <p:cNvSpPr/>
          <p:nvPr/>
        </p:nvSpPr>
        <p:spPr>
          <a:xfrm>
            <a:off x="578840" y="1510018"/>
            <a:ext cx="4995604" cy="25334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1CB4C8A-E2D2-4A8D-97E0-7A0D2AE47220}"/>
              </a:ext>
            </a:extLst>
          </p:cNvPr>
          <p:cNvCxnSpPr>
            <a:cxnSpLocks/>
          </p:cNvCxnSpPr>
          <p:nvPr/>
        </p:nvCxnSpPr>
        <p:spPr>
          <a:xfrm>
            <a:off x="5574443" y="1598606"/>
            <a:ext cx="1317589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2489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476783" y="2526891"/>
            <a:ext cx="9238434" cy="1435510"/>
          </a:xfrm>
        </p:spPr>
        <p:txBody>
          <a:bodyPr>
            <a:normAutofit/>
          </a:bodyPr>
          <a:lstStyle/>
          <a:p>
            <a:pPr algn="ctr">
              <a:defRPr/>
            </a:pPr>
            <a:r>
              <a:rPr lang="fr-FR" sz="6600" dirty="0" err="1"/>
              <a:t>Margin</a:t>
            </a:r>
            <a:r>
              <a:rPr lang="fr-FR" sz="6600" dirty="0"/>
              <a:t>/</a:t>
            </a:r>
            <a:r>
              <a:rPr lang="fr-FR" sz="6600" dirty="0" err="1"/>
              <a:t>Padding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40824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568</Words>
  <Application>Microsoft Office PowerPoint</Application>
  <PresentationFormat>Grand écran</PresentationFormat>
  <Paragraphs>82</Paragraphs>
  <Slides>22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Trade Gothic Next Cond</vt:lpstr>
      <vt:lpstr>Wingdings</vt:lpstr>
      <vt:lpstr>Thème Office</vt:lpstr>
      <vt:lpstr>COURS WEB 10</vt:lpstr>
      <vt:lpstr>Récapitulatif</vt:lpstr>
      <vt:lpstr>Flexbox</vt:lpstr>
      <vt:lpstr>Comment ça fonctionne ?</vt:lpstr>
      <vt:lpstr>Flexbox propose plusieurs propriétés pour positionner les éléments :</vt:lpstr>
      <vt:lpstr>Présentation PowerPoint</vt:lpstr>
      <vt:lpstr>Propriété FLEX et gestion des tailles</vt:lpstr>
      <vt:lpstr>EXEMPLE HTML | CSS</vt:lpstr>
      <vt:lpstr>Margin/Padding</vt:lpstr>
      <vt:lpstr>Présentation PowerPoint</vt:lpstr>
      <vt:lpstr>Positions</vt:lpstr>
      <vt:lpstr>5 TYPES DE POSITIONS</vt:lpstr>
      <vt:lpstr>Unité de Mesures</vt:lpstr>
      <vt:lpstr>Unité de mesure en CSS</vt:lpstr>
      <vt:lpstr>LES PX</vt:lpstr>
      <vt:lpstr>Les em</vt:lpstr>
      <vt:lpstr>Les %</vt:lpstr>
      <vt:lpstr>Les REM</vt:lpstr>
      <vt:lpstr> Résumé</vt:lpstr>
      <vt:lpstr>Class / Identifiant</vt:lpstr>
      <vt:lpstr>Class</vt:lpstr>
      <vt:lpstr>Identifiant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WEB 10</dc:title>
  <dc:creator>Benjamin Ferrandez</dc:creator>
  <cp:lastModifiedBy>Benjamin Ferrandez</cp:lastModifiedBy>
  <cp:revision>5</cp:revision>
  <dcterms:created xsi:type="dcterms:W3CDTF">2025-01-08T11:34:12Z</dcterms:created>
  <dcterms:modified xsi:type="dcterms:W3CDTF">2025-01-08T12:48:27Z</dcterms:modified>
</cp:coreProperties>
</file>