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5" r:id="rId3"/>
    <p:sldId id="257" r:id="rId4"/>
    <p:sldId id="266" r:id="rId5"/>
    <p:sldId id="267" r:id="rId6"/>
    <p:sldId id="268" r:id="rId7"/>
    <p:sldId id="269" r:id="rId8"/>
    <p:sldId id="270" r:id="rId9"/>
    <p:sldId id="271" r:id="rId10"/>
    <p:sldId id="272"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82A359-D85F-4290-9BF8-7844FC6B1750}" type="datetimeFigureOut">
              <a:rPr lang="fr-FR" smtClean="0"/>
              <a:t>25/10/2024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F66BE4-B452-4981-AF73-8AAD33E1F957}" type="slidenum">
              <a:rPr lang="fr-FR" smtClean="0"/>
              <a:t>‹N°›</a:t>
            </a:fld>
            <a:endParaRPr lang="fr-FR"/>
          </a:p>
        </p:txBody>
      </p:sp>
    </p:spTree>
    <p:extLst>
      <p:ext uri="{BB962C8B-B14F-4D97-AF65-F5344CB8AC3E}">
        <p14:creationId xmlns:p14="http://schemas.microsoft.com/office/powerpoint/2010/main" val="375952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10/25/2024</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‹N°›</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0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10/25/2024</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3407871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10/25/2024</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291064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10/25/2024</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221242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10/25/2024</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310644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10/25/2024</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48630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10/25/2024</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‹N°›</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0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10/25/2024</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259196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10/25/2024</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160890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10/25/2024</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3033084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10/25/2024</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3406802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10/25/2024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‹N°›</a:t>
            </a:fld>
            <a:endParaRPr lang="en-US"/>
          </a:p>
        </p:txBody>
      </p:sp>
    </p:spTree>
    <p:extLst>
      <p:ext uri="{BB962C8B-B14F-4D97-AF65-F5344CB8AC3E}">
        <p14:creationId xmlns:p14="http://schemas.microsoft.com/office/powerpoint/2010/main" val="1902478220"/>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C3380A6B-3794-BB61-9346-6C4E225E7B29}"/>
              </a:ext>
            </a:extLst>
          </p:cNvPr>
          <p:cNvPicPr>
            <a:picLocks noChangeAspect="1"/>
          </p:cNvPicPr>
          <p:nvPr/>
        </p:nvPicPr>
        <p:blipFill>
          <a:blip r:embed="rId2">
            <a:alphaModFix amt="50000"/>
          </a:blip>
          <a:srcRect t="25000"/>
          <a:stretch/>
        </p:blipFill>
        <p:spPr>
          <a:xfrm>
            <a:off x="20" y="10"/>
            <a:ext cx="12191980" cy="6857990"/>
          </a:xfrm>
          <a:prstGeom prst="rect">
            <a:avLst/>
          </a:prstGeom>
        </p:spPr>
      </p:pic>
      <p:sp>
        <p:nvSpPr>
          <p:cNvPr id="2" name="Titre 1">
            <a:extLst>
              <a:ext uri="{FF2B5EF4-FFF2-40B4-BE49-F238E27FC236}">
                <a16:creationId xmlns:a16="http://schemas.microsoft.com/office/drawing/2014/main" id="{3E54D016-65D0-4BE9-C0CC-4BE61B5ED33B}"/>
              </a:ext>
            </a:extLst>
          </p:cNvPr>
          <p:cNvSpPr>
            <a:spLocks noGrp="1"/>
          </p:cNvSpPr>
          <p:nvPr>
            <p:ph type="ctrTitle"/>
          </p:nvPr>
        </p:nvSpPr>
        <p:spPr>
          <a:xfrm>
            <a:off x="2238258" y="2158559"/>
            <a:ext cx="7714388" cy="1639574"/>
          </a:xfrm>
        </p:spPr>
        <p:txBody>
          <a:bodyPr>
            <a:normAutofit/>
          </a:bodyPr>
          <a:lstStyle/>
          <a:p>
            <a:pPr algn="ctr"/>
            <a:r>
              <a:rPr lang="fr-FR" sz="6600" dirty="0"/>
              <a:t>COURS WEB 4</a:t>
            </a:r>
            <a:endParaRPr lang="fr-FR" dirty="0"/>
          </a:p>
        </p:txBody>
      </p:sp>
      <p:sp>
        <p:nvSpPr>
          <p:cNvPr id="3" name="Sous-titre 2">
            <a:extLst>
              <a:ext uri="{FF2B5EF4-FFF2-40B4-BE49-F238E27FC236}">
                <a16:creationId xmlns:a16="http://schemas.microsoft.com/office/drawing/2014/main" id="{D5DF9453-4CC0-7070-5A18-0797E1C1F08E}"/>
              </a:ext>
            </a:extLst>
          </p:cNvPr>
          <p:cNvSpPr>
            <a:spLocks noGrp="1"/>
          </p:cNvSpPr>
          <p:nvPr>
            <p:ph type="subTitle" idx="1"/>
          </p:nvPr>
        </p:nvSpPr>
        <p:spPr>
          <a:xfrm>
            <a:off x="2238258" y="4848464"/>
            <a:ext cx="7714388" cy="1085849"/>
          </a:xfrm>
        </p:spPr>
        <p:txBody>
          <a:bodyPr>
            <a:normAutofit/>
          </a:bodyPr>
          <a:lstStyle/>
          <a:p>
            <a:pPr algn="ctr"/>
            <a:r>
              <a:rPr lang="fr-FR" dirty="0"/>
              <a:t>HTML / CSS</a:t>
            </a:r>
          </a:p>
        </p:txBody>
      </p:sp>
      <p:cxnSp>
        <p:nvCxnSpPr>
          <p:cNvPr id="17" name="Straight Connector 10">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Sous-titre 2">
            <a:extLst>
              <a:ext uri="{FF2B5EF4-FFF2-40B4-BE49-F238E27FC236}">
                <a16:creationId xmlns:a16="http://schemas.microsoft.com/office/drawing/2014/main" id="{B7376EBE-CE5E-4A18-42BD-F9EBCE1BEE7E}"/>
              </a:ext>
            </a:extLst>
          </p:cNvPr>
          <p:cNvSpPr txBox="1">
            <a:spLocks/>
          </p:cNvSpPr>
          <p:nvPr/>
        </p:nvSpPr>
        <p:spPr>
          <a:xfrm>
            <a:off x="74059" y="5914947"/>
            <a:ext cx="4025793" cy="542928"/>
          </a:xfrm>
          <a:prstGeom prst="rect">
            <a:avLst/>
          </a:prstGeom>
        </p:spPr>
        <p:txBody>
          <a:bodyPr vert="horz" lIns="91440" tIns="45720" rIns="91440" bIns="45720" rtlCol="0">
            <a:normAutofit/>
          </a:bodyPr>
          <a:lstStyle>
            <a:lvl1pPr marL="0" indent="0" algn="l" defTabSz="914400" rtl="0" eaLnBrk="1" latinLnBrk="0" hangingPunct="1">
              <a:lnSpc>
                <a:spcPct val="130000"/>
              </a:lnSpc>
              <a:spcBef>
                <a:spcPts val="1000"/>
              </a:spcBef>
              <a:buSzPct val="85000"/>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SzPct val="85000"/>
              <a:buFontTx/>
              <a:buNone/>
              <a:defRPr sz="2000" b="1" kern="1200">
                <a:solidFill>
                  <a:schemeClr val="tx1"/>
                </a:solidFill>
                <a:latin typeface="+mn-lt"/>
                <a:ea typeface="+mn-ea"/>
                <a:cs typeface="+mn-cs"/>
              </a:defRPr>
            </a:lvl2pPr>
            <a:lvl3pPr marL="914400" indent="0" algn="ctr" defTabSz="914400" rtl="0" eaLnBrk="1" latinLnBrk="0" hangingPunct="1">
              <a:lnSpc>
                <a:spcPct val="130000"/>
              </a:lnSpc>
              <a:spcBef>
                <a:spcPts val="500"/>
              </a:spcBef>
              <a:buSzPct val="8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4pPr>
            <a:lvl5pPr marL="1828800" indent="0" algn="ctr" defTabSz="914400" rtl="0" eaLnBrk="1" latinLnBrk="0" hangingPunct="1">
              <a:lnSpc>
                <a:spcPct val="130000"/>
              </a:lnSpc>
              <a:spcBef>
                <a:spcPts val="500"/>
              </a:spcBef>
              <a:buSzPct val="8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fr-FR" dirty="0"/>
              <a:t>Cours N°3</a:t>
            </a:r>
          </a:p>
        </p:txBody>
      </p:sp>
      <p:sp>
        <p:nvSpPr>
          <p:cNvPr id="6" name="Sous-titre 2">
            <a:extLst>
              <a:ext uri="{FF2B5EF4-FFF2-40B4-BE49-F238E27FC236}">
                <a16:creationId xmlns:a16="http://schemas.microsoft.com/office/drawing/2014/main" id="{04230BB1-1A9F-8A74-1409-18CB35E0A861}"/>
              </a:ext>
            </a:extLst>
          </p:cNvPr>
          <p:cNvSpPr txBox="1">
            <a:spLocks/>
          </p:cNvSpPr>
          <p:nvPr/>
        </p:nvSpPr>
        <p:spPr>
          <a:xfrm>
            <a:off x="8092149" y="5914947"/>
            <a:ext cx="4025793" cy="542928"/>
          </a:xfrm>
          <a:prstGeom prst="rect">
            <a:avLst/>
          </a:prstGeom>
        </p:spPr>
        <p:txBody>
          <a:bodyPr vert="horz" lIns="91440" tIns="45720" rIns="91440" bIns="45720" rtlCol="0">
            <a:normAutofit/>
          </a:bodyPr>
          <a:lstStyle>
            <a:lvl1pPr marL="0" indent="0" algn="l" defTabSz="914400" rtl="0" eaLnBrk="1" latinLnBrk="0" hangingPunct="1">
              <a:lnSpc>
                <a:spcPct val="130000"/>
              </a:lnSpc>
              <a:spcBef>
                <a:spcPts val="1000"/>
              </a:spcBef>
              <a:buSzPct val="85000"/>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SzPct val="85000"/>
              <a:buFontTx/>
              <a:buNone/>
              <a:defRPr sz="2000" b="1" kern="1200">
                <a:solidFill>
                  <a:schemeClr val="tx1"/>
                </a:solidFill>
                <a:latin typeface="+mn-lt"/>
                <a:ea typeface="+mn-ea"/>
                <a:cs typeface="+mn-cs"/>
              </a:defRPr>
            </a:lvl2pPr>
            <a:lvl3pPr marL="914400" indent="0" algn="ctr" defTabSz="914400" rtl="0" eaLnBrk="1" latinLnBrk="0" hangingPunct="1">
              <a:lnSpc>
                <a:spcPct val="130000"/>
              </a:lnSpc>
              <a:spcBef>
                <a:spcPts val="500"/>
              </a:spcBef>
              <a:buSzPct val="8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4pPr>
            <a:lvl5pPr marL="1828800" indent="0" algn="ctr" defTabSz="914400" rtl="0" eaLnBrk="1" latinLnBrk="0" hangingPunct="1">
              <a:lnSpc>
                <a:spcPct val="130000"/>
              </a:lnSpc>
              <a:spcBef>
                <a:spcPts val="500"/>
              </a:spcBef>
              <a:buSzPct val="8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fr-FR" dirty="0"/>
              <a:t>FERRANDEZ BENJAMIN</a:t>
            </a:r>
          </a:p>
        </p:txBody>
      </p:sp>
    </p:spTree>
    <p:extLst>
      <p:ext uri="{BB962C8B-B14F-4D97-AF65-F5344CB8AC3E}">
        <p14:creationId xmlns:p14="http://schemas.microsoft.com/office/powerpoint/2010/main" val="640591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6DB6BB7-40A6-7F59-243E-9DF37FD2B696}"/>
              </a:ext>
            </a:extLst>
          </p:cNvPr>
          <p:cNvSpPr>
            <a:spLocks noGrp="1"/>
          </p:cNvSpPr>
          <p:nvPr>
            <p:ph type="title"/>
          </p:nvPr>
        </p:nvSpPr>
        <p:spPr>
          <a:xfrm>
            <a:off x="1429566" y="1045445"/>
            <a:ext cx="9238434" cy="857559"/>
          </a:xfrm>
        </p:spPr>
        <p:txBody>
          <a:bodyPr>
            <a:normAutofit/>
          </a:bodyPr>
          <a:lstStyle/>
          <a:p>
            <a:r>
              <a:rPr lang="fr-FR" dirty="0"/>
              <a:t>POSITION : STICKY</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6FC5D8CD-170D-7E25-DBCB-931D30529169}"/>
              </a:ext>
            </a:extLst>
          </p:cNvPr>
          <p:cNvSpPr>
            <a:spLocks noGrp="1" noChangeArrowheads="1"/>
          </p:cNvSpPr>
          <p:nvPr>
            <p:ph idx="1"/>
          </p:nvPr>
        </p:nvSpPr>
        <p:spPr bwMode="auto">
          <a:xfrm>
            <a:off x="1429566" y="2729554"/>
            <a:ext cx="8476434" cy="335962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fr-FR" altLang="fr-FR" b="0" i="0" u="none" strike="noStrike" cap="none" normalizeH="0" baseline="0" dirty="0">
                <a:ln>
                  <a:noFill/>
                </a:ln>
                <a:effectLst/>
                <a:latin typeface="Arial" panose="020B0604020202020204" pitchFamily="34" charset="0"/>
              </a:rPr>
              <a:t>• </a:t>
            </a:r>
            <a:r>
              <a:rPr lang="fr-FR" dirty="0">
                <a:latin typeface="Arial" panose="020B0604020202020204" pitchFamily="34" charset="0"/>
                <a:cs typeface="Arial" panose="020B0604020202020204" pitchFamily="34" charset="0"/>
              </a:rPr>
              <a:t>L'élément se comporte initialement comme « relative », mais dès qu'il atteint une position donnée dans la fenêtre lors du défilement, il devient « </a:t>
            </a:r>
            <a:r>
              <a:rPr lang="fr-FR" dirty="0" err="1">
                <a:latin typeface="Arial" panose="020B0604020202020204" pitchFamily="34" charset="0"/>
                <a:cs typeface="Arial" panose="020B0604020202020204" pitchFamily="34" charset="0"/>
              </a:rPr>
              <a:t>fixed</a:t>
            </a:r>
            <a:r>
              <a:rPr lang="fr-FR" dirty="0">
                <a:latin typeface="Arial" panose="020B0604020202020204" pitchFamily="34" charset="0"/>
                <a:cs typeface="Arial" panose="020B0604020202020204" pitchFamily="34" charset="0"/>
              </a:rPr>
              <a:t> »</a:t>
            </a:r>
          </a:p>
          <a:p>
            <a:pPr marL="0" marR="0" lvl="0" indent="0" defTabSz="914400" rtl="0" eaLnBrk="0" fontAlgn="base" latinLnBrk="0" hangingPunct="0">
              <a:spcBef>
                <a:spcPct val="0"/>
              </a:spcBef>
              <a:spcAft>
                <a:spcPts val="600"/>
              </a:spcAft>
              <a:buClrTx/>
              <a:buSzTx/>
              <a:buNone/>
              <a:tabLst/>
            </a:pPr>
            <a:endParaRPr lang="fr-FR" altLang="fr-FR" dirty="0">
              <a:latin typeface="Arial" panose="020B0604020202020204" pitchFamily="34" charset="0"/>
              <a:cs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endParaRPr lang="fr-FR" altLang="fr-FR" dirty="0">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b="0" i="0" u="none" strike="noStrike" cap="none" normalizeH="0" baseline="0" dirty="0">
                <a:ln>
                  <a:noFill/>
                </a:ln>
                <a:effectLst/>
                <a:latin typeface="Arial" panose="020B0604020202020204" pitchFamily="34" charset="0"/>
              </a:rPr>
              <a:t> C'est souvent utilisé pour créer des éléments qui restent visibles en haut de l'écran pendant le défilement (comme une barre de navigation), puis qui se déplacent lorsque le contenu principal les dépasse.</a:t>
            </a:r>
            <a:endParaRPr kumimoji="0" lang="fr-FR" altLang="fr-FR" b="0" i="0" u="none" strike="noStrike" cap="none" normalizeH="0" baseline="0" dirty="0">
              <a:ln>
                <a:noFill/>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406311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B64-AA53-4F84-7482-5BFC48E0544C}"/>
              </a:ext>
            </a:extLst>
          </p:cNvPr>
          <p:cNvSpPr>
            <a:spLocks noGrp="1"/>
          </p:cNvSpPr>
          <p:nvPr>
            <p:ph type="title"/>
          </p:nvPr>
        </p:nvSpPr>
        <p:spPr>
          <a:xfrm>
            <a:off x="1476783" y="2526891"/>
            <a:ext cx="9238434" cy="1435510"/>
          </a:xfrm>
        </p:spPr>
        <p:txBody>
          <a:bodyPr/>
          <a:lstStyle/>
          <a:p>
            <a:pPr algn="ctr"/>
            <a:r>
              <a:rPr lang="fr-FR" sz="6600" dirty="0"/>
              <a:t>MARGIN &amp; </a:t>
            </a:r>
            <a:r>
              <a:rPr lang="fr-FR" sz="6600" dirty="0" err="1"/>
              <a:t>padding</a:t>
            </a:r>
            <a:endParaRPr lang="fr-FR" sz="6600" dirty="0"/>
          </a:p>
        </p:txBody>
      </p:sp>
    </p:spTree>
    <p:extLst>
      <p:ext uri="{BB962C8B-B14F-4D97-AF65-F5344CB8AC3E}">
        <p14:creationId xmlns:p14="http://schemas.microsoft.com/office/powerpoint/2010/main" val="4181725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E7218290-08E7-4AB8-8549-F625B01F0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42D07059-464F-AE80-0095-3F34F7A3156B}"/>
              </a:ext>
            </a:extLst>
          </p:cNvPr>
          <p:cNvSpPr>
            <a:spLocks noGrp="1"/>
          </p:cNvSpPr>
          <p:nvPr>
            <p:ph idx="1"/>
          </p:nvPr>
        </p:nvSpPr>
        <p:spPr>
          <a:xfrm>
            <a:off x="450717" y="847308"/>
            <a:ext cx="4986535" cy="576634"/>
          </a:xfrm>
        </p:spPr>
        <p:txBody>
          <a:bodyPr>
            <a:normAutofit/>
          </a:bodyPr>
          <a:lstStyle/>
          <a:p>
            <a:pPr marL="0" indent="0">
              <a:buNone/>
            </a:pPr>
            <a:r>
              <a:rPr lang="fr-FR" dirty="0"/>
              <a:t>Les </a:t>
            </a:r>
            <a:r>
              <a:rPr lang="fr-FR" dirty="0" err="1"/>
              <a:t>margin</a:t>
            </a:r>
            <a:r>
              <a:rPr lang="fr-FR" dirty="0"/>
              <a:t> définissent les marges </a:t>
            </a:r>
            <a:r>
              <a:rPr lang="fr-FR" b="1" u="sng" dirty="0"/>
              <a:t>extérieures</a:t>
            </a:r>
          </a:p>
        </p:txBody>
      </p:sp>
      <p:sp>
        <p:nvSpPr>
          <p:cNvPr id="8" name="ZoneTexte 7">
            <a:extLst>
              <a:ext uri="{FF2B5EF4-FFF2-40B4-BE49-F238E27FC236}">
                <a16:creationId xmlns:a16="http://schemas.microsoft.com/office/drawing/2014/main" id="{1572D420-16A5-AB7F-B25B-6CD0557B61AF}"/>
              </a:ext>
            </a:extLst>
          </p:cNvPr>
          <p:cNvSpPr txBox="1"/>
          <p:nvPr/>
        </p:nvSpPr>
        <p:spPr>
          <a:xfrm>
            <a:off x="6302477" y="901838"/>
            <a:ext cx="6096000" cy="369332"/>
          </a:xfrm>
          <a:prstGeom prst="rect">
            <a:avLst/>
          </a:prstGeom>
          <a:noFill/>
        </p:spPr>
        <p:txBody>
          <a:bodyPr wrap="square">
            <a:spAutoFit/>
          </a:bodyPr>
          <a:lstStyle/>
          <a:p>
            <a:r>
              <a:rPr lang="fr-FR" dirty="0"/>
              <a:t>Les </a:t>
            </a:r>
            <a:r>
              <a:rPr lang="fr-FR" dirty="0" err="1"/>
              <a:t>padding</a:t>
            </a:r>
            <a:r>
              <a:rPr lang="fr-FR" dirty="0"/>
              <a:t> définissent les marges </a:t>
            </a:r>
            <a:r>
              <a:rPr lang="fr-FR" b="1" u="sng" dirty="0"/>
              <a:t>intérieures</a:t>
            </a:r>
          </a:p>
        </p:txBody>
      </p:sp>
      <p:cxnSp>
        <p:nvCxnSpPr>
          <p:cNvPr id="11" name="Connecteur droit 10">
            <a:extLst>
              <a:ext uri="{FF2B5EF4-FFF2-40B4-BE49-F238E27FC236}">
                <a16:creationId xmlns:a16="http://schemas.microsoft.com/office/drawing/2014/main" id="{F132E30D-7CD5-4D7E-40B9-DF5237966159}"/>
              </a:ext>
            </a:extLst>
          </p:cNvPr>
          <p:cNvCxnSpPr/>
          <p:nvPr/>
        </p:nvCxnSpPr>
        <p:spPr>
          <a:xfrm>
            <a:off x="5683045" y="609599"/>
            <a:ext cx="0" cy="1052052"/>
          </a:xfrm>
          <a:prstGeom prst="line">
            <a:avLst/>
          </a:prstGeom>
        </p:spPr>
        <p:style>
          <a:lnRef idx="1">
            <a:schemeClr val="accent1"/>
          </a:lnRef>
          <a:fillRef idx="0">
            <a:schemeClr val="accent1"/>
          </a:fillRef>
          <a:effectRef idx="0">
            <a:schemeClr val="accent1"/>
          </a:effectRef>
          <a:fontRef idx="minor">
            <a:schemeClr val="tx1"/>
          </a:fontRef>
        </p:style>
      </p:cxnSp>
      <p:pic>
        <p:nvPicPr>
          <p:cNvPr id="14" name="Image 13" descr="Une image contenant capture d’écran, diagramme, ligne&#10;&#10;Description générée automatiquement">
            <a:extLst>
              <a:ext uri="{FF2B5EF4-FFF2-40B4-BE49-F238E27FC236}">
                <a16:creationId xmlns:a16="http://schemas.microsoft.com/office/drawing/2014/main" id="{EDF449DF-CD6B-3576-B535-9D6291405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781" y="2542339"/>
            <a:ext cx="7621736" cy="3810868"/>
          </a:xfrm>
          <a:prstGeom prst="rect">
            <a:avLst/>
          </a:prstGeom>
        </p:spPr>
      </p:pic>
      <p:sp>
        <p:nvSpPr>
          <p:cNvPr id="18" name="Rectangle 17">
            <a:extLst>
              <a:ext uri="{FF2B5EF4-FFF2-40B4-BE49-F238E27FC236}">
                <a16:creationId xmlns:a16="http://schemas.microsoft.com/office/drawing/2014/main" id="{EF09325E-1782-E1E8-6A6E-80252B148EE7}"/>
              </a:ext>
            </a:extLst>
          </p:cNvPr>
          <p:cNvSpPr/>
          <p:nvPr/>
        </p:nvSpPr>
        <p:spPr>
          <a:xfrm>
            <a:off x="2005781" y="2560207"/>
            <a:ext cx="7452839" cy="3614451"/>
          </a:xfrm>
          <a:prstGeom prst="rect">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704922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B64-AA53-4F84-7482-5BFC48E0544C}"/>
              </a:ext>
            </a:extLst>
          </p:cNvPr>
          <p:cNvSpPr>
            <a:spLocks noGrp="1"/>
          </p:cNvSpPr>
          <p:nvPr>
            <p:ph type="title"/>
          </p:nvPr>
        </p:nvSpPr>
        <p:spPr>
          <a:xfrm>
            <a:off x="1476783" y="2526891"/>
            <a:ext cx="9238434" cy="1435510"/>
          </a:xfrm>
        </p:spPr>
        <p:txBody>
          <a:bodyPr/>
          <a:lstStyle/>
          <a:p>
            <a:pPr algn="ctr"/>
            <a:r>
              <a:rPr lang="fr-FR" sz="6600" dirty="0"/>
              <a:t>LES POSITIONS</a:t>
            </a:r>
          </a:p>
        </p:txBody>
      </p:sp>
    </p:spTree>
    <p:extLst>
      <p:ext uri="{BB962C8B-B14F-4D97-AF65-F5344CB8AC3E}">
        <p14:creationId xmlns:p14="http://schemas.microsoft.com/office/powerpoint/2010/main" val="874779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94070B6-8CC1-E1C5-F29C-D27BFC04954D}"/>
              </a:ext>
            </a:extLst>
          </p:cNvPr>
          <p:cNvSpPr>
            <a:spLocks noGrp="1"/>
          </p:cNvSpPr>
          <p:nvPr>
            <p:ph type="title"/>
          </p:nvPr>
        </p:nvSpPr>
        <p:spPr>
          <a:xfrm>
            <a:off x="1429566" y="812384"/>
            <a:ext cx="9238434" cy="857559"/>
          </a:xfrm>
        </p:spPr>
        <p:txBody>
          <a:bodyPr>
            <a:normAutofit/>
          </a:bodyPr>
          <a:lstStyle/>
          <a:p>
            <a:r>
              <a:rPr lang="fr-FR" dirty="0"/>
              <a:t>5 TYPES DE POSITIONS</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mage 4" descr="Une image contenant texte, capture d’écran, logiciel, Icône d’ordinateur&#10;&#10;Description générée automatiquement">
            <a:extLst>
              <a:ext uri="{FF2B5EF4-FFF2-40B4-BE49-F238E27FC236}">
                <a16:creationId xmlns:a16="http://schemas.microsoft.com/office/drawing/2014/main" id="{A1936DAF-5DF6-5C3D-0D56-43D0F7A5C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773" y="1989252"/>
            <a:ext cx="9894848" cy="4224735"/>
          </a:xfrm>
          <a:prstGeom prst="rect">
            <a:avLst/>
          </a:prstGeom>
        </p:spPr>
      </p:pic>
    </p:spTree>
    <p:extLst>
      <p:ext uri="{BB962C8B-B14F-4D97-AF65-F5344CB8AC3E}">
        <p14:creationId xmlns:p14="http://schemas.microsoft.com/office/powerpoint/2010/main" val="342768603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6DB6BB7-40A6-7F59-243E-9DF37FD2B696}"/>
              </a:ext>
            </a:extLst>
          </p:cNvPr>
          <p:cNvSpPr>
            <a:spLocks noGrp="1"/>
          </p:cNvSpPr>
          <p:nvPr>
            <p:ph type="title"/>
          </p:nvPr>
        </p:nvSpPr>
        <p:spPr>
          <a:xfrm>
            <a:off x="1429566" y="1045445"/>
            <a:ext cx="9238434" cy="857559"/>
          </a:xfrm>
        </p:spPr>
        <p:txBody>
          <a:bodyPr>
            <a:normAutofit/>
          </a:bodyPr>
          <a:lstStyle/>
          <a:p>
            <a:r>
              <a:rPr lang="fr-FR" dirty="0"/>
              <a:t>POSITION : STATIC</a:t>
            </a:r>
          </a:p>
        </p:txBody>
      </p:sp>
      <p:cxnSp>
        <p:nvCxnSpPr>
          <p:cNvPr id="11" name="Straight Connector 10">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7A508A2-2D4E-D1A7-5BF9-27919D1C2348}"/>
              </a:ext>
            </a:extLst>
          </p:cNvPr>
          <p:cNvSpPr>
            <a:spLocks noGrp="1" noChangeArrowheads="1"/>
          </p:cNvSpPr>
          <p:nvPr>
            <p:ph idx="1"/>
          </p:nvPr>
        </p:nvSpPr>
        <p:spPr bwMode="auto">
          <a:xfrm>
            <a:off x="1429566" y="2729554"/>
            <a:ext cx="8476434" cy="335962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fr-FR" altLang="fr-FR"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700" b="0" i="0" u="none" strike="noStrike" cap="none" normalizeH="0" baseline="0" dirty="0">
                <a:ln>
                  <a:noFill/>
                </a:ln>
                <a:effectLst/>
                <a:latin typeface="Arial" panose="020B0604020202020204" pitchFamily="34" charset="0"/>
              </a:rPr>
              <a:t> C'est la valeur par défaut. L'élément est positionné dans le flux normal de la page,</a:t>
            </a:r>
          </a:p>
          <a:p>
            <a:pPr marL="0" marR="0" lvl="0" indent="0" defTabSz="914400" rtl="0" eaLnBrk="0" fontAlgn="base" latinLnBrk="0" hangingPunct="0">
              <a:spcBef>
                <a:spcPct val="0"/>
              </a:spcBef>
              <a:spcAft>
                <a:spcPts val="600"/>
              </a:spcAft>
              <a:buClrTx/>
              <a:buSzTx/>
              <a:buNone/>
              <a:tabLst/>
            </a:pPr>
            <a:r>
              <a:rPr kumimoji="0" lang="fr-FR" altLang="fr-FR" sz="1700" b="0" i="0" u="none" strike="noStrike" cap="none" normalizeH="0" baseline="0" dirty="0">
                <a:ln>
                  <a:noFill/>
                </a:ln>
                <a:effectLst/>
                <a:latin typeface="Arial" panose="020B0604020202020204" pitchFamily="34" charset="0"/>
              </a:rPr>
              <a:t>sans modification de sa position par rapport à son conteneur.</a:t>
            </a:r>
          </a:p>
          <a:p>
            <a:pPr marL="0" marR="0" lvl="0" indent="0" defTabSz="914400" rtl="0" eaLnBrk="0" fontAlgn="base" latinLnBrk="0" hangingPunct="0">
              <a:spcBef>
                <a:spcPct val="0"/>
              </a:spcBef>
              <a:spcAft>
                <a:spcPts val="600"/>
              </a:spcAft>
              <a:buClrTx/>
              <a:buSzTx/>
              <a:buNone/>
              <a:tabLst/>
            </a:pPr>
            <a:endParaRPr kumimoji="0" lang="fr-FR" altLang="fr-FR"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endParaRPr kumimoji="0" lang="fr-FR" altLang="fr-FR"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700" b="0" i="0" u="none" strike="noStrike" cap="none" normalizeH="0" baseline="0" dirty="0">
                <a:ln>
                  <a:noFill/>
                </a:ln>
                <a:effectLst/>
                <a:latin typeface="Arial" panose="020B0604020202020204" pitchFamily="34" charset="0"/>
              </a:rPr>
              <a:t> Les propriétés de positionnement (</a:t>
            </a:r>
            <a:r>
              <a:rPr kumimoji="0" lang="fr-FR" altLang="fr-FR" sz="1700" b="0" i="0" u="none" strike="noStrike" cap="none" normalizeH="0" baseline="0" dirty="0">
                <a:ln>
                  <a:noFill/>
                </a:ln>
                <a:effectLst/>
                <a:latin typeface="Arial" panose="020B0604020202020204" pitchFamily="34" charset="0"/>
                <a:cs typeface="Arial" panose="020B0604020202020204" pitchFamily="34" charset="0"/>
              </a:rPr>
              <a:t>top, right, </a:t>
            </a:r>
            <a:r>
              <a:rPr kumimoji="0" lang="fr-FR" altLang="fr-FR" sz="1700" b="0" i="0" u="none" strike="noStrike" cap="none" normalizeH="0" baseline="0" dirty="0" err="1">
                <a:ln>
                  <a:noFill/>
                </a:ln>
                <a:effectLst/>
                <a:latin typeface="Arial" panose="020B0604020202020204" pitchFamily="34" charset="0"/>
                <a:cs typeface="Arial" panose="020B0604020202020204" pitchFamily="34" charset="0"/>
              </a:rPr>
              <a:t>bottom</a:t>
            </a:r>
            <a:r>
              <a:rPr kumimoji="0" lang="fr-FR" altLang="fr-FR" sz="1700" b="0" i="0" u="none" strike="noStrike" cap="none" normalizeH="0" baseline="0" dirty="0">
                <a:ln>
                  <a:noFill/>
                </a:ln>
                <a:effectLst/>
                <a:latin typeface="Arial" panose="020B0604020202020204" pitchFamily="34" charset="0"/>
                <a:cs typeface="Arial" panose="020B0604020202020204" pitchFamily="34" charset="0"/>
              </a:rPr>
              <a:t>, </a:t>
            </a:r>
            <a:r>
              <a:rPr kumimoji="0" lang="fr-FR" altLang="fr-FR" sz="1700" b="0" i="0" u="none" strike="noStrike" cap="none" normalizeH="0" baseline="0" dirty="0" err="1">
                <a:ln>
                  <a:noFill/>
                </a:ln>
                <a:effectLst/>
                <a:latin typeface="Arial" panose="020B0604020202020204" pitchFamily="34" charset="0"/>
                <a:cs typeface="Arial" panose="020B0604020202020204" pitchFamily="34" charset="0"/>
              </a:rPr>
              <a:t>left</a:t>
            </a:r>
            <a:r>
              <a:rPr lang="fr-FR" altLang="fr-FR" sz="1700" dirty="0">
                <a:latin typeface="Arial" panose="020B0604020202020204" pitchFamily="34" charset="0"/>
                <a:cs typeface="Arial" panose="020B0604020202020204" pitchFamily="34" charset="0"/>
              </a:rPr>
              <a:t> </a:t>
            </a:r>
            <a:r>
              <a:rPr kumimoji="0" lang="fr-FR" altLang="fr-FR" sz="1700" b="0" i="0" u="none" strike="noStrike" cap="none" normalizeH="0" baseline="0" dirty="0">
                <a:ln>
                  <a:noFill/>
                </a:ln>
                <a:effectLst/>
                <a:latin typeface="Arial" panose="020B0604020202020204" pitchFamily="34" charset="0"/>
                <a:cs typeface="Arial" panose="020B0604020202020204" pitchFamily="34" charset="0"/>
              </a:rPr>
              <a:t>ne s'appliquent pas</a:t>
            </a:r>
            <a:r>
              <a:rPr kumimoji="0" lang="fr-FR" altLang="fr-FR" sz="1700" b="0" i="0" u="none" strike="noStrike" cap="none" normalizeH="0" baseline="0" dirty="0">
                <a:ln>
                  <a:noFill/>
                </a:ln>
                <a:effectLst/>
              </a:rPr>
              <a:t>.</a:t>
            </a:r>
            <a:r>
              <a:rPr lang="fr-FR" altLang="fr-FR" sz="1700" dirty="0">
                <a:latin typeface="Arial" panose="020B0604020202020204" pitchFamily="34" charset="0"/>
              </a:rPr>
              <a:t>)</a:t>
            </a:r>
            <a:endParaRPr kumimoji="0" lang="fr-FR" altLang="fr-FR" sz="17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09967012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6DB6BB7-40A6-7F59-243E-9DF37FD2B696}"/>
              </a:ext>
            </a:extLst>
          </p:cNvPr>
          <p:cNvSpPr>
            <a:spLocks noGrp="1"/>
          </p:cNvSpPr>
          <p:nvPr>
            <p:ph type="title"/>
          </p:nvPr>
        </p:nvSpPr>
        <p:spPr>
          <a:xfrm>
            <a:off x="1429566" y="1045445"/>
            <a:ext cx="9238434" cy="857559"/>
          </a:xfrm>
        </p:spPr>
        <p:txBody>
          <a:bodyPr>
            <a:normAutofit/>
          </a:bodyPr>
          <a:lstStyle/>
          <a:p>
            <a:r>
              <a:rPr lang="fr-FR"/>
              <a:t>POSITION : RELATIVE</a:t>
            </a:r>
            <a:endParaRPr lang="fr-FR" dirty="0"/>
          </a:p>
        </p:txBody>
      </p:sp>
      <p:cxnSp>
        <p:nvCxnSpPr>
          <p:cNvPr id="11" name="Straight Connector 10">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6FC5D8CD-170D-7E25-DBCB-931D30529169}"/>
              </a:ext>
            </a:extLst>
          </p:cNvPr>
          <p:cNvSpPr>
            <a:spLocks noGrp="1" noChangeArrowheads="1"/>
          </p:cNvSpPr>
          <p:nvPr>
            <p:ph idx="1"/>
          </p:nvPr>
        </p:nvSpPr>
        <p:spPr bwMode="auto">
          <a:xfrm>
            <a:off x="1429566" y="3246136"/>
            <a:ext cx="891301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fr-FR" altLang="fr-FR" sz="1800" b="0" i="0" u="none" strike="noStrike" cap="none" normalizeH="0" baseline="0" dirty="0">
                <a:ln>
                  <a:noFill/>
                </a:ln>
                <a:solidFill>
                  <a:schemeClr val="tx1"/>
                </a:solidFill>
                <a:effectLst/>
                <a:latin typeface="Arial" panose="020B0604020202020204" pitchFamily="34" charset="0"/>
              </a:rPr>
              <a:t>• L'élément est positionné par rapport à sa position d'origine dans le flux normal.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fr-FR" altLang="fr-FR" sz="1800" b="0" i="0" u="none" strike="noStrike" cap="none" normalizeH="0" baseline="0" dirty="0">
                <a:ln>
                  <a:noFill/>
                </a:ln>
                <a:solidFill>
                  <a:schemeClr val="tx1"/>
                </a:solidFill>
                <a:effectLst/>
                <a:latin typeface="Arial" panose="020B0604020202020204" pitchFamily="34" charset="0"/>
              </a:rPr>
              <a:t>• Les propriétés </a:t>
            </a:r>
            <a:r>
              <a:rPr kumimoji="0" lang="fr-FR" altLang="fr-FR" b="1" i="0" u="none" strike="noStrike" cap="none" normalizeH="0" baseline="0" dirty="0">
                <a:ln>
                  <a:noFill/>
                </a:ln>
                <a:solidFill>
                  <a:schemeClr val="tx1"/>
                </a:solidFill>
                <a:effectLst/>
                <a:latin typeface="Arial" panose="020B0604020202020204" pitchFamily="34" charset="0"/>
                <a:cs typeface="Arial" panose="020B0604020202020204" pitchFamily="34" charset="0"/>
              </a:rPr>
              <a:t>top</a:t>
            </a:r>
            <a:r>
              <a:rPr kumimoji="0" lang="fr-FR" altLang="fr-FR"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fr-FR" altLang="fr-FR" b="1" i="0" u="none" strike="noStrike" cap="none" normalizeH="0" baseline="0" dirty="0">
                <a:ln>
                  <a:noFill/>
                </a:ln>
                <a:solidFill>
                  <a:schemeClr val="tx1"/>
                </a:solidFill>
                <a:effectLst/>
                <a:latin typeface="Arial" panose="020B0604020202020204" pitchFamily="34" charset="0"/>
                <a:cs typeface="Arial" panose="020B0604020202020204" pitchFamily="34" charset="0"/>
              </a:rPr>
              <a:t>right</a:t>
            </a:r>
            <a:r>
              <a:rPr kumimoji="0" lang="fr-FR" altLang="fr-FR"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fr-FR" altLang="fr-FR"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bottom</a:t>
            </a:r>
            <a:r>
              <a:rPr kumimoji="0" lang="fr-FR" altLang="fr-FR"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et </a:t>
            </a:r>
            <a:r>
              <a:rPr kumimoji="0" lang="fr-FR" altLang="fr-FR"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left</a:t>
            </a:r>
            <a:r>
              <a:rPr kumimoji="0" lang="fr-FR" altLang="fr-FR"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permettent de décaler l'élément par rapport</a:t>
            </a:r>
          </a:p>
          <a:p>
            <a:pPr marL="0" marR="0" lvl="0" indent="0" algn="l" defTabSz="914400" rtl="0" eaLnBrk="0" fontAlgn="base" latinLnBrk="0" hangingPunct="0">
              <a:lnSpc>
                <a:spcPct val="100000"/>
              </a:lnSpc>
              <a:spcBef>
                <a:spcPct val="0"/>
              </a:spcBef>
              <a:spcAft>
                <a:spcPct val="0"/>
              </a:spcAft>
              <a:buClrTx/>
              <a:buSzTx/>
              <a:buNone/>
              <a:tabLst/>
            </a:pPr>
            <a:r>
              <a:rPr kumimoji="0" lang="fr-FR" altLang="fr-FR" b="0" i="0" u="none" strike="noStrike" cap="none" normalizeH="0" baseline="0" dirty="0">
                <a:ln>
                  <a:noFill/>
                </a:ln>
                <a:solidFill>
                  <a:schemeClr val="tx1"/>
                </a:solidFill>
                <a:effectLst/>
                <a:latin typeface="Arial" panose="020B0604020202020204" pitchFamily="34" charset="0"/>
                <a:cs typeface="Arial" panose="020B0604020202020204" pitchFamily="34" charset="0"/>
              </a:rPr>
              <a:t> à sa position initiale sans affecter les autres éléments dans le flux. </a:t>
            </a:r>
          </a:p>
        </p:txBody>
      </p:sp>
    </p:spTree>
    <p:extLst>
      <p:ext uri="{BB962C8B-B14F-4D97-AF65-F5344CB8AC3E}">
        <p14:creationId xmlns:p14="http://schemas.microsoft.com/office/powerpoint/2010/main" val="393643445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6DB6BB7-40A6-7F59-243E-9DF37FD2B696}"/>
              </a:ext>
            </a:extLst>
          </p:cNvPr>
          <p:cNvSpPr>
            <a:spLocks noGrp="1"/>
          </p:cNvSpPr>
          <p:nvPr>
            <p:ph type="title"/>
          </p:nvPr>
        </p:nvSpPr>
        <p:spPr>
          <a:xfrm>
            <a:off x="1429566" y="1045445"/>
            <a:ext cx="9238434" cy="857559"/>
          </a:xfrm>
        </p:spPr>
        <p:txBody>
          <a:bodyPr>
            <a:normAutofit/>
          </a:bodyPr>
          <a:lstStyle/>
          <a:p>
            <a:r>
              <a:rPr lang="fr-FR" dirty="0"/>
              <a:t>POSITION : ABSOLUTE</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6FC5D8CD-170D-7E25-DBCB-931D30529169}"/>
              </a:ext>
            </a:extLst>
          </p:cNvPr>
          <p:cNvSpPr>
            <a:spLocks noGrp="1" noChangeArrowheads="1"/>
          </p:cNvSpPr>
          <p:nvPr>
            <p:ph idx="1"/>
          </p:nvPr>
        </p:nvSpPr>
        <p:spPr bwMode="auto">
          <a:xfrm>
            <a:off x="1429566" y="2729554"/>
            <a:ext cx="8476434" cy="335962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20000"/>
              </a:lnSpc>
              <a:spcBef>
                <a:spcPct val="0"/>
              </a:spcBef>
              <a:spcAft>
                <a:spcPts val="600"/>
              </a:spcAft>
              <a:buClrTx/>
              <a:buSzTx/>
              <a:buNone/>
              <a:tabLst/>
            </a:pPr>
            <a:r>
              <a:rPr kumimoji="0" lang="fr-FR" altLang="fr-FR" b="0" i="0" u="none" strike="noStrike" cap="none" normalizeH="0" baseline="0" dirty="0">
                <a:ln>
                  <a:noFill/>
                </a:ln>
                <a:effectLst/>
                <a:latin typeface="Arial" panose="020B0604020202020204" pitchFamily="34" charset="0"/>
              </a:rPr>
              <a:t>• </a:t>
            </a:r>
            <a:r>
              <a:rPr lang="fr-FR" dirty="0">
                <a:latin typeface="Arial" panose="020B0604020202020204" pitchFamily="34" charset="0"/>
                <a:cs typeface="Arial" panose="020B0604020202020204" pitchFamily="34" charset="0"/>
              </a:rPr>
              <a:t>L'élément est positionné par rapport à son conteneur le plus proche qui a une position autre que </a:t>
            </a:r>
            <a:r>
              <a:rPr lang="fr-FR" dirty="0" err="1">
                <a:latin typeface="Arial" panose="020B0604020202020204" pitchFamily="34" charset="0"/>
                <a:cs typeface="Arial" panose="020B0604020202020204" pitchFamily="34" charset="0"/>
              </a:rPr>
              <a:t>Static</a:t>
            </a:r>
            <a:endParaRPr kumimoji="0" lang="fr-FR" altLang="fr-FR" b="0" i="0" u="none" strike="noStrike" cap="none" normalizeH="0" baseline="0" dirty="0">
              <a:ln>
                <a:noFill/>
              </a:ln>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20000"/>
              </a:lnSpc>
              <a:spcBef>
                <a:spcPct val="0"/>
              </a:spcBef>
              <a:spcAft>
                <a:spcPts val="600"/>
              </a:spcAft>
              <a:buClrTx/>
              <a:buSzTx/>
              <a:buFontTx/>
              <a:buChar char="•"/>
              <a:tabLst/>
            </a:pPr>
            <a:endParaRPr lang="fr-FR" altLang="fr-FR" dirty="0">
              <a:latin typeface="Arial" panose="020B0604020202020204" pitchFamily="34" charset="0"/>
            </a:endParaRPr>
          </a:p>
          <a:p>
            <a:pPr marL="0" marR="0" lvl="0" indent="0" defTabSz="914400" rtl="0" eaLnBrk="0" fontAlgn="base" latinLnBrk="0" hangingPunct="0">
              <a:lnSpc>
                <a:spcPct val="120000"/>
              </a:lnSpc>
              <a:spcBef>
                <a:spcPct val="0"/>
              </a:spcBef>
              <a:spcAft>
                <a:spcPts val="600"/>
              </a:spcAft>
              <a:buClrTx/>
              <a:buSzTx/>
              <a:buFontTx/>
              <a:buChar char="•"/>
              <a:tabLst/>
            </a:pPr>
            <a:r>
              <a:rPr kumimoji="0" lang="fr-FR" altLang="fr-FR" b="0" i="0" u="none" strike="noStrike" cap="none" normalizeH="0" baseline="0" dirty="0">
                <a:ln>
                  <a:noFill/>
                </a:ln>
                <a:effectLst/>
                <a:latin typeface="Arial" panose="020B0604020202020204" pitchFamily="34" charset="0"/>
              </a:rPr>
              <a:t> Si aucun conteneur positionné n'est trouvé, il se positionnera par rapport au &lt;html&gt;</a:t>
            </a:r>
          </a:p>
          <a:p>
            <a:pPr marL="0" marR="0" lvl="0" indent="0" defTabSz="914400" rtl="0" eaLnBrk="0" fontAlgn="base" latinLnBrk="0" hangingPunct="0">
              <a:lnSpc>
                <a:spcPct val="120000"/>
              </a:lnSpc>
              <a:spcBef>
                <a:spcPct val="0"/>
              </a:spcBef>
              <a:spcAft>
                <a:spcPts val="600"/>
              </a:spcAft>
              <a:buClrTx/>
              <a:buSzTx/>
              <a:buFontTx/>
              <a:buChar char="•"/>
              <a:tabLst/>
            </a:pPr>
            <a:endParaRPr kumimoji="0" lang="fr-FR" altLang="fr-FR"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20000"/>
              </a:lnSpc>
              <a:spcBef>
                <a:spcPct val="0"/>
              </a:spcBef>
              <a:spcAft>
                <a:spcPts val="600"/>
              </a:spcAft>
              <a:buClrTx/>
              <a:buSzTx/>
              <a:buNone/>
              <a:tabLst/>
            </a:pPr>
            <a:r>
              <a:rPr kumimoji="0" lang="fr-FR" altLang="fr-FR" b="0" i="0" u="none" strike="noStrike" cap="none" normalizeH="0" baseline="0" dirty="0">
                <a:ln>
                  <a:noFill/>
                </a:ln>
                <a:effectLst/>
                <a:latin typeface="Arial" panose="020B0604020202020204" pitchFamily="34" charset="0"/>
              </a:rPr>
              <a:t>• L'élément est retiré du flux normal, ce qui signifie qu'il ne prend plus d'espace dans le flux des éléments et peut chevaucher d'autres éléments.</a:t>
            </a:r>
            <a:endParaRPr kumimoji="0" lang="fr-FR" altLang="fr-FR" b="0" i="0" u="none" strike="noStrike" cap="none" normalizeH="0" baseline="0" dirty="0">
              <a:ln>
                <a:noFill/>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006779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6DB6BB7-40A6-7F59-243E-9DF37FD2B696}"/>
              </a:ext>
            </a:extLst>
          </p:cNvPr>
          <p:cNvSpPr>
            <a:spLocks noGrp="1"/>
          </p:cNvSpPr>
          <p:nvPr>
            <p:ph type="title"/>
          </p:nvPr>
        </p:nvSpPr>
        <p:spPr>
          <a:xfrm>
            <a:off x="1429566" y="1045445"/>
            <a:ext cx="9238434" cy="857559"/>
          </a:xfrm>
        </p:spPr>
        <p:txBody>
          <a:bodyPr>
            <a:normAutofit/>
          </a:bodyPr>
          <a:lstStyle/>
          <a:p>
            <a:r>
              <a:rPr lang="fr-FR" dirty="0"/>
              <a:t>POSITION : FIXE</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6FC5D8CD-170D-7E25-DBCB-931D30529169}"/>
              </a:ext>
            </a:extLst>
          </p:cNvPr>
          <p:cNvSpPr>
            <a:spLocks noGrp="1" noChangeArrowheads="1"/>
          </p:cNvSpPr>
          <p:nvPr>
            <p:ph idx="1"/>
          </p:nvPr>
        </p:nvSpPr>
        <p:spPr bwMode="auto">
          <a:xfrm>
            <a:off x="1429566" y="2729554"/>
            <a:ext cx="8476434" cy="335962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fr-FR" altLang="fr-FR" b="0" i="0" u="none" strike="noStrike" cap="none" normalizeH="0" baseline="0" dirty="0">
                <a:ln>
                  <a:noFill/>
                </a:ln>
                <a:effectLst/>
                <a:latin typeface="Arial" panose="020B0604020202020204" pitchFamily="34" charset="0"/>
              </a:rPr>
              <a:t>• </a:t>
            </a:r>
            <a:r>
              <a:rPr lang="fr-FR" dirty="0">
                <a:latin typeface="Arial" panose="020B0604020202020204" pitchFamily="34" charset="0"/>
                <a:cs typeface="Arial" panose="020B0604020202020204" pitchFamily="34" charset="0"/>
              </a:rPr>
              <a:t>L'élément est positionné par rapport à la fenêtre (</a:t>
            </a:r>
            <a:r>
              <a:rPr lang="fr-FR" dirty="0" err="1">
                <a:latin typeface="Arial" panose="020B0604020202020204" pitchFamily="34" charset="0"/>
                <a:cs typeface="Arial" panose="020B0604020202020204" pitchFamily="34" charset="0"/>
              </a:rPr>
              <a:t>viewport</a:t>
            </a:r>
            <a:r>
              <a:rPr lang="fr-FR" dirty="0">
                <a:latin typeface="Arial" panose="020B0604020202020204" pitchFamily="34" charset="0"/>
                <a:cs typeface="Arial" panose="020B0604020202020204" pitchFamily="34" charset="0"/>
              </a:rPr>
              <a:t>) et reste fixe même lors du défilement de la page.</a:t>
            </a:r>
          </a:p>
          <a:p>
            <a:pPr marL="0" marR="0" lvl="0" indent="0" defTabSz="914400" rtl="0" eaLnBrk="0" fontAlgn="base" latinLnBrk="0" hangingPunct="0">
              <a:spcBef>
                <a:spcPct val="0"/>
              </a:spcBef>
              <a:spcAft>
                <a:spcPts val="600"/>
              </a:spcAft>
              <a:buClrTx/>
              <a:buSzTx/>
              <a:buNone/>
              <a:tabLst/>
            </a:pPr>
            <a:endParaRPr lang="fr-FR" altLang="fr-FR" dirty="0">
              <a:latin typeface="Arial" panose="020B0604020202020204" pitchFamily="34" charset="0"/>
              <a:cs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endParaRPr lang="fr-FR" altLang="fr-FR" dirty="0">
              <a:latin typeface="Arial" panose="020B0604020202020204" pitchFamily="34" charset="0"/>
              <a:cs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endParaRPr lang="fr-FR" altLang="fr-FR" dirty="0">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b="0" i="0" u="none" strike="noStrike" cap="none" normalizeH="0" baseline="0" dirty="0">
                <a:ln>
                  <a:noFill/>
                </a:ln>
                <a:effectLst/>
                <a:latin typeface="Arial" panose="020B0604020202020204" pitchFamily="34" charset="0"/>
              </a:rPr>
              <a:t> Il est également retiré du flux normal et peut chevaucher d'autres éléments.</a:t>
            </a:r>
          </a:p>
          <a:p>
            <a:pPr marL="0" marR="0" lvl="0" indent="0" defTabSz="914400" rtl="0" eaLnBrk="0" fontAlgn="base" latinLnBrk="0" hangingPunct="0">
              <a:spcBef>
                <a:spcPct val="0"/>
              </a:spcBef>
              <a:spcAft>
                <a:spcPts val="600"/>
              </a:spcAft>
              <a:buClrTx/>
              <a:buSzTx/>
              <a:buNone/>
              <a:tabLst/>
            </a:pPr>
            <a:endParaRPr kumimoji="0" lang="fr-FR" altLang="fr-FR" b="0" i="0" u="none" strike="noStrike" cap="none" normalizeH="0" baseline="0" dirty="0">
              <a:ln>
                <a:noFill/>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929507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201</TotalTime>
  <Words>303</Words>
  <Application>Microsoft Office PowerPoint</Application>
  <PresentationFormat>Grand écran</PresentationFormat>
  <Paragraphs>41</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Aptos</vt:lpstr>
      <vt:lpstr>Arial</vt:lpstr>
      <vt:lpstr>Trade Gothic Next Cond</vt:lpstr>
      <vt:lpstr>Trade Gothic Next Light</vt:lpstr>
      <vt:lpstr>PortalVTI</vt:lpstr>
      <vt:lpstr>COURS WEB 4</vt:lpstr>
      <vt:lpstr>MARGIN &amp; padding</vt:lpstr>
      <vt:lpstr>Présentation PowerPoint</vt:lpstr>
      <vt:lpstr>LES POSITIONS</vt:lpstr>
      <vt:lpstr>5 TYPES DE POSITIONS</vt:lpstr>
      <vt:lpstr>POSITION : STATIC</vt:lpstr>
      <vt:lpstr>POSITION : RELATIVE</vt:lpstr>
      <vt:lpstr>POSITION : ABSOLUTE</vt:lpstr>
      <vt:lpstr>POSITION : FIXE</vt:lpstr>
      <vt:lpstr>POSITION : STICKY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FERRANDEZ Benjamin</dc:creator>
  <cp:lastModifiedBy>FERRANDEZ Benjamin</cp:lastModifiedBy>
  <cp:revision>7</cp:revision>
  <dcterms:created xsi:type="dcterms:W3CDTF">2024-10-13T11:47:32Z</dcterms:created>
  <dcterms:modified xsi:type="dcterms:W3CDTF">2024-10-25T08:54:45Z</dcterms:modified>
</cp:coreProperties>
</file>