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12192000" cy="6858000"/>
  <p:defaultTextStyle>
    <a:defPPr>
      <a:defRPr lang="fr-FR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429612" y="1013983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3C2B07E4-CDF9-4C88-A2F3-04620E58224D}" type="datetimeFigureOut">
              <a:rPr lang="en-US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EFE71E98-A417-4ECC-ACEB-C0490C20DB04}" type="slidenum">
              <a:rPr lang="en-US"/>
              <a:t>‹N°›</a:t>
            </a:fld>
            <a:endParaRPr lang="en-US"/>
          </a:p>
        </p:txBody>
      </p:sp>
      <p:cxnSp>
        <p:nvCxnSpPr>
          <p:cNvPr id="7" name="Straight Connector 6"/>
          <p:cNvCxnSpPr>
            <a:cxnSpLocks/>
          </p:cNvCxnSpPr>
          <p:nvPr/>
        </p:nvCxnSpPr>
        <p:spPr bwMode="auto"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3C2B07E4-CDF9-4C88-A2F3-04620E58224D}" type="datetimeFigureOut">
              <a:rPr lang="en-US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EFE71E98-A417-4ECC-ACEB-C0490C20DB04}" type="slidenum">
              <a:rPr lang="en-US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3C2B07E4-CDF9-4C88-A2F3-04620E58224D}" type="datetimeFigureOut">
              <a:rPr lang="en-US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EFE71E98-A417-4ECC-ACEB-C0490C20DB04}" type="slidenum">
              <a:rPr lang="en-US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3C2B07E4-CDF9-4C88-A2F3-04620E58224D}" type="datetimeFigureOut">
              <a:rPr lang="en-US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EFE71E98-A417-4ECC-ACEB-C0490C20DB04}" type="slidenum">
              <a:rPr lang="en-US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3C2B07E4-CDF9-4C88-A2F3-04620E58224D}" type="datetimeFigureOut">
              <a:rPr lang="en-US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EFE71E98-A417-4ECC-ACEB-C0490C20DB04}" type="slidenum">
              <a:rPr lang="en-US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3C2B07E4-CDF9-4C88-A2F3-04620E58224D}" type="datetimeFigureOut">
              <a:rPr lang="en-US"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EFE71E98-A417-4ECC-ACEB-C0490C20DB04}" type="slidenum">
              <a:rPr lang="en-US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3C2B07E4-CDF9-4C88-A2F3-04620E58224D}" type="datetimeFigureOut">
              <a:rPr lang="en-US"/>
              <a:t>12/4/2024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EFE71E98-A417-4ECC-ACEB-C0490C20DB04}" type="slidenum">
              <a:rPr lang="en-US"/>
              <a:t>‹N°›</a:t>
            </a:fld>
            <a:endParaRPr lang="en-US"/>
          </a:p>
        </p:txBody>
      </p:sp>
      <p:cxnSp>
        <p:nvCxnSpPr>
          <p:cNvPr id="11" name="Straight Connector 10"/>
          <p:cNvCxnSpPr>
            <a:cxnSpLocks/>
          </p:cNvCxnSpPr>
          <p:nvPr/>
        </p:nvCxnSpPr>
        <p:spPr bwMode="auto"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 bwMode="auto"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4" name="Straight Connector 13"/>
          <p:cNvCxnSpPr>
            <a:cxnSpLocks/>
          </p:cNvCxnSpPr>
          <p:nvPr/>
        </p:nvCxnSpPr>
        <p:spPr bwMode="auto"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3C2B07E4-CDF9-4C88-A2F3-04620E58224D}" type="datetimeFigureOut">
              <a:rPr lang="en-US"/>
              <a:t>12/4/2024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EFE71E98-A417-4ECC-ACEB-C0490C20DB04}" type="slidenum">
              <a:rPr lang="en-US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3C2B07E4-CDF9-4C88-A2F3-04620E58224D}" type="datetimeFigureOut">
              <a:rPr lang="en-US"/>
              <a:t>12/4/2024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EFE71E98-A417-4ECC-ACEB-C0490C20DB04}" type="slidenum">
              <a:rPr lang="en-US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3C2B07E4-CDF9-4C88-A2F3-04620E58224D}" type="datetimeFigureOut">
              <a:rPr lang="en-US"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EFE71E98-A417-4ECC-ACEB-C0490C20DB04}" type="slidenum">
              <a:rPr lang="en-US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5334000" y="762000"/>
            <a:ext cx="5333999" cy="5334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3C2B07E4-CDF9-4C88-A2F3-04620E58224D}" type="datetimeFigureOut">
              <a:rPr lang="en-US"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EFE71E98-A417-4ECC-ACEB-C0490C20DB04}" type="slidenum">
              <a:rPr lang="en-US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429566" y="1041620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C2B07E4-CDF9-4C88-A2F3-04620E58224D}" type="datetimeFigureOut">
              <a:rPr lang="en-US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fld id="{EFE71E98-A417-4ECC-ACEB-C0490C20DB04}" type="slidenum">
              <a:rPr lang="en-US"/>
              <a:t>‹N°›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120000"/>
        </a:lnSpc>
        <a:spcBef>
          <a:spcPts val="0"/>
        </a:spcBef>
        <a:buNone/>
        <a:defRPr sz="2800" b="1" cap="all" spc="6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>
        <a:lnSpc>
          <a:spcPct val="130000"/>
        </a:lnSpc>
        <a:spcBef>
          <a:spcPts val="1000"/>
        </a:spcBef>
        <a:buSzPct val="85000"/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>
        <a:lnSpc>
          <a:spcPct val="130000"/>
        </a:lnSpc>
        <a:spcBef>
          <a:spcPts val="500"/>
        </a:spcBef>
        <a:buSzPct val="85000"/>
        <a:buFontTx/>
        <a:buNone/>
        <a:defRPr sz="1600" b="1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>
        <a:lnSpc>
          <a:spcPct val="130000"/>
        </a:lnSpc>
        <a:spcBef>
          <a:spcPts val="500"/>
        </a:spcBef>
        <a:buSzPct val="85000"/>
        <a:buFont typeface="Arial"/>
        <a:buChar char="•"/>
        <a:defRPr sz="14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>
        <a:lnSpc>
          <a:spcPct val="130000"/>
        </a:lnSpc>
        <a:spcBef>
          <a:spcPts val="500"/>
        </a:spcBef>
        <a:buSzPct val="85000"/>
        <a:buFontTx/>
        <a:buNone/>
        <a:defRPr sz="1200" b="1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>
        <a:lnSpc>
          <a:spcPct val="130000"/>
        </a:lnSpc>
        <a:spcBef>
          <a:spcPts val="500"/>
        </a:spcBef>
        <a:buSzPct val="85000"/>
        <a:buFont typeface="Arial"/>
        <a:buChar char="•"/>
        <a:defRPr sz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6" name="Picture 3"/>
          <p:cNvPicPr>
            <a:picLocks noChangeAspect="1"/>
          </p:cNvPicPr>
          <p:nvPr/>
        </p:nvPicPr>
        <p:blipFill>
          <a:blip r:embed="rId2">
            <a:alphaModFix amt="50000"/>
          </a:blip>
          <a:srcRect t="2500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 bwMode="auto">
          <a:xfrm>
            <a:off x="2238258" y="2158559"/>
            <a:ext cx="7714388" cy="1639574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fr-FR" sz="6600" dirty="0"/>
              <a:t>COURS WEB 7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 bwMode="auto">
          <a:xfrm>
            <a:off x="2238258" y="4848464"/>
            <a:ext cx="7714388" cy="1085849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fr-FR"/>
              <a:t>HTML / CSS</a:t>
            </a:r>
            <a:endParaRPr/>
          </a:p>
        </p:txBody>
      </p:sp>
      <p:cxnSp>
        <p:nvCxnSpPr>
          <p:cNvPr id="17" name="Straight Connector 10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 bwMode="auto">
          <a:xfrm>
            <a:off x="5609875" y="4578595"/>
            <a:ext cx="971155" cy="0"/>
          </a:xfrm>
          <a:prstGeom prst="line">
            <a:avLst/>
          </a:prstGeom>
          <a:ln w="317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ous-titre 2"/>
          <p:cNvSpPr txBox="1"/>
          <p:nvPr/>
        </p:nvSpPr>
        <p:spPr bwMode="auto">
          <a:xfrm>
            <a:off x="74059" y="5914947"/>
            <a:ext cx="4025793" cy="542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>
              <a:lnSpc>
                <a:spcPct val="130000"/>
              </a:lnSpc>
              <a:spcBef>
                <a:spcPts val="1000"/>
              </a:spcBef>
              <a:buSzPct val="85000"/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130000"/>
              </a:lnSpc>
              <a:spcBef>
                <a:spcPts val="500"/>
              </a:spcBef>
              <a:buSzPct val="85000"/>
              <a:buFontTx/>
              <a:buNone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130000"/>
              </a:lnSpc>
              <a:spcBef>
                <a:spcPts val="500"/>
              </a:spcBef>
              <a:buSzPct val="85000"/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130000"/>
              </a:lnSpc>
              <a:spcBef>
                <a:spcPts val="500"/>
              </a:spcBef>
              <a:buSzPct val="85000"/>
              <a:buFontTx/>
              <a:buNone/>
              <a:defRPr sz="1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130000"/>
              </a:lnSpc>
              <a:spcBef>
                <a:spcPts val="500"/>
              </a:spcBef>
              <a:buSzPct val="85000"/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fr-FR" dirty="0"/>
              <a:t>Cours N°7</a:t>
            </a:r>
            <a:endParaRPr dirty="0"/>
          </a:p>
        </p:txBody>
      </p:sp>
      <p:sp>
        <p:nvSpPr>
          <p:cNvPr id="6" name="Sous-titre 2"/>
          <p:cNvSpPr txBox="1"/>
          <p:nvPr/>
        </p:nvSpPr>
        <p:spPr bwMode="auto">
          <a:xfrm>
            <a:off x="8092149" y="5914947"/>
            <a:ext cx="4025793" cy="542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>
              <a:lnSpc>
                <a:spcPct val="130000"/>
              </a:lnSpc>
              <a:spcBef>
                <a:spcPts val="1000"/>
              </a:spcBef>
              <a:buSzPct val="85000"/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130000"/>
              </a:lnSpc>
              <a:spcBef>
                <a:spcPts val="500"/>
              </a:spcBef>
              <a:buSzPct val="85000"/>
              <a:buFontTx/>
              <a:buNone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130000"/>
              </a:lnSpc>
              <a:spcBef>
                <a:spcPts val="500"/>
              </a:spcBef>
              <a:buSzPct val="85000"/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130000"/>
              </a:lnSpc>
              <a:spcBef>
                <a:spcPts val="500"/>
              </a:spcBef>
              <a:buSzPct val="85000"/>
              <a:buFontTx/>
              <a:buNone/>
              <a:defRPr sz="1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130000"/>
              </a:lnSpc>
              <a:spcBef>
                <a:spcPts val="500"/>
              </a:spcBef>
              <a:buSzPct val="85000"/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fr-FR"/>
              <a:t>FERRANDEZ BENJAMIN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>
          <a:xfrm>
            <a:off x="1476783" y="2526891"/>
            <a:ext cx="9238434" cy="1435510"/>
          </a:xfrm>
        </p:spPr>
        <p:txBody>
          <a:bodyPr/>
          <a:lstStyle/>
          <a:p>
            <a:pPr algn="ctr">
              <a:defRPr/>
            </a:pPr>
            <a:r>
              <a:rPr lang="fr-FR" sz="6600" dirty="0" err="1"/>
              <a:t>Flexbox</a:t>
            </a:r>
            <a:r>
              <a:rPr lang="fr-FR" sz="6600" dirty="0"/>
              <a:t> (Suite)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35744991" name="Title 1"/>
          <p:cNvSpPr>
            <a:spLocks noGrp="1"/>
          </p:cNvSpPr>
          <p:nvPr>
            <p:ph type="title"/>
          </p:nvPr>
        </p:nvSpPr>
        <p:spPr bwMode="auto">
          <a:xfrm>
            <a:off x="902795" y="878889"/>
            <a:ext cx="10386410" cy="5646198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fr-FR" sz="2800" b="1" i="0" u="none" strike="noStrike" cap="all" spc="599" dirty="0">
                <a:solidFill>
                  <a:schemeClr val="tx1"/>
                </a:solidFill>
                <a:latin typeface="Trade Gothic Next Cond"/>
                <a:cs typeface="Trade Gothic Next Cond"/>
              </a:rPr>
              <a:t>RAPPEL:</a:t>
            </a:r>
            <a:br>
              <a:rPr lang="fr-FR" sz="2800" b="1" i="0" u="none" strike="noStrike" cap="all" spc="599" dirty="0">
                <a:solidFill>
                  <a:schemeClr val="tx1"/>
                </a:solidFill>
                <a:latin typeface="Trade Gothic Next Cond"/>
                <a:cs typeface="Trade Gothic Next Cond"/>
              </a:rPr>
            </a:br>
            <a:r>
              <a:rPr lang="fr-FR" sz="2800" b="1" i="0" u="none" strike="noStrike" cap="all" spc="599" dirty="0">
                <a:solidFill>
                  <a:schemeClr val="tx1"/>
                </a:solidFill>
                <a:latin typeface="Trade Gothic Next Cond"/>
                <a:cs typeface="Trade Gothic Next Cond"/>
              </a:rPr>
              <a:t>• </a:t>
            </a:r>
            <a:r>
              <a:rPr lang="fr-FR" dirty="0"/>
              <a:t>Définition : </a:t>
            </a:r>
            <a:r>
              <a:rPr lang="fr-FR" dirty="0" err="1"/>
              <a:t>Flexbox</a:t>
            </a:r>
            <a:r>
              <a:rPr lang="fr-FR" dirty="0"/>
              <a:t> (Flexible Box) est une méthode de mise en page en CSS.</a:t>
            </a:r>
            <a:br>
              <a:rPr lang="fr-FR" dirty="0"/>
            </a:br>
            <a:br>
              <a:rPr lang="fr-FR" dirty="0"/>
            </a:br>
            <a:r>
              <a:rPr lang="fr-FR" dirty="0"/>
              <a:t>• Objectif : Faciliter l’alignement, la distribution et l’organisation des éléments dans un conteneur.</a:t>
            </a:r>
            <a:br>
              <a:rPr lang="fr-FR" dirty="0"/>
            </a:br>
            <a:br>
              <a:rPr lang="fr-FR" dirty="0"/>
            </a:br>
            <a:r>
              <a:rPr lang="fr-FR" dirty="0"/>
              <a:t>• Particularité : Fonctionne même avec des éléments de tailles dynamiques ou inconnues.</a:t>
            </a:r>
            <a:br>
              <a:rPr lang="fr-FR" dirty="0"/>
            </a:b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 bwMode="auto"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fr-FR" sz="2800" b="1" i="0" u="none" strike="noStrike" cap="all" spc="599">
                <a:solidFill>
                  <a:schemeClr val="tx1"/>
                </a:solidFill>
                <a:latin typeface="Trade Gothic Next Cond"/>
                <a:cs typeface="Trade Gothic Next Cond"/>
              </a:rPr>
              <a:t>Comment ça fonctionne ?</a:t>
            </a:r>
            <a:endParaRPr/>
          </a:p>
        </p:txBody>
      </p:sp>
      <p:cxnSp>
        <p:nvCxnSpPr>
          <p:cNvPr id="11" name="Straight Connector 10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 bwMode="auto"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0239148" name="Content Placeholder 2"/>
          <p:cNvSpPr>
            <a:spLocks noGrp="1"/>
          </p:cNvSpPr>
          <p:nvPr>
            <p:ph idx="1"/>
          </p:nvPr>
        </p:nvSpPr>
        <p:spPr bwMode="auto">
          <a:xfrm>
            <a:off x="1429565" y="2286000"/>
            <a:ext cx="9238433" cy="380999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>
              <a:defRPr/>
            </a:pPr>
            <a:r>
              <a:rPr sz="2200"/>
              <a:t>On active le flexbox dans notre container : </a:t>
            </a:r>
          </a:p>
        </p:txBody>
      </p:sp>
      <p:pic>
        <p:nvPicPr>
          <p:cNvPr id="875005126" name="Image 875005125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2553229" y="3505728"/>
            <a:ext cx="6677024" cy="17145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99376361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37262806" name="Titre 1"/>
          <p:cNvSpPr>
            <a:spLocks noGrp="1"/>
          </p:cNvSpPr>
          <p:nvPr>
            <p:ph type="title"/>
          </p:nvPr>
        </p:nvSpPr>
        <p:spPr bwMode="auto">
          <a:xfrm>
            <a:off x="1429565" y="833437"/>
            <a:ext cx="9238434" cy="1069566"/>
          </a:xfrm>
        </p:spPr>
        <p:txBody>
          <a:bodyPr vertOverflow="overflow" horzOverflow="overflow" vert="horz" wrap="square" lIns="91440" tIns="45720" rIns="91440" bIns="45720" numCol="1" spcCol="0" rtlCol="0" fromWordArt="0" anchor="b" anchorCtr="0" forceAA="0" compatLnSpc="0">
            <a:normAutofit fontScale="90000"/>
          </a:bodyPr>
          <a:lstStyle/>
          <a:p>
            <a:pPr>
              <a:defRPr/>
            </a:pPr>
            <a:r>
              <a:rPr lang="fr-FR" sz="2800" b="1" i="0" u="none" strike="noStrike" cap="all" spc="599">
                <a:solidFill>
                  <a:schemeClr val="tx1"/>
                </a:solidFill>
                <a:latin typeface="Trade Gothic Next Cond"/>
                <a:cs typeface="Trade Gothic Next Cond"/>
              </a:rPr>
              <a:t>Flexbox propose plusieurs propriétés pour positionner les éléments :</a:t>
            </a:r>
            <a:endParaRPr/>
          </a:p>
        </p:txBody>
      </p:sp>
      <p:cxnSp>
        <p:nvCxnSpPr>
          <p:cNvPr id="546034297" name="Straight Connector 10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 bwMode="auto">
          <a:xfrm>
            <a:off x="1523999" y="2286000"/>
            <a:ext cx="971154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5835371" name="Image 315835370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1969869" y="2725208"/>
            <a:ext cx="8157826" cy="30823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7881A3DD-101F-4A4E-AB33-DDA8C3B256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579" y="1110483"/>
            <a:ext cx="6492181" cy="5042515"/>
          </a:xfrm>
          <a:prstGeom prst="rect">
            <a:avLst/>
          </a:prstGeom>
        </p:spPr>
      </p:pic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4B597A5B-B12A-4CAE-8FA3-63782F7F71C4}"/>
              </a:ext>
            </a:extLst>
          </p:cNvPr>
          <p:cNvCxnSpPr/>
          <p:nvPr/>
        </p:nvCxnSpPr>
        <p:spPr>
          <a:xfrm>
            <a:off x="7182035" y="295182"/>
            <a:ext cx="0" cy="6267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 8">
            <a:extLst>
              <a:ext uri="{FF2B5EF4-FFF2-40B4-BE49-F238E27FC236}">
                <a16:creationId xmlns:a16="http://schemas.microsoft.com/office/drawing/2014/main" id="{2C35CA4F-8591-44C0-AE01-9C702A6983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2422" y="1110483"/>
            <a:ext cx="4216583" cy="2360533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6EE253A9-A77E-4C57-ABB3-431258B1ACA1}"/>
              </a:ext>
            </a:extLst>
          </p:cNvPr>
          <p:cNvSpPr txBox="1"/>
          <p:nvPr/>
        </p:nvSpPr>
        <p:spPr>
          <a:xfrm>
            <a:off x="7702423" y="741151"/>
            <a:ext cx="2290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CSS PARENT :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4CE8606-4F17-4EA6-9FBA-B4EACBC0C48A}"/>
              </a:ext>
            </a:extLst>
          </p:cNvPr>
          <p:cNvSpPr txBox="1"/>
          <p:nvPr/>
        </p:nvSpPr>
        <p:spPr>
          <a:xfrm>
            <a:off x="7702423" y="3573263"/>
            <a:ext cx="2743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HTML PARENT + ENFANTS :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03DE6A2B-2DDA-4C86-AC48-28A8CBD5C1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2423" y="4044842"/>
            <a:ext cx="4216591" cy="22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054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54B1A0-C9C7-4EB9-9061-63900A689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A vous ! :D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C90ED212-8E25-4E4B-84A4-EBE0B7A11C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4169" y="2286000"/>
            <a:ext cx="3810000" cy="3810000"/>
          </a:xfrm>
        </p:spPr>
      </p:pic>
    </p:spTree>
    <p:extLst>
      <p:ext uri="{BB962C8B-B14F-4D97-AF65-F5344CB8AC3E}">
        <p14:creationId xmlns:p14="http://schemas.microsoft.com/office/powerpoint/2010/main" val="2598407021"/>
      </p:ext>
    </p:extLst>
  </p:cSld>
  <p:clrMapOvr>
    <a:masterClrMapping/>
  </p:clrMapOvr>
</p:sld>
</file>

<file path=ppt/theme/theme1.xml><?xml version="1.0" encoding="utf-8"?>
<a:theme xmlns:a="http://schemas.openxmlformats.org/drawingml/2006/main" name="PortalVTI">
  <a:themeElements>
    <a:clrScheme name="AnalogousFromLightSeedRightStep">
      <a:dk1>
        <a:srgbClr val="000000"/>
      </a:dk1>
      <a:lt1>
        <a:srgbClr val="FFFFFF"/>
      </a:lt1>
      <a:dk2>
        <a:srgbClr val="243141"/>
      </a:dk2>
      <a:lt2>
        <a:srgbClr val="E2E3E8"/>
      </a:lt2>
      <a:accent1>
        <a:srgbClr val="AAA180"/>
      </a:accent1>
      <a:accent2>
        <a:srgbClr val="9CA671"/>
      </a:accent2>
      <a:accent3>
        <a:srgbClr val="8FA880"/>
      </a:accent3>
      <a:accent4>
        <a:srgbClr val="76AD78"/>
      </a:accent4>
      <a:accent5>
        <a:srgbClr val="81AB94"/>
      </a:accent5>
      <a:accent6>
        <a:srgbClr val="74AAA2"/>
      </a:accent6>
      <a:hlink>
        <a:srgbClr val="6978AE"/>
      </a:hlink>
      <a:folHlink>
        <a:srgbClr val="7F7F7F"/>
      </a:folHlink>
    </a:clrScheme>
    <a:fontScheme name="Earth">
      <a:majorFont>
        <a:latin typeface="Trade Gothic Next Cond"/>
        <a:ea typeface="Arial"/>
        <a:cs typeface="Arial"/>
      </a:majorFont>
      <a:minorFont>
        <a:latin typeface="Trade Gothic Next Light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</TotalTime>
  <Words>107</Words>
  <Application>Microsoft Office PowerPoint</Application>
  <DocSecurity>0</DocSecurity>
  <PresentationFormat>Grand écran</PresentationFormat>
  <Paragraphs>12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Trade Gothic Next Cond</vt:lpstr>
      <vt:lpstr>Trade Gothic Next Light</vt:lpstr>
      <vt:lpstr>PortalVTI</vt:lpstr>
      <vt:lpstr>COURS WEB 7</vt:lpstr>
      <vt:lpstr>Flexbox (Suite)</vt:lpstr>
      <vt:lpstr>RAPPEL: • Définition : Flexbox (Flexible Box) est une méthode de mise en page en CSS.  • Objectif : Faciliter l’alignement, la distribution et l’organisation des éléments dans un conteneur.  • Particularité : Fonctionne même avec des éléments de tailles dynamiques ou inconnues. </vt:lpstr>
      <vt:lpstr>Comment ça fonctionne ?</vt:lpstr>
      <vt:lpstr>Flexbox propose plusieurs propriétés pour positionner les éléments :</vt:lpstr>
      <vt:lpstr>Présentation PowerPoint</vt:lpstr>
      <vt:lpstr>A vous ! :D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 WEB 5</dc:title>
  <dc:subject/>
  <dc:creator>FERRANDEZ Benjamin</dc:creator>
  <cp:keywords/>
  <dc:description/>
  <cp:lastModifiedBy>Benjamin Ferrandez</cp:lastModifiedBy>
  <cp:revision>15</cp:revision>
  <dcterms:created xsi:type="dcterms:W3CDTF">2024-10-13T11:47:32Z</dcterms:created>
  <dcterms:modified xsi:type="dcterms:W3CDTF">2024-12-04T07:25:51Z</dcterms:modified>
  <cp:category/>
  <dc:identifier/>
  <cp:contentStatus/>
  <dc:language/>
  <cp:version/>
</cp:coreProperties>
</file>