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0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429612" y="1013983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429566" y="1041620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C2B07E4-CDF9-4C88-A2F3-04620E58224D}" type="datetimeFigureOut">
              <a:rPr lang="en-US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EFE71E98-A417-4ECC-ACEB-C0490C20DB04}" type="slidenum">
              <a:rPr lang="en-US"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20000"/>
        </a:lnSpc>
        <a:spcBef>
          <a:spcPts val="0"/>
        </a:spcBef>
        <a:buNone/>
        <a:defRPr sz="2800" b="1" cap="all" spc="6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>
        <a:lnSpc>
          <a:spcPct val="130000"/>
        </a:lnSpc>
        <a:spcBef>
          <a:spcPts val="1000"/>
        </a:spcBef>
        <a:buSzPct val="85000"/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>
        <a:lnSpc>
          <a:spcPct val="130000"/>
        </a:lnSpc>
        <a:spcBef>
          <a:spcPts val="500"/>
        </a:spcBef>
        <a:buSzPct val="85000"/>
        <a:buFontTx/>
        <a:buNone/>
        <a:defRPr sz="1600" b="1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>
        <a:lnSpc>
          <a:spcPct val="130000"/>
        </a:lnSpc>
        <a:spcBef>
          <a:spcPts val="500"/>
        </a:spcBef>
        <a:buSzPct val="85000"/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>
        <a:lnSpc>
          <a:spcPct val="130000"/>
        </a:lnSpc>
        <a:spcBef>
          <a:spcPts val="500"/>
        </a:spcBef>
        <a:buSzPct val="85000"/>
        <a:buFontTx/>
        <a:buNone/>
        <a:defRPr sz="1200" b="1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>
        <a:lnSpc>
          <a:spcPct val="130000"/>
        </a:lnSpc>
        <a:spcBef>
          <a:spcPts val="500"/>
        </a:spcBef>
        <a:buSzPct val="85000"/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2238258" y="2158559"/>
            <a:ext cx="7714388" cy="16395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COURS WEB 9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/>
              <a:t>HTML / CSS</a:t>
            </a:r>
            <a:endParaRPr/>
          </a:p>
        </p:txBody>
      </p:sp>
      <p:cxnSp>
        <p:nvCxnSpPr>
          <p:cNvPr id="1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2"/>
          <p:cNvSpPr txBox="1"/>
          <p:nvPr/>
        </p:nvSpPr>
        <p:spPr bwMode="auto">
          <a:xfrm>
            <a:off x="7405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dirty="0"/>
              <a:t>Cours N°9</a:t>
            </a:r>
            <a:endParaRPr dirty="0"/>
          </a:p>
        </p:txBody>
      </p:sp>
      <p:sp>
        <p:nvSpPr>
          <p:cNvPr id="6" name="Sous-titre 2"/>
          <p:cNvSpPr txBox="1"/>
          <p:nvPr/>
        </p:nvSpPr>
        <p:spPr bwMode="auto">
          <a:xfrm>
            <a:off x="809214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/>
              <a:t>FERRANDEZ BENJAMIN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246790"/>
            <a:ext cx="9238434" cy="2364420"/>
          </a:xfrm>
        </p:spPr>
        <p:txBody>
          <a:bodyPr/>
          <a:lstStyle/>
          <a:p>
            <a:pPr algn="ctr">
              <a:defRPr/>
            </a:pPr>
            <a:r>
              <a:rPr lang="fr-FR" sz="6600" dirty="0"/>
              <a:t>Unité de mesure px, </a:t>
            </a:r>
            <a:r>
              <a:rPr lang="fr-FR" sz="6600" dirty="0" err="1"/>
              <a:t>em</a:t>
            </a:r>
            <a:r>
              <a:rPr lang="fr-FR" sz="6600" dirty="0"/>
              <a:t>, %, REM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5" y="290843"/>
            <a:ext cx="1872927" cy="857559"/>
          </a:xfrm>
        </p:spPr>
        <p:txBody>
          <a:bodyPr/>
          <a:lstStyle/>
          <a:p>
            <a:r>
              <a:rPr lang="fr-FR" dirty="0"/>
              <a:t>LES PX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49" y="1588238"/>
            <a:ext cx="6369337" cy="440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absolue qui représente un point fixe sur l’écran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Toujours de la même taille, quelle que soit la taille de l’écran ou du conteneur parent.</a:t>
            </a:r>
          </a:p>
          <a:p>
            <a:pPr lvl="1"/>
            <a:r>
              <a:rPr lang="fr-FR" b="0" dirty="0"/>
              <a:t>Idéal pour un contrôle précis et fixe.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Utilisation typique : </a:t>
            </a:r>
          </a:p>
          <a:p>
            <a:pPr lvl="1"/>
            <a:r>
              <a:rPr lang="fr-FR" b="0" dirty="0"/>
              <a:t>Boutons, bordures ou éléments ou la précision absolue est essentielle</a:t>
            </a:r>
          </a:p>
          <a:p>
            <a:pPr lvl="1"/>
            <a:endParaRPr lang="fr-FR" b="0" dirty="0"/>
          </a:p>
          <a:p>
            <a:pPr lvl="1"/>
            <a:endParaRPr lang="fr-FR" b="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F3E089C-B7B0-43DE-9AF9-E90F3EEC42C0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07E657C-7426-4190-8C46-EF17AC18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80" y="3115011"/>
            <a:ext cx="1609950" cy="89547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321A4DF-92B0-4DC4-A02D-636CE34052D5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185334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6" y="290843"/>
            <a:ext cx="3524174" cy="85755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6" y="1393794"/>
            <a:ext cx="7021975" cy="4994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relative basée sur la taille de la police du parent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• Si la taille de la police du parent change, la valeur en </a:t>
            </a:r>
            <a:r>
              <a:rPr lang="fr-FR" b="0" dirty="0" err="1"/>
              <a:t>em</a:t>
            </a:r>
            <a:r>
              <a:rPr lang="fr-FR" b="0" dirty="0"/>
              <a:t> change également</a:t>
            </a:r>
          </a:p>
          <a:p>
            <a:pPr lvl="1"/>
            <a:r>
              <a:rPr lang="fr-FR" b="0" dirty="0"/>
              <a:t>• 1 </a:t>
            </a:r>
            <a:r>
              <a:rPr lang="fr-FR" b="0" dirty="0" err="1"/>
              <a:t>em</a:t>
            </a:r>
            <a:r>
              <a:rPr lang="fr-FR" b="0" dirty="0"/>
              <a:t> correspond à la taille de la police du parent</a:t>
            </a:r>
          </a:p>
          <a:p>
            <a:pPr lvl="1"/>
            <a:r>
              <a:rPr lang="fr-FR" b="0" dirty="0"/>
              <a:t>• Si un élément enfant utilise 2em, cela correspondra au double de la taille de la police parent.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Utilisation typique : </a:t>
            </a:r>
          </a:p>
          <a:p>
            <a:pPr lvl="1"/>
            <a:r>
              <a:rPr lang="fr-FR" b="0" dirty="0"/>
              <a:t>Créer des mises en page adaptatives ou une hiérarchie de texte</a:t>
            </a:r>
          </a:p>
          <a:p>
            <a:pPr lvl="1"/>
            <a:r>
              <a:rPr lang="fr-FR" b="0" dirty="0"/>
              <a:t>Souvent employé pour définir des marges, </a:t>
            </a:r>
            <a:r>
              <a:rPr lang="fr-FR" b="0" dirty="0" err="1"/>
              <a:t>paddings</a:t>
            </a:r>
            <a:r>
              <a:rPr lang="fr-FR" b="0" dirty="0"/>
              <a:t> ou </a:t>
            </a:r>
            <a:r>
              <a:rPr lang="fr-FR" b="0" dirty="0" err="1"/>
              <a:t>intelignes</a:t>
            </a:r>
            <a:r>
              <a:rPr lang="fr-FR" b="0" dirty="0"/>
              <a:t> relatifs</a:t>
            </a:r>
          </a:p>
          <a:p>
            <a:pPr lvl="1"/>
            <a:endParaRPr lang="fr-FR" b="0" dirty="0"/>
          </a:p>
          <a:p>
            <a:pPr lvl="1"/>
            <a:endParaRPr lang="fr-FR" b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37C63A-93EF-4071-AE27-A8785B76972E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B5FFD7F5-6116-44FD-904E-1948F8E1DE87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46B9CD-2881-491B-9F45-B1DE06E7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04" y="2826609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6" y="290843"/>
            <a:ext cx="3524174" cy="857559"/>
          </a:xfrm>
        </p:spPr>
        <p:txBody>
          <a:bodyPr/>
          <a:lstStyle/>
          <a:p>
            <a:r>
              <a:rPr lang="fr-FR" dirty="0"/>
              <a:t>Les %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6" y="1336088"/>
            <a:ext cx="7021975" cy="480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relative, souvent basée sur une dimension parent spécifique (largeur, hauteur </a:t>
            </a:r>
            <a:r>
              <a:rPr lang="fr-FR" b="0" dirty="0" err="1"/>
              <a:t>etc</a:t>
            </a:r>
            <a:r>
              <a:rPr lang="fr-FR" b="0" dirty="0"/>
              <a:t>)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• Relatif à la taille du conteneur parent (et non seulement à la police comme </a:t>
            </a:r>
            <a:r>
              <a:rPr lang="fr-FR" b="0" dirty="0" err="1"/>
              <a:t>em</a:t>
            </a:r>
            <a:r>
              <a:rPr lang="fr-FR" b="0" dirty="0"/>
              <a:t>)</a:t>
            </a:r>
          </a:p>
          <a:p>
            <a:pPr lvl="1"/>
            <a:r>
              <a:rPr lang="fr-FR" b="0" dirty="0"/>
              <a:t>• Flexible et particulièrement utilise pour le design réactif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Utilisation typique : </a:t>
            </a:r>
          </a:p>
          <a:p>
            <a:pPr lvl="1"/>
            <a:r>
              <a:rPr lang="fr-FR" b="0" dirty="0"/>
              <a:t>Largeur et hauteur des éléments (ex: images ou </a:t>
            </a:r>
            <a:r>
              <a:rPr lang="fr-FR" b="0" dirty="0" err="1"/>
              <a:t>divs</a:t>
            </a:r>
            <a:r>
              <a:rPr lang="fr-FR" b="0" dirty="0"/>
              <a:t>) pour adapter le contenue à l’écran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37C63A-93EF-4071-AE27-A8785B76972E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B5FFD7F5-6116-44FD-904E-1948F8E1DE87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3EB275-99FE-4145-A24F-FF7DC7A4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6" y="3198136"/>
            <a:ext cx="43725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6" y="290843"/>
            <a:ext cx="3524174" cy="857559"/>
          </a:xfrm>
        </p:spPr>
        <p:txBody>
          <a:bodyPr/>
          <a:lstStyle/>
          <a:p>
            <a:r>
              <a:rPr lang="fr-FR" dirty="0"/>
              <a:t>Les REM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6" y="1336088"/>
            <a:ext cx="7021975" cy="48072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relative basée sur la taille de la police racine du document (définie sur l’élément &lt;html&gt;).</a:t>
            </a:r>
          </a:p>
          <a:p>
            <a:pPr marL="0" indent="0">
              <a:buNone/>
            </a:pPr>
            <a:r>
              <a:rPr lang="fr-FR" b="1" dirty="0"/>
              <a:t>Point à noter </a:t>
            </a:r>
            <a:r>
              <a:rPr lang="fr-FR" b="1" dirty="0">
                <a:sym typeface="Wingdings" panose="05000000000000000000" pitchFamily="2" charset="2"/>
              </a:rPr>
              <a:t> Différence avec </a:t>
            </a:r>
            <a:r>
              <a:rPr lang="fr-FR" b="1" dirty="0" err="1">
                <a:sym typeface="Wingdings" panose="05000000000000000000" pitchFamily="2" charset="2"/>
              </a:rPr>
              <a:t>em</a:t>
            </a:r>
            <a:r>
              <a:rPr lang="fr-FR" b="1" dirty="0"/>
              <a:t> : </a:t>
            </a:r>
          </a:p>
          <a:p>
            <a:pPr lvl="1"/>
            <a:r>
              <a:rPr lang="fr-FR" b="0" dirty="0"/>
              <a:t>• Tandis que </a:t>
            </a:r>
            <a:r>
              <a:rPr lang="fr-FR" b="0" dirty="0" err="1"/>
              <a:t>em</a:t>
            </a:r>
            <a:r>
              <a:rPr lang="fr-FR" b="0" dirty="0"/>
              <a:t> est relatif à la taille de la police de son parent, rem est toujours relatif à la taille de la police définie sur l’élément &lt;html&gt;</a:t>
            </a:r>
          </a:p>
          <a:p>
            <a:pPr lvl="1"/>
            <a:r>
              <a:rPr lang="fr-FR" b="0" dirty="0"/>
              <a:t>• Cela garantit une plus grande cohérence et facilite le contrôle global des proportions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• Toujours relative à la taille de police de l’élément racine ( &lt;html&gt; ), indépendamment des éléments parents.</a:t>
            </a:r>
          </a:p>
          <a:p>
            <a:pPr lvl="1"/>
            <a:r>
              <a:rPr lang="fr-FR" b="0" dirty="0"/>
              <a:t>•Garantie de cohérence : les valeurs ne dépendent pas du contexte local (contrairement à EM), </a:t>
            </a:r>
            <a:r>
              <a:rPr lang="fr-FR" b="0" dirty="0" err="1"/>
              <a:t>cequi</a:t>
            </a:r>
            <a:r>
              <a:rPr lang="fr-FR" b="0" dirty="0"/>
              <a:t> permet une structure plus prévisible.</a:t>
            </a:r>
          </a:p>
          <a:p>
            <a:pPr lvl="1"/>
            <a:r>
              <a:rPr lang="fr-FR" b="0" dirty="0"/>
              <a:t>• Facile à ajuster : en modifiant la taille de police de l’élément &lt;html&gt;, vous pouvez adapter tout le design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37C63A-93EF-4071-AE27-A8785B76972E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B5FFD7F5-6116-44FD-904E-1948F8E1DE87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7DE193-1A1F-4731-98A8-CAE308D4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6" y="2630872"/>
            <a:ext cx="4309996" cy="2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6C0B3-E6CD-4213-BBC4-FE731ED426A6}"/>
              </a:ext>
            </a:extLst>
          </p:cNvPr>
          <p:cNvSpPr/>
          <p:nvPr/>
        </p:nvSpPr>
        <p:spPr>
          <a:xfrm>
            <a:off x="1979721" y="4574193"/>
            <a:ext cx="772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un web design moderne et adaptable, il est courant de privilégier des unités relatives (</a:t>
            </a:r>
            <a:r>
              <a:rPr lang="fr-FR" dirty="0" err="1"/>
              <a:t>em</a:t>
            </a:r>
            <a:r>
              <a:rPr lang="fr-FR" dirty="0"/>
              <a:t>, % voir même rem) afin de faciliter l’adaptabilité et l’accessibilité des sites sur différents appareils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AF6AA9-3646-4B7A-85DF-789B0D2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07" y="2452676"/>
            <a:ext cx="680179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4388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Earth">
      <a:majorFont>
        <a:latin typeface="Trade Gothic Next Cond"/>
        <a:ea typeface="Arial"/>
        <a:cs typeface="Arial"/>
      </a:majorFont>
      <a:minorFont>
        <a:latin typeface="Trade Gothic Next Ligh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424</Words>
  <Application>Microsoft Office PowerPoint</Application>
  <DocSecurity>0</DocSecurity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Trade Gothic Next Cond</vt:lpstr>
      <vt:lpstr>Trade Gothic Next Light</vt:lpstr>
      <vt:lpstr>Wingdings</vt:lpstr>
      <vt:lpstr>PortalVTI</vt:lpstr>
      <vt:lpstr>COURS WEB 9</vt:lpstr>
      <vt:lpstr>Unité de mesure px, em, %, REM</vt:lpstr>
      <vt:lpstr>LES PX</vt:lpstr>
      <vt:lpstr>Les em</vt:lpstr>
      <vt:lpstr>Les %</vt:lpstr>
      <vt:lpstr>Les REM</vt:lpstr>
      <vt:lpstr>résumé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WEB 5</dc:title>
  <dc:subject/>
  <dc:creator>FERRANDEZ Benjamin</dc:creator>
  <cp:keywords/>
  <dc:description/>
  <cp:lastModifiedBy>Benjamin Ferrandez</cp:lastModifiedBy>
  <cp:revision>25</cp:revision>
  <dcterms:created xsi:type="dcterms:W3CDTF">2024-10-13T11:47:32Z</dcterms:created>
  <dcterms:modified xsi:type="dcterms:W3CDTF">2024-12-18T14:21:29Z</dcterms:modified>
  <cp:category/>
  <dc:identifier/>
  <cp:contentStatus/>
  <dc:language/>
  <cp:version/>
</cp:coreProperties>
</file>