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60" r:id="rId5"/>
    <p:sldId id="261" r:id="rId6"/>
    <p:sldId id="262" r:id="rId7"/>
    <p:sldId id="263" r:id="rId8"/>
    <p:sldId id="264" r:id="rId9"/>
    <p:sldId id="265"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Date Placeholder 2"/>
          <p:cNvSpPr>
            <a:spLocks noGrp="1"/>
          </p:cNvSpPr>
          <p:nvPr>
            <p:ph type="dt" sz="half" idx="10"/>
          </p:nvPr>
        </p:nvSpPr>
        <p:spPr/>
        <p:txBody>
          <a:bodyPr/>
          <a:lstStyle/>
          <a:p>
            <a:fld id="{B61BEF0D-F0BB-DE4B-95CE-6DB70DBA9567}" type="datetimeFigureOut">
              <a:rPr lang="en-US" dirty="0"/>
              <a:pPr/>
              <a:t>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2/6/2025</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CF6AE8-247B-4D8F-B96B-1232CD9A204E}"/>
              </a:ext>
            </a:extLst>
          </p:cNvPr>
          <p:cNvSpPr>
            <a:spLocks noGrp="1"/>
          </p:cNvSpPr>
          <p:nvPr>
            <p:ph type="ctrTitle"/>
          </p:nvPr>
        </p:nvSpPr>
        <p:spPr>
          <a:xfrm>
            <a:off x="799051" y="2038912"/>
            <a:ext cx="8001000" cy="975221"/>
          </a:xfrm>
        </p:spPr>
        <p:txBody>
          <a:bodyPr/>
          <a:lstStyle/>
          <a:p>
            <a:r>
              <a:rPr lang="fr-FR" dirty="0"/>
              <a:t>Le PHP</a:t>
            </a:r>
          </a:p>
        </p:txBody>
      </p:sp>
      <p:sp>
        <p:nvSpPr>
          <p:cNvPr id="3" name="Sous-titre 2">
            <a:extLst>
              <a:ext uri="{FF2B5EF4-FFF2-40B4-BE49-F238E27FC236}">
                <a16:creationId xmlns:a16="http://schemas.microsoft.com/office/drawing/2014/main" id="{BD6E1CB7-1951-47BB-BCE1-23B409AFBAAD}"/>
              </a:ext>
            </a:extLst>
          </p:cNvPr>
          <p:cNvSpPr>
            <a:spLocks noGrp="1"/>
          </p:cNvSpPr>
          <p:nvPr>
            <p:ph type="subTitle" idx="1"/>
          </p:nvPr>
        </p:nvSpPr>
        <p:spPr/>
        <p:txBody>
          <a:bodyPr/>
          <a:lstStyle/>
          <a:p>
            <a:endParaRPr lang="fr-FR" dirty="0"/>
          </a:p>
          <a:p>
            <a:r>
              <a:rPr lang="fr-FR" dirty="0"/>
              <a:t> &lt;?PHP ECHO‘’ COURS 3’’; ?&gt;</a:t>
            </a:r>
          </a:p>
        </p:txBody>
      </p:sp>
      <p:sp>
        <p:nvSpPr>
          <p:cNvPr id="4" name="ZoneTexte 3">
            <a:extLst>
              <a:ext uri="{FF2B5EF4-FFF2-40B4-BE49-F238E27FC236}">
                <a16:creationId xmlns:a16="http://schemas.microsoft.com/office/drawing/2014/main" id="{9A980D25-89FC-4C6D-B03E-C8031C97987D}"/>
              </a:ext>
            </a:extLst>
          </p:cNvPr>
          <p:cNvSpPr txBox="1"/>
          <p:nvPr/>
        </p:nvSpPr>
        <p:spPr>
          <a:xfrm>
            <a:off x="9110444" y="5931016"/>
            <a:ext cx="2387192" cy="369332"/>
          </a:xfrm>
          <a:prstGeom prst="rect">
            <a:avLst/>
          </a:prstGeom>
          <a:noFill/>
        </p:spPr>
        <p:txBody>
          <a:bodyPr wrap="none" rtlCol="0">
            <a:spAutoFit/>
          </a:bodyPr>
          <a:lstStyle/>
          <a:p>
            <a:r>
              <a:rPr lang="fr-FR" dirty="0"/>
              <a:t>Ferrandez Benjamin</a:t>
            </a:r>
          </a:p>
        </p:txBody>
      </p:sp>
    </p:spTree>
    <p:extLst>
      <p:ext uri="{BB962C8B-B14F-4D97-AF65-F5344CB8AC3E}">
        <p14:creationId xmlns:p14="http://schemas.microsoft.com/office/powerpoint/2010/main" val="349166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BA531ED8-0CAE-4AD8-8AB6-36141E6B99A2}"/>
              </a:ext>
            </a:extLst>
          </p:cNvPr>
          <p:cNvSpPr txBox="1">
            <a:spLocks/>
          </p:cNvSpPr>
          <p:nvPr/>
        </p:nvSpPr>
        <p:spPr>
          <a:xfrm>
            <a:off x="625489" y="705062"/>
            <a:ext cx="8001000" cy="97522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La boucle foreach</a:t>
            </a:r>
          </a:p>
        </p:txBody>
      </p:sp>
      <p:sp>
        <p:nvSpPr>
          <p:cNvPr id="5" name="Espace réservé du contenu 2">
            <a:extLst>
              <a:ext uri="{FF2B5EF4-FFF2-40B4-BE49-F238E27FC236}">
                <a16:creationId xmlns:a16="http://schemas.microsoft.com/office/drawing/2014/main" id="{F80BA0AA-FBB8-46B3-B240-219DFF70B628}"/>
              </a:ext>
            </a:extLst>
          </p:cNvPr>
          <p:cNvSpPr txBox="1">
            <a:spLocks/>
          </p:cNvSpPr>
          <p:nvPr/>
        </p:nvSpPr>
        <p:spPr>
          <a:xfrm>
            <a:off x="763397" y="1895911"/>
            <a:ext cx="10786335" cy="441260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2000" dirty="0"/>
              <a:t>La boucle </a:t>
            </a:r>
            <a:r>
              <a:rPr lang="fr-FR" sz="2000" b="1" dirty="0"/>
              <a:t>Foreach</a:t>
            </a:r>
            <a:r>
              <a:rPr lang="fr-FR" sz="2000" dirty="0"/>
              <a:t> est spécialement conçue pour parcourir facilement les tableaux en PHP. Elle permet de récupérer directement les valeurs d’un tableau sans avoir à gérer les indices manuellement (sans variable $i pour allez chercher la position par exemple) </a:t>
            </a:r>
          </a:p>
          <a:p>
            <a:pPr marL="0" indent="0">
              <a:buFont typeface="Wingdings 3" panose="05040102010807070707" pitchFamily="18" charset="2"/>
              <a:buNone/>
            </a:pPr>
            <a:endParaRPr lang="fr-FR" sz="2000" dirty="0"/>
          </a:p>
          <a:p>
            <a:pPr marL="0" indent="0">
              <a:buFont typeface="Wingdings 3" panose="05040102010807070707" pitchFamily="18" charset="2"/>
              <a:buNone/>
            </a:pPr>
            <a:r>
              <a:rPr lang="fr-FR" b="1" dirty="0"/>
              <a:t>Exemple</a:t>
            </a:r>
            <a:r>
              <a:rPr lang="fr-FR" sz="1600" dirty="0"/>
              <a:t> </a:t>
            </a:r>
            <a:r>
              <a:rPr lang="fr-FR" sz="1600" i="1" dirty="0"/>
              <a:t>(j’ai ajouté un saut de ligne qui n’est pas nécessaire, c’est pour l’affichage ici de l’exemple) :</a:t>
            </a:r>
          </a:p>
          <a:p>
            <a:pPr marL="0" indent="0">
              <a:buNone/>
            </a:pPr>
            <a:r>
              <a:rPr lang="fr-FR" sz="1600" b="1" i="1" dirty="0"/>
              <a:t>Fonctionnement</a:t>
            </a:r>
            <a:r>
              <a:rPr lang="fr-FR" sz="1600" i="1" dirty="0"/>
              <a:t> : A chaque tour de boucle, $fruit prend donc la valeur suivante du tableau. La boucle continue jusqu’à ce que tous les éléments aient été parcourus.</a:t>
            </a:r>
          </a:p>
          <a:p>
            <a:pPr marL="0" indent="0">
              <a:buNone/>
            </a:pPr>
            <a:endParaRPr lang="fr-FR" sz="1600" dirty="0"/>
          </a:p>
          <a:p>
            <a:pPr marL="0" indent="0">
              <a:buFont typeface="Wingdings 3" panose="05040102010807070707" pitchFamily="18" charset="2"/>
              <a:buNone/>
            </a:pPr>
            <a:endParaRPr lang="fr-FR" dirty="0"/>
          </a:p>
          <a:p>
            <a:pPr marL="0" indent="0">
              <a:buFont typeface="Wingdings 3" panose="05040102010807070707" pitchFamily="18" charset="2"/>
              <a:buNone/>
            </a:pPr>
            <a:endParaRPr lang="fr-FR" dirty="0"/>
          </a:p>
          <a:p>
            <a:pPr marL="0" indent="0">
              <a:buFont typeface="Wingdings 3" panose="05040102010807070707" pitchFamily="18" charset="2"/>
              <a:buNone/>
            </a:pPr>
            <a:endParaRPr lang="fr-FR" sz="2000" dirty="0"/>
          </a:p>
          <a:p>
            <a:pPr marL="0" indent="0">
              <a:buFont typeface="Wingdings 3" panose="05040102010807070707" pitchFamily="18" charset="2"/>
              <a:buNone/>
            </a:pPr>
            <a:endParaRPr lang="fr-FR" sz="2000" dirty="0"/>
          </a:p>
        </p:txBody>
      </p:sp>
      <p:pic>
        <p:nvPicPr>
          <p:cNvPr id="2" name="Image 1">
            <a:extLst>
              <a:ext uri="{FF2B5EF4-FFF2-40B4-BE49-F238E27FC236}">
                <a16:creationId xmlns:a16="http://schemas.microsoft.com/office/drawing/2014/main" id="{475B51E4-0671-445F-A808-84C18423A1F9}"/>
              </a:ext>
            </a:extLst>
          </p:cNvPr>
          <p:cNvPicPr>
            <a:picLocks noChangeAspect="1"/>
          </p:cNvPicPr>
          <p:nvPr/>
        </p:nvPicPr>
        <p:blipFill>
          <a:blip r:embed="rId2"/>
          <a:stretch>
            <a:fillRect/>
          </a:stretch>
        </p:blipFill>
        <p:spPr>
          <a:xfrm>
            <a:off x="1042442" y="4850933"/>
            <a:ext cx="3429479" cy="752580"/>
          </a:xfrm>
          <a:prstGeom prst="rect">
            <a:avLst/>
          </a:prstGeom>
        </p:spPr>
      </p:pic>
      <p:pic>
        <p:nvPicPr>
          <p:cNvPr id="3" name="Image 2">
            <a:extLst>
              <a:ext uri="{FF2B5EF4-FFF2-40B4-BE49-F238E27FC236}">
                <a16:creationId xmlns:a16="http://schemas.microsoft.com/office/drawing/2014/main" id="{A4178D10-41B8-45E6-A790-F7C7EF15E5BF}"/>
              </a:ext>
            </a:extLst>
          </p:cNvPr>
          <p:cNvPicPr>
            <a:picLocks noChangeAspect="1"/>
          </p:cNvPicPr>
          <p:nvPr/>
        </p:nvPicPr>
        <p:blipFill>
          <a:blip r:embed="rId3"/>
          <a:stretch>
            <a:fillRect/>
          </a:stretch>
        </p:blipFill>
        <p:spPr>
          <a:xfrm>
            <a:off x="7879472" y="4800929"/>
            <a:ext cx="2448267" cy="895475"/>
          </a:xfrm>
          <a:prstGeom prst="rect">
            <a:avLst/>
          </a:prstGeom>
        </p:spPr>
      </p:pic>
      <p:sp>
        <p:nvSpPr>
          <p:cNvPr id="9" name="Flèche : droite 8">
            <a:extLst>
              <a:ext uri="{FF2B5EF4-FFF2-40B4-BE49-F238E27FC236}">
                <a16:creationId xmlns:a16="http://schemas.microsoft.com/office/drawing/2014/main" id="{16B3A068-E8D6-4B47-9F27-D280318B418F}"/>
              </a:ext>
            </a:extLst>
          </p:cNvPr>
          <p:cNvSpPr/>
          <p:nvPr/>
        </p:nvSpPr>
        <p:spPr>
          <a:xfrm>
            <a:off x="5471836" y="4850933"/>
            <a:ext cx="1182847" cy="6123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97444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BA531ED8-0CAE-4AD8-8AB6-36141E6B99A2}"/>
              </a:ext>
            </a:extLst>
          </p:cNvPr>
          <p:cNvSpPr txBox="1">
            <a:spLocks/>
          </p:cNvSpPr>
          <p:nvPr/>
        </p:nvSpPr>
        <p:spPr>
          <a:xfrm>
            <a:off x="625489" y="705062"/>
            <a:ext cx="8001000" cy="97522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La boucle While</a:t>
            </a:r>
          </a:p>
        </p:txBody>
      </p:sp>
      <p:sp>
        <p:nvSpPr>
          <p:cNvPr id="5" name="Espace réservé du contenu 2">
            <a:extLst>
              <a:ext uri="{FF2B5EF4-FFF2-40B4-BE49-F238E27FC236}">
                <a16:creationId xmlns:a16="http://schemas.microsoft.com/office/drawing/2014/main" id="{F80BA0AA-FBB8-46B3-B240-219DFF70B628}"/>
              </a:ext>
            </a:extLst>
          </p:cNvPr>
          <p:cNvSpPr txBox="1">
            <a:spLocks/>
          </p:cNvSpPr>
          <p:nvPr/>
        </p:nvSpPr>
        <p:spPr>
          <a:xfrm>
            <a:off x="763397" y="1895911"/>
            <a:ext cx="10786335" cy="441260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2000" dirty="0"/>
              <a:t>La boucle </a:t>
            </a:r>
            <a:r>
              <a:rPr lang="fr-FR" sz="2000" b="1" dirty="0"/>
              <a:t>While </a:t>
            </a:r>
            <a:r>
              <a:rPr lang="fr-FR" sz="2000" dirty="0"/>
              <a:t>(Tant que)</a:t>
            </a:r>
            <a:r>
              <a:rPr lang="fr-FR" sz="2000" b="1" dirty="0"/>
              <a:t> </a:t>
            </a:r>
            <a:r>
              <a:rPr lang="fr-FR" sz="2000" dirty="0"/>
              <a:t>permet d’exécuter un bloc de code tant qu’une condition est vraie.</a:t>
            </a:r>
          </a:p>
          <a:p>
            <a:pPr marL="0" indent="0">
              <a:buFont typeface="Wingdings 3" panose="05040102010807070707" pitchFamily="18" charset="2"/>
              <a:buNone/>
            </a:pPr>
            <a:endParaRPr lang="fr-FR" sz="2000" dirty="0"/>
          </a:p>
          <a:p>
            <a:pPr marL="0" indent="0">
              <a:buFont typeface="Wingdings 3" panose="05040102010807070707" pitchFamily="18" charset="2"/>
              <a:buNone/>
            </a:pPr>
            <a:r>
              <a:rPr lang="fr-FR" b="1" dirty="0"/>
              <a:t>Exemple</a:t>
            </a:r>
            <a:r>
              <a:rPr lang="fr-FR" sz="1600" dirty="0"/>
              <a:t> </a:t>
            </a:r>
            <a:r>
              <a:rPr lang="fr-FR" sz="1600" i="1" dirty="0"/>
              <a:t>(j’ai ajouté un saut de ligne qui n’est pas nécessaire, c’est pour l’affichage ici de l’exemple) :</a:t>
            </a:r>
          </a:p>
          <a:p>
            <a:pPr marL="0" indent="0">
              <a:buNone/>
            </a:pPr>
            <a:r>
              <a:rPr lang="fr-FR" sz="1600" b="1" i="1" dirty="0"/>
              <a:t>Fonctionnement</a:t>
            </a:r>
            <a:r>
              <a:rPr lang="fr-FR" sz="1600" i="1" dirty="0"/>
              <a:t> : a chaque tour de boucle, la condition est vérifiée. Si elle est vraie, le code à l’intérieur de la boucle s’</a:t>
            </a:r>
            <a:r>
              <a:rPr lang="fr-FR" sz="1600" i="1" dirty="0" err="1"/>
              <a:t>execute</a:t>
            </a:r>
            <a:r>
              <a:rPr lang="fr-FR" sz="1600" i="1" dirty="0"/>
              <a:t>, sinon nous sortons de la boucle, et donc elle s’arrête.</a:t>
            </a:r>
            <a:endParaRPr lang="fr-FR" sz="1600" dirty="0"/>
          </a:p>
          <a:p>
            <a:pPr marL="0" indent="0">
              <a:buFont typeface="Wingdings 3" panose="05040102010807070707" pitchFamily="18" charset="2"/>
              <a:buNone/>
            </a:pPr>
            <a:endParaRPr lang="fr-FR" dirty="0"/>
          </a:p>
          <a:p>
            <a:pPr marL="0" indent="0">
              <a:buFont typeface="Wingdings 3" panose="05040102010807070707" pitchFamily="18" charset="2"/>
              <a:buNone/>
            </a:pPr>
            <a:endParaRPr lang="fr-FR" dirty="0"/>
          </a:p>
          <a:p>
            <a:pPr marL="0" indent="0">
              <a:buFont typeface="Wingdings 3" panose="05040102010807070707" pitchFamily="18" charset="2"/>
              <a:buNone/>
            </a:pPr>
            <a:endParaRPr lang="fr-FR" sz="2000" dirty="0"/>
          </a:p>
          <a:p>
            <a:pPr marL="0" indent="0">
              <a:buFont typeface="Wingdings 3" panose="05040102010807070707" pitchFamily="18" charset="2"/>
              <a:buNone/>
            </a:pPr>
            <a:endParaRPr lang="fr-FR" sz="2000" dirty="0"/>
          </a:p>
        </p:txBody>
      </p:sp>
      <p:sp>
        <p:nvSpPr>
          <p:cNvPr id="9" name="Flèche : droite 8">
            <a:extLst>
              <a:ext uri="{FF2B5EF4-FFF2-40B4-BE49-F238E27FC236}">
                <a16:creationId xmlns:a16="http://schemas.microsoft.com/office/drawing/2014/main" id="{16B3A068-E8D6-4B47-9F27-D280318B418F}"/>
              </a:ext>
            </a:extLst>
          </p:cNvPr>
          <p:cNvSpPr/>
          <p:nvPr/>
        </p:nvSpPr>
        <p:spPr>
          <a:xfrm>
            <a:off x="5228556" y="5157130"/>
            <a:ext cx="1182847" cy="6123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4F9BCC25-AD65-449A-BEF0-DBE977220A6A}"/>
              </a:ext>
            </a:extLst>
          </p:cNvPr>
          <p:cNvPicPr>
            <a:picLocks noChangeAspect="1"/>
          </p:cNvPicPr>
          <p:nvPr/>
        </p:nvPicPr>
        <p:blipFill>
          <a:blip r:embed="rId2"/>
          <a:stretch>
            <a:fillRect/>
          </a:stretch>
        </p:blipFill>
        <p:spPr>
          <a:xfrm>
            <a:off x="834282" y="4886985"/>
            <a:ext cx="3543795" cy="1152686"/>
          </a:xfrm>
          <a:prstGeom prst="rect">
            <a:avLst/>
          </a:prstGeom>
        </p:spPr>
      </p:pic>
      <p:pic>
        <p:nvPicPr>
          <p:cNvPr id="7" name="Image 6">
            <a:extLst>
              <a:ext uri="{FF2B5EF4-FFF2-40B4-BE49-F238E27FC236}">
                <a16:creationId xmlns:a16="http://schemas.microsoft.com/office/drawing/2014/main" id="{7F3A3610-B3DF-4F41-B006-D6BB31A86B07}"/>
              </a:ext>
            </a:extLst>
          </p:cNvPr>
          <p:cNvPicPr>
            <a:picLocks noChangeAspect="1"/>
          </p:cNvPicPr>
          <p:nvPr/>
        </p:nvPicPr>
        <p:blipFill>
          <a:blip r:embed="rId3"/>
          <a:stretch>
            <a:fillRect/>
          </a:stretch>
        </p:blipFill>
        <p:spPr>
          <a:xfrm>
            <a:off x="7676014" y="4945708"/>
            <a:ext cx="1900949" cy="985309"/>
          </a:xfrm>
          <a:prstGeom prst="rect">
            <a:avLst/>
          </a:prstGeom>
        </p:spPr>
      </p:pic>
    </p:spTree>
    <p:extLst>
      <p:ext uri="{BB962C8B-B14F-4D97-AF65-F5344CB8AC3E}">
        <p14:creationId xmlns:p14="http://schemas.microsoft.com/office/powerpoint/2010/main" val="2018831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4BDDAB7-28B2-4ADD-80D1-E77EEA99AD93}"/>
              </a:ext>
            </a:extLst>
          </p:cNvPr>
          <p:cNvSpPr>
            <a:spLocks noGrp="1"/>
          </p:cNvSpPr>
          <p:nvPr>
            <p:ph idx="1"/>
          </p:nvPr>
        </p:nvSpPr>
        <p:spPr>
          <a:xfrm>
            <a:off x="625488" y="1526797"/>
            <a:ext cx="10941023" cy="4192010"/>
          </a:xfrm>
        </p:spPr>
        <p:txBody>
          <a:bodyPr>
            <a:normAutofit/>
          </a:bodyPr>
          <a:lstStyle/>
          <a:p>
            <a:pPr marL="0" indent="0">
              <a:buNone/>
            </a:pPr>
            <a:r>
              <a:rPr lang="fr-FR" dirty="0"/>
              <a:t>Un tableau en PHP est une structure de données très pratique, qui permet de stocker plusieurs valeurs sous une seul variable. Comme une liste ou chaque élément a une position spécifique (appelée indice / clé) et une valeur associée.</a:t>
            </a:r>
          </a:p>
          <a:p>
            <a:pPr marL="0" indent="0">
              <a:buNone/>
            </a:pPr>
            <a:endParaRPr lang="fr-FR" dirty="0"/>
          </a:p>
          <a:p>
            <a:pPr marL="0" indent="0">
              <a:buNone/>
            </a:pPr>
            <a:r>
              <a:rPr lang="fr-FR" dirty="0"/>
              <a:t> Il existe 3 types de tableaux :</a:t>
            </a:r>
          </a:p>
          <a:p>
            <a:pPr lvl="1">
              <a:buFont typeface="Wingdings" panose="05000000000000000000" pitchFamily="2" charset="2"/>
              <a:buChar char="Ø"/>
            </a:pPr>
            <a:r>
              <a:rPr lang="fr-FR" dirty="0"/>
              <a:t>Tableau </a:t>
            </a:r>
            <a:r>
              <a:rPr lang="fr-FR" b="1" dirty="0"/>
              <a:t>indexé</a:t>
            </a:r>
            <a:r>
              <a:rPr lang="fr-FR" dirty="0"/>
              <a:t> : chaque élément est associé à un numéro commençant par </a:t>
            </a:r>
            <a:r>
              <a:rPr lang="fr-FR" b="1" dirty="0"/>
              <a:t>0</a:t>
            </a:r>
            <a:r>
              <a:rPr lang="fr-FR" dirty="0"/>
              <a:t>. </a:t>
            </a:r>
          </a:p>
          <a:p>
            <a:pPr lvl="1">
              <a:buFont typeface="Wingdings" panose="05000000000000000000" pitchFamily="2" charset="2"/>
              <a:buChar char="Ø"/>
            </a:pPr>
            <a:r>
              <a:rPr lang="fr-FR" dirty="0"/>
              <a:t>Tableau </a:t>
            </a:r>
            <a:r>
              <a:rPr lang="fr-FR" b="1" dirty="0"/>
              <a:t>associatif</a:t>
            </a:r>
            <a:r>
              <a:rPr lang="fr-FR" dirty="0"/>
              <a:t> : chaque élément est associé à une clé nommé.</a:t>
            </a:r>
          </a:p>
          <a:p>
            <a:pPr lvl="1">
              <a:buFont typeface="Wingdings" panose="05000000000000000000" pitchFamily="2" charset="2"/>
              <a:buChar char="Ø"/>
            </a:pPr>
            <a:r>
              <a:rPr lang="fr-FR" dirty="0"/>
              <a:t>Tableau </a:t>
            </a:r>
            <a:r>
              <a:rPr lang="fr-FR" b="1" dirty="0"/>
              <a:t>multidimensionnel</a:t>
            </a:r>
            <a:r>
              <a:rPr lang="fr-FR" dirty="0"/>
              <a:t> : un tableau qui contient d’autres tableaux.</a:t>
            </a:r>
          </a:p>
        </p:txBody>
      </p:sp>
      <p:sp>
        <p:nvSpPr>
          <p:cNvPr id="4" name="Titre 1">
            <a:extLst>
              <a:ext uri="{FF2B5EF4-FFF2-40B4-BE49-F238E27FC236}">
                <a16:creationId xmlns:a16="http://schemas.microsoft.com/office/drawing/2014/main" id="{BA531ED8-0CAE-4AD8-8AB6-36141E6B99A2}"/>
              </a:ext>
            </a:extLst>
          </p:cNvPr>
          <p:cNvSpPr txBox="1">
            <a:spLocks/>
          </p:cNvSpPr>
          <p:nvPr/>
        </p:nvSpPr>
        <p:spPr>
          <a:xfrm>
            <a:off x="625488" y="425741"/>
            <a:ext cx="9634248" cy="97522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C’EST QUOI UN TABLEAU EN PHP</a:t>
            </a:r>
          </a:p>
        </p:txBody>
      </p:sp>
    </p:spTree>
    <p:extLst>
      <p:ext uri="{BB962C8B-B14F-4D97-AF65-F5344CB8AC3E}">
        <p14:creationId xmlns:p14="http://schemas.microsoft.com/office/powerpoint/2010/main" val="2445793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BA531ED8-0CAE-4AD8-8AB6-36141E6B99A2}"/>
              </a:ext>
            </a:extLst>
          </p:cNvPr>
          <p:cNvSpPr txBox="1">
            <a:spLocks/>
          </p:cNvSpPr>
          <p:nvPr/>
        </p:nvSpPr>
        <p:spPr>
          <a:xfrm>
            <a:off x="625489" y="705062"/>
            <a:ext cx="8001000" cy="97522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Comment créer un tableau</a:t>
            </a:r>
          </a:p>
        </p:txBody>
      </p:sp>
      <p:sp>
        <p:nvSpPr>
          <p:cNvPr id="7" name="Espace réservé du contenu 2">
            <a:extLst>
              <a:ext uri="{FF2B5EF4-FFF2-40B4-BE49-F238E27FC236}">
                <a16:creationId xmlns:a16="http://schemas.microsoft.com/office/drawing/2014/main" id="{F2F2E893-8AA1-4539-A30E-958E1464DBD3}"/>
              </a:ext>
            </a:extLst>
          </p:cNvPr>
          <p:cNvSpPr>
            <a:spLocks noGrp="1"/>
          </p:cNvSpPr>
          <p:nvPr>
            <p:ph idx="1"/>
          </p:nvPr>
        </p:nvSpPr>
        <p:spPr>
          <a:xfrm>
            <a:off x="687897" y="1680283"/>
            <a:ext cx="10878614" cy="4038524"/>
          </a:xfrm>
        </p:spPr>
        <p:txBody>
          <a:bodyPr>
            <a:normAutofit/>
          </a:bodyPr>
          <a:lstStyle/>
          <a:p>
            <a:pPr marL="0" indent="0">
              <a:buNone/>
            </a:pPr>
            <a:r>
              <a:rPr lang="fr-FR" dirty="0"/>
              <a:t>Un tableau se remarque par ses crochets : []. Il peut se construire de différentes façon :</a:t>
            </a:r>
          </a:p>
          <a:p>
            <a:pPr lvl="1">
              <a:buFont typeface="Wingdings" panose="05000000000000000000" pitchFamily="2" charset="2"/>
              <a:buChar char="Ø"/>
            </a:pPr>
            <a:r>
              <a:rPr lang="fr-FR" dirty="0"/>
              <a:t> Avec les crochets [] (méthode moderne).</a:t>
            </a:r>
          </a:p>
          <a:p>
            <a:pPr marL="457200" lvl="1" indent="0">
              <a:buNone/>
            </a:pPr>
            <a:r>
              <a:rPr lang="fr-FR" dirty="0"/>
              <a:t>	</a:t>
            </a:r>
          </a:p>
          <a:p>
            <a:pPr marL="457200" lvl="1" indent="0">
              <a:buNone/>
            </a:pPr>
            <a:endParaRPr lang="fr-FR" dirty="0"/>
          </a:p>
          <a:p>
            <a:pPr lvl="1">
              <a:buFont typeface="Wingdings" panose="05000000000000000000" pitchFamily="2" charset="2"/>
              <a:buChar char="Ø"/>
            </a:pPr>
            <a:r>
              <a:rPr lang="fr-FR" dirty="0"/>
              <a:t>Avec la fonction </a:t>
            </a:r>
            <a:r>
              <a:rPr lang="fr-FR" dirty="0" err="1"/>
              <a:t>array</a:t>
            </a:r>
            <a:r>
              <a:rPr lang="fr-FR" dirty="0"/>
              <a:t>()(ancienne syntaxe).</a:t>
            </a:r>
          </a:p>
          <a:p>
            <a:pPr lvl="1">
              <a:buFont typeface="Wingdings" panose="05000000000000000000" pitchFamily="2" charset="2"/>
              <a:buChar char="Ø"/>
            </a:pPr>
            <a:endParaRPr lang="fr-FR" dirty="0"/>
          </a:p>
          <a:p>
            <a:pPr marL="457200" lvl="1" indent="0">
              <a:buNone/>
            </a:pPr>
            <a:endParaRPr lang="fr-FR" sz="2000" dirty="0"/>
          </a:p>
          <a:p>
            <a:pPr marL="457200" lvl="1" indent="0">
              <a:buNone/>
            </a:pPr>
            <a:r>
              <a:rPr lang="fr-FR" sz="2000" dirty="0"/>
              <a:t>Ces deux façon de faire créent le même tableau indexé, où chaque élément est associé à un numéro à partir de </a:t>
            </a:r>
            <a:r>
              <a:rPr lang="fr-FR" sz="2000" b="1" dirty="0"/>
              <a:t>0.</a:t>
            </a:r>
          </a:p>
        </p:txBody>
      </p:sp>
      <p:pic>
        <p:nvPicPr>
          <p:cNvPr id="3" name="Image 2">
            <a:extLst>
              <a:ext uri="{FF2B5EF4-FFF2-40B4-BE49-F238E27FC236}">
                <a16:creationId xmlns:a16="http://schemas.microsoft.com/office/drawing/2014/main" id="{CCC6C2FE-C693-4FA3-A349-14C263D02BE0}"/>
              </a:ext>
            </a:extLst>
          </p:cNvPr>
          <p:cNvPicPr>
            <a:picLocks noChangeAspect="1"/>
          </p:cNvPicPr>
          <p:nvPr/>
        </p:nvPicPr>
        <p:blipFill>
          <a:blip r:embed="rId2"/>
          <a:stretch>
            <a:fillRect/>
          </a:stretch>
        </p:blipFill>
        <p:spPr>
          <a:xfrm>
            <a:off x="1604786" y="2801254"/>
            <a:ext cx="3143689" cy="409632"/>
          </a:xfrm>
          <a:prstGeom prst="rect">
            <a:avLst/>
          </a:prstGeom>
        </p:spPr>
      </p:pic>
      <p:pic>
        <p:nvPicPr>
          <p:cNvPr id="5" name="Image 4">
            <a:extLst>
              <a:ext uri="{FF2B5EF4-FFF2-40B4-BE49-F238E27FC236}">
                <a16:creationId xmlns:a16="http://schemas.microsoft.com/office/drawing/2014/main" id="{143A23C4-9782-4933-BE99-F525D7E7DAE4}"/>
              </a:ext>
            </a:extLst>
          </p:cNvPr>
          <p:cNvPicPr>
            <a:picLocks noChangeAspect="1"/>
          </p:cNvPicPr>
          <p:nvPr/>
        </p:nvPicPr>
        <p:blipFill>
          <a:blip r:embed="rId3"/>
          <a:stretch>
            <a:fillRect/>
          </a:stretch>
        </p:blipFill>
        <p:spPr>
          <a:xfrm>
            <a:off x="1602271" y="4005106"/>
            <a:ext cx="3429479" cy="362001"/>
          </a:xfrm>
          <a:prstGeom prst="rect">
            <a:avLst/>
          </a:prstGeom>
        </p:spPr>
      </p:pic>
    </p:spTree>
    <p:extLst>
      <p:ext uri="{BB962C8B-B14F-4D97-AF65-F5344CB8AC3E}">
        <p14:creationId xmlns:p14="http://schemas.microsoft.com/office/powerpoint/2010/main" val="1213949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BA531ED8-0CAE-4AD8-8AB6-36141E6B99A2}"/>
              </a:ext>
            </a:extLst>
          </p:cNvPr>
          <p:cNvSpPr txBox="1">
            <a:spLocks/>
          </p:cNvSpPr>
          <p:nvPr/>
        </p:nvSpPr>
        <p:spPr>
          <a:xfrm>
            <a:off x="625489" y="705062"/>
            <a:ext cx="8001000" cy="97522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LES TABLEAUX indexé</a:t>
            </a:r>
          </a:p>
        </p:txBody>
      </p:sp>
      <p:pic>
        <p:nvPicPr>
          <p:cNvPr id="2" name="Espace réservé du contenu 1">
            <a:extLst>
              <a:ext uri="{FF2B5EF4-FFF2-40B4-BE49-F238E27FC236}">
                <a16:creationId xmlns:a16="http://schemas.microsoft.com/office/drawing/2014/main" id="{8B0A3234-4E47-4EEB-8261-8FED1DEF5E4A}"/>
              </a:ext>
            </a:extLst>
          </p:cNvPr>
          <p:cNvPicPr>
            <a:picLocks noGrp="1" noChangeAspect="1"/>
          </p:cNvPicPr>
          <p:nvPr>
            <p:ph idx="1"/>
          </p:nvPr>
        </p:nvPicPr>
        <p:blipFill>
          <a:blip r:embed="rId2"/>
          <a:stretch>
            <a:fillRect/>
          </a:stretch>
        </p:blipFill>
        <p:spPr>
          <a:xfrm>
            <a:off x="3916489" y="3728131"/>
            <a:ext cx="3934374" cy="1314633"/>
          </a:xfrm>
          <a:prstGeom prst="rect">
            <a:avLst/>
          </a:prstGeom>
        </p:spPr>
      </p:pic>
      <p:sp>
        <p:nvSpPr>
          <p:cNvPr id="9" name="Espace réservé du contenu 2">
            <a:extLst>
              <a:ext uri="{FF2B5EF4-FFF2-40B4-BE49-F238E27FC236}">
                <a16:creationId xmlns:a16="http://schemas.microsoft.com/office/drawing/2014/main" id="{239708C8-C941-4E38-AF5F-938BA39519E8}"/>
              </a:ext>
            </a:extLst>
          </p:cNvPr>
          <p:cNvSpPr txBox="1">
            <a:spLocks/>
          </p:cNvSpPr>
          <p:nvPr/>
        </p:nvSpPr>
        <p:spPr>
          <a:xfrm>
            <a:off x="763397" y="1895912"/>
            <a:ext cx="10786335" cy="161659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2000" dirty="0"/>
              <a:t>Chaque élément du tableau a une position (un </a:t>
            </a:r>
            <a:r>
              <a:rPr lang="fr-FR" sz="2000" b="1" dirty="0"/>
              <a:t>indice</a:t>
            </a:r>
            <a:r>
              <a:rPr lang="fr-FR" sz="2000" dirty="0"/>
              <a:t>) qui commence par 0.</a:t>
            </a:r>
            <a:endParaRPr lang="fr-FR" sz="2000" b="1" dirty="0"/>
          </a:p>
        </p:txBody>
      </p:sp>
    </p:spTree>
    <p:extLst>
      <p:ext uri="{BB962C8B-B14F-4D97-AF65-F5344CB8AC3E}">
        <p14:creationId xmlns:p14="http://schemas.microsoft.com/office/powerpoint/2010/main" val="3662241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BA531ED8-0CAE-4AD8-8AB6-36141E6B99A2}"/>
              </a:ext>
            </a:extLst>
          </p:cNvPr>
          <p:cNvSpPr txBox="1">
            <a:spLocks/>
          </p:cNvSpPr>
          <p:nvPr/>
        </p:nvSpPr>
        <p:spPr>
          <a:xfrm>
            <a:off x="625489" y="705062"/>
            <a:ext cx="8001000" cy="97522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LES TABLEAUX associatif</a:t>
            </a:r>
          </a:p>
        </p:txBody>
      </p:sp>
      <p:pic>
        <p:nvPicPr>
          <p:cNvPr id="3" name="Espace réservé du contenu 2">
            <a:extLst>
              <a:ext uri="{FF2B5EF4-FFF2-40B4-BE49-F238E27FC236}">
                <a16:creationId xmlns:a16="http://schemas.microsoft.com/office/drawing/2014/main" id="{013ECEE9-82BC-49BF-9886-CA8E2C39791D}"/>
              </a:ext>
            </a:extLst>
          </p:cNvPr>
          <p:cNvPicPr>
            <a:picLocks noGrp="1" noChangeAspect="1"/>
          </p:cNvPicPr>
          <p:nvPr>
            <p:ph idx="1"/>
          </p:nvPr>
        </p:nvPicPr>
        <p:blipFill>
          <a:blip r:embed="rId2"/>
          <a:stretch>
            <a:fillRect/>
          </a:stretch>
        </p:blipFill>
        <p:spPr>
          <a:xfrm>
            <a:off x="3847743" y="3512502"/>
            <a:ext cx="4172532" cy="2076740"/>
          </a:xfrm>
          <a:prstGeom prst="rect">
            <a:avLst/>
          </a:prstGeom>
        </p:spPr>
      </p:pic>
      <p:sp>
        <p:nvSpPr>
          <p:cNvPr id="6" name="Espace réservé du contenu 2">
            <a:extLst>
              <a:ext uri="{FF2B5EF4-FFF2-40B4-BE49-F238E27FC236}">
                <a16:creationId xmlns:a16="http://schemas.microsoft.com/office/drawing/2014/main" id="{3120BEED-C4A7-4170-BADC-59E95D974975}"/>
              </a:ext>
            </a:extLst>
          </p:cNvPr>
          <p:cNvSpPr txBox="1">
            <a:spLocks/>
          </p:cNvSpPr>
          <p:nvPr/>
        </p:nvSpPr>
        <p:spPr>
          <a:xfrm>
            <a:off x="763397" y="1895912"/>
            <a:ext cx="10786335" cy="161659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2000" dirty="0"/>
              <a:t>Au lieu d’utiliser des indices numériques, on utilise des clés nommées.</a:t>
            </a:r>
            <a:endParaRPr lang="fr-FR" sz="2000" b="1" dirty="0"/>
          </a:p>
        </p:txBody>
      </p:sp>
    </p:spTree>
    <p:extLst>
      <p:ext uri="{BB962C8B-B14F-4D97-AF65-F5344CB8AC3E}">
        <p14:creationId xmlns:p14="http://schemas.microsoft.com/office/powerpoint/2010/main" val="444014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BA531ED8-0CAE-4AD8-8AB6-36141E6B99A2}"/>
              </a:ext>
            </a:extLst>
          </p:cNvPr>
          <p:cNvSpPr txBox="1">
            <a:spLocks/>
          </p:cNvSpPr>
          <p:nvPr/>
        </p:nvSpPr>
        <p:spPr>
          <a:xfrm>
            <a:off x="625489" y="705062"/>
            <a:ext cx="8001000" cy="97522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LES TABLEAUX multidimensionnel</a:t>
            </a:r>
          </a:p>
        </p:txBody>
      </p:sp>
      <p:pic>
        <p:nvPicPr>
          <p:cNvPr id="2" name="Image 1">
            <a:extLst>
              <a:ext uri="{FF2B5EF4-FFF2-40B4-BE49-F238E27FC236}">
                <a16:creationId xmlns:a16="http://schemas.microsoft.com/office/drawing/2014/main" id="{653D9F16-FABF-438C-ADA0-2A953E641721}"/>
              </a:ext>
            </a:extLst>
          </p:cNvPr>
          <p:cNvPicPr>
            <a:picLocks noChangeAspect="1"/>
          </p:cNvPicPr>
          <p:nvPr/>
        </p:nvPicPr>
        <p:blipFill>
          <a:blip r:embed="rId2"/>
          <a:stretch>
            <a:fillRect/>
          </a:stretch>
        </p:blipFill>
        <p:spPr>
          <a:xfrm>
            <a:off x="3883685" y="3429000"/>
            <a:ext cx="4105848" cy="2057687"/>
          </a:xfrm>
          <a:prstGeom prst="rect">
            <a:avLst/>
          </a:prstGeom>
        </p:spPr>
      </p:pic>
      <p:sp>
        <p:nvSpPr>
          <p:cNvPr id="5" name="Espace réservé du contenu 2">
            <a:extLst>
              <a:ext uri="{FF2B5EF4-FFF2-40B4-BE49-F238E27FC236}">
                <a16:creationId xmlns:a16="http://schemas.microsoft.com/office/drawing/2014/main" id="{F80BA0AA-FBB8-46B3-B240-219DFF70B628}"/>
              </a:ext>
            </a:extLst>
          </p:cNvPr>
          <p:cNvSpPr txBox="1">
            <a:spLocks/>
          </p:cNvSpPr>
          <p:nvPr/>
        </p:nvSpPr>
        <p:spPr>
          <a:xfrm>
            <a:off x="763397" y="1895912"/>
            <a:ext cx="10786335" cy="161659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2000" dirty="0"/>
              <a:t>Ce sont des tableaux qui contiennent d’autres tableaux.</a:t>
            </a:r>
            <a:endParaRPr lang="fr-FR" sz="2000" b="1" dirty="0"/>
          </a:p>
        </p:txBody>
      </p:sp>
    </p:spTree>
    <p:extLst>
      <p:ext uri="{BB962C8B-B14F-4D97-AF65-F5344CB8AC3E}">
        <p14:creationId xmlns:p14="http://schemas.microsoft.com/office/powerpoint/2010/main" val="2646978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BA531ED8-0CAE-4AD8-8AB6-36141E6B99A2}"/>
              </a:ext>
            </a:extLst>
          </p:cNvPr>
          <p:cNvSpPr txBox="1">
            <a:spLocks/>
          </p:cNvSpPr>
          <p:nvPr/>
        </p:nvSpPr>
        <p:spPr>
          <a:xfrm>
            <a:off x="625488" y="705062"/>
            <a:ext cx="10129197" cy="975221"/>
          </a:xfrm>
          <a:prstGeom prst="rect">
            <a:avLst/>
          </a:prstGeom>
          <a:effectLst/>
        </p:spPr>
        <p:txBody>
          <a:bodyPr vert="horz" lIns="91440" tIns="45720" rIns="91440" bIns="45720" rtlCol="0" anchor="ctr">
            <a:normAutofit fontScale="92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Ajouter/modifier élément dans un tableau</a:t>
            </a:r>
          </a:p>
        </p:txBody>
      </p:sp>
      <p:sp>
        <p:nvSpPr>
          <p:cNvPr id="5" name="Espace réservé du contenu 2">
            <a:extLst>
              <a:ext uri="{FF2B5EF4-FFF2-40B4-BE49-F238E27FC236}">
                <a16:creationId xmlns:a16="http://schemas.microsoft.com/office/drawing/2014/main" id="{F80BA0AA-FBB8-46B3-B240-219DFF70B628}"/>
              </a:ext>
            </a:extLst>
          </p:cNvPr>
          <p:cNvSpPr txBox="1">
            <a:spLocks/>
          </p:cNvSpPr>
          <p:nvPr/>
        </p:nvSpPr>
        <p:spPr>
          <a:xfrm>
            <a:off x="763397" y="1895911"/>
            <a:ext cx="10786335" cy="481528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2000" b="1" dirty="0"/>
              <a:t>Pour ajouter un élément dans un tableau indexé :</a:t>
            </a:r>
          </a:p>
          <a:p>
            <a:pPr marL="0" indent="0">
              <a:buFont typeface="Wingdings 3" panose="05040102010807070707" pitchFamily="18" charset="2"/>
              <a:buNone/>
            </a:pPr>
            <a:endParaRPr lang="fr-FR" dirty="0"/>
          </a:p>
          <a:p>
            <a:pPr marL="0" indent="0">
              <a:buFont typeface="Wingdings 3" panose="05040102010807070707" pitchFamily="18" charset="2"/>
              <a:buNone/>
            </a:pPr>
            <a:endParaRPr lang="fr-FR" sz="2000" dirty="0"/>
          </a:p>
          <a:p>
            <a:pPr marL="0" indent="0">
              <a:buFont typeface="Wingdings 3" panose="05040102010807070707" pitchFamily="18" charset="2"/>
              <a:buNone/>
            </a:pPr>
            <a:r>
              <a:rPr lang="fr-FR" sz="2000" b="1" dirty="0"/>
              <a:t>Pour ajouter un élément dans un tableau associatif :</a:t>
            </a:r>
          </a:p>
          <a:p>
            <a:pPr marL="0" indent="0">
              <a:buFont typeface="Wingdings 3" panose="05040102010807070707" pitchFamily="18" charset="2"/>
              <a:buNone/>
            </a:pPr>
            <a:endParaRPr lang="fr-FR" dirty="0"/>
          </a:p>
          <a:p>
            <a:pPr marL="0" indent="0">
              <a:buFont typeface="Wingdings 3" panose="05040102010807070707" pitchFamily="18" charset="2"/>
              <a:buNone/>
            </a:pPr>
            <a:endParaRPr lang="fr-FR" sz="2000" dirty="0"/>
          </a:p>
          <a:p>
            <a:pPr marL="0" indent="0">
              <a:buFont typeface="Wingdings 3" panose="05040102010807070707" pitchFamily="18" charset="2"/>
              <a:buNone/>
            </a:pPr>
            <a:r>
              <a:rPr lang="fr-FR" b="1" dirty="0"/>
              <a:t>Modifier une valeur existante :</a:t>
            </a:r>
            <a:endParaRPr lang="fr-FR" sz="2000" b="1" dirty="0"/>
          </a:p>
          <a:p>
            <a:pPr marL="0" indent="0">
              <a:buFont typeface="Wingdings 3" panose="05040102010807070707" pitchFamily="18" charset="2"/>
              <a:buNone/>
            </a:pPr>
            <a:endParaRPr lang="fr-FR" sz="2000" dirty="0"/>
          </a:p>
          <a:p>
            <a:pPr marL="0" indent="0">
              <a:buFont typeface="Wingdings 3" panose="05040102010807070707" pitchFamily="18" charset="2"/>
              <a:buNone/>
            </a:pPr>
            <a:endParaRPr lang="fr-FR" sz="2000" dirty="0"/>
          </a:p>
        </p:txBody>
      </p:sp>
      <p:pic>
        <p:nvPicPr>
          <p:cNvPr id="7" name="Image 6">
            <a:extLst>
              <a:ext uri="{FF2B5EF4-FFF2-40B4-BE49-F238E27FC236}">
                <a16:creationId xmlns:a16="http://schemas.microsoft.com/office/drawing/2014/main" id="{6AEBFAB1-42F4-46EC-AE4F-06BC0EA82A2A}"/>
              </a:ext>
            </a:extLst>
          </p:cNvPr>
          <p:cNvPicPr>
            <a:picLocks noChangeAspect="1"/>
          </p:cNvPicPr>
          <p:nvPr/>
        </p:nvPicPr>
        <p:blipFill>
          <a:blip r:embed="rId2"/>
          <a:stretch>
            <a:fillRect/>
          </a:stretch>
        </p:blipFill>
        <p:spPr>
          <a:xfrm>
            <a:off x="1484851" y="5512856"/>
            <a:ext cx="1781424" cy="400106"/>
          </a:xfrm>
          <a:prstGeom prst="rect">
            <a:avLst/>
          </a:prstGeom>
        </p:spPr>
      </p:pic>
      <p:pic>
        <p:nvPicPr>
          <p:cNvPr id="8" name="Image 7">
            <a:extLst>
              <a:ext uri="{FF2B5EF4-FFF2-40B4-BE49-F238E27FC236}">
                <a16:creationId xmlns:a16="http://schemas.microsoft.com/office/drawing/2014/main" id="{D703EB8F-B9AB-40C5-8679-24A8760FD2DB}"/>
              </a:ext>
            </a:extLst>
          </p:cNvPr>
          <p:cNvPicPr>
            <a:picLocks noChangeAspect="1"/>
          </p:cNvPicPr>
          <p:nvPr/>
        </p:nvPicPr>
        <p:blipFill>
          <a:blip r:embed="rId3"/>
          <a:stretch>
            <a:fillRect/>
          </a:stretch>
        </p:blipFill>
        <p:spPr>
          <a:xfrm>
            <a:off x="1484851" y="2934892"/>
            <a:ext cx="4953691" cy="276264"/>
          </a:xfrm>
          <a:prstGeom prst="rect">
            <a:avLst/>
          </a:prstGeom>
        </p:spPr>
      </p:pic>
      <p:pic>
        <p:nvPicPr>
          <p:cNvPr id="9" name="Image 8">
            <a:extLst>
              <a:ext uri="{FF2B5EF4-FFF2-40B4-BE49-F238E27FC236}">
                <a16:creationId xmlns:a16="http://schemas.microsoft.com/office/drawing/2014/main" id="{B8774148-271C-4601-A177-A75BD24D391A}"/>
              </a:ext>
            </a:extLst>
          </p:cNvPr>
          <p:cNvPicPr>
            <a:picLocks noChangeAspect="1"/>
          </p:cNvPicPr>
          <p:nvPr/>
        </p:nvPicPr>
        <p:blipFill>
          <a:blip r:embed="rId4"/>
          <a:stretch>
            <a:fillRect/>
          </a:stretch>
        </p:blipFill>
        <p:spPr>
          <a:xfrm>
            <a:off x="1484851" y="4333427"/>
            <a:ext cx="4439270" cy="257211"/>
          </a:xfrm>
          <a:prstGeom prst="rect">
            <a:avLst/>
          </a:prstGeom>
        </p:spPr>
      </p:pic>
    </p:spTree>
    <p:extLst>
      <p:ext uri="{BB962C8B-B14F-4D97-AF65-F5344CB8AC3E}">
        <p14:creationId xmlns:p14="http://schemas.microsoft.com/office/powerpoint/2010/main" val="3006186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BA531ED8-0CAE-4AD8-8AB6-36141E6B99A2}"/>
              </a:ext>
            </a:extLst>
          </p:cNvPr>
          <p:cNvSpPr txBox="1">
            <a:spLocks/>
          </p:cNvSpPr>
          <p:nvPr/>
        </p:nvSpPr>
        <p:spPr>
          <a:xfrm>
            <a:off x="625489" y="705062"/>
            <a:ext cx="8001000" cy="97522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Parcourir un tableau</a:t>
            </a:r>
          </a:p>
        </p:txBody>
      </p:sp>
      <p:sp>
        <p:nvSpPr>
          <p:cNvPr id="5" name="Espace réservé du contenu 2">
            <a:extLst>
              <a:ext uri="{FF2B5EF4-FFF2-40B4-BE49-F238E27FC236}">
                <a16:creationId xmlns:a16="http://schemas.microsoft.com/office/drawing/2014/main" id="{F80BA0AA-FBB8-46B3-B240-219DFF70B628}"/>
              </a:ext>
            </a:extLst>
          </p:cNvPr>
          <p:cNvSpPr txBox="1">
            <a:spLocks/>
          </p:cNvSpPr>
          <p:nvPr/>
        </p:nvSpPr>
        <p:spPr>
          <a:xfrm>
            <a:off x="763397" y="1895912"/>
            <a:ext cx="10786335" cy="458877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endParaRPr lang="fr-FR" sz="2000" b="1" dirty="0"/>
          </a:p>
        </p:txBody>
      </p:sp>
      <p:sp>
        <p:nvSpPr>
          <p:cNvPr id="6" name="Espace réservé du contenu 2">
            <a:extLst>
              <a:ext uri="{FF2B5EF4-FFF2-40B4-BE49-F238E27FC236}">
                <a16:creationId xmlns:a16="http://schemas.microsoft.com/office/drawing/2014/main" id="{335CB652-0FB0-457E-9E9B-B8BAECD9FB66}"/>
              </a:ext>
            </a:extLst>
          </p:cNvPr>
          <p:cNvSpPr txBox="1">
            <a:spLocks/>
          </p:cNvSpPr>
          <p:nvPr/>
        </p:nvSpPr>
        <p:spPr>
          <a:xfrm>
            <a:off x="763397" y="1895911"/>
            <a:ext cx="10786335" cy="458877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2000" dirty="0"/>
              <a:t>Pourquoi parcourir un tableau ?</a:t>
            </a:r>
          </a:p>
          <a:p>
            <a:pPr lvl="1">
              <a:buFont typeface="Wingdings" panose="05000000000000000000" pitchFamily="2" charset="2"/>
              <a:buChar char="Ø"/>
            </a:pPr>
            <a:r>
              <a:rPr lang="fr-FR" dirty="0"/>
              <a:t>Parcourir un tableau permet d’accéder à des éléments sans connaître à l’avance sa taille ou son contenu. Cela est particulièrement utile lorsque l’ont travaille avec des listes de données</a:t>
            </a:r>
          </a:p>
          <a:p>
            <a:pPr marL="457200" lvl="1" indent="0">
              <a:buNone/>
            </a:pPr>
            <a:endParaRPr lang="fr-FR" dirty="0"/>
          </a:p>
          <a:p>
            <a:pPr marL="0" indent="0">
              <a:buNone/>
            </a:pPr>
            <a:r>
              <a:rPr lang="fr-FR" dirty="0"/>
              <a:t>Il existe plusieurs façon de parcourir un tableau, via ce qu’on appel : des boucles.</a:t>
            </a:r>
          </a:p>
          <a:p>
            <a:pPr lvl="1">
              <a:buFont typeface="Wingdings" panose="05000000000000000000" pitchFamily="2" charset="2"/>
              <a:buChar char="Ø"/>
            </a:pPr>
            <a:r>
              <a:rPr lang="fr-FR" dirty="0"/>
              <a:t>La boucle </a:t>
            </a:r>
            <a:r>
              <a:rPr lang="fr-FR" b="1" dirty="0"/>
              <a:t>For</a:t>
            </a:r>
          </a:p>
          <a:p>
            <a:pPr lvl="1">
              <a:buFont typeface="Wingdings" panose="05000000000000000000" pitchFamily="2" charset="2"/>
              <a:buChar char="Ø"/>
            </a:pPr>
            <a:r>
              <a:rPr lang="fr-FR" dirty="0"/>
              <a:t>La boucle </a:t>
            </a:r>
            <a:r>
              <a:rPr lang="fr-FR" b="1" dirty="0"/>
              <a:t>Foreach</a:t>
            </a:r>
          </a:p>
          <a:p>
            <a:pPr lvl="1">
              <a:buFont typeface="Wingdings" panose="05000000000000000000" pitchFamily="2" charset="2"/>
              <a:buChar char="Ø"/>
            </a:pPr>
            <a:r>
              <a:rPr lang="fr-FR" dirty="0"/>
              <a:t>La boucle </a:t>
            </a:r>
            <a:r>
              <a:rPr lang="fr-FR" b="1" dirty="0"/>
              <a:t>While</a:t>
            </a:r>
          </a:p>
          <a:p>
            <a:pPr lvl="1">
              <a:buFont typeface="Wingdings" panose="05000000000000000000" pitchFamily="2" charset="2"/>
              <a:buChar char="Ø"/>
            </a:pPr>
            <a:r>
              <a:rPr lang="fr-FR" dirty="0"/>
              <a:t>La fonction </a:t>
            </a:r>
            <a:r>
              <a:rPr lang="fr-FR" b="1" dirty="0"/>
              <a:t>array_keys</a:t>
            </a:r>
            <a:r>
              <a:rPr lang="fr-FR" dirty="0"/>
              <a:t> (particulier).</a:t>
            </a:r>
          </a:p>
        </p:txBody>
      </p:sp>
    </p:spTree>
    <p:extLst>
      <p:ext uri="{BB962C8B-B14F-4D97-AF65-F5344CB8AC3E}">
        <p14:creationId xmlns:p14="http://schemas.microsoft.com/office/powerpoint/2010/main" val="140220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BA531ED8-0CAE-4AD8-8AB6-36141E6B99A2}"/>
              </a:ext>
            </a:extLst>
          </p:cNvPr>
          <p:cNvSpPr txBox="1">
            <a:spLocks/>
          </p:cNvSpPr>
          <p:nvPr/>
        </p:nvSpPr>
        <p:spPr>
          <a:xfrm>
            <a:off x="625489" y="705062"/>
            <a:ext cx="8001000" cy="97522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La boucle for</a:t>
            </a:r>
          </a:p>
        </p:txBody>
      </p:sp>
      <p:sp>
        <p:nvSpPr>
          <p:cNvPr id="5" name="Espace réservé du contenu 2">
            <a:extLst>
              <a:ext uri="{FF2B5EF4-FFF2-40B4-BE49-F238E27FC236}">
                <a16:creationId xmlns:a16="http://schemas.microsoft.com/office/drawing/2014/main" id="{F80BA0AA-FBB8-46B3-B240-219DFF70B628}"/>
              </a:ext>
            </a:extLst>
          </p:cNvPr>
          <p:cNvSpPr txBox="1">
            <a:spLocks/>
          </p:cNvSpPr>
          <p:nvPr/>
        </p:nvSpPr>
        <p:spPr>
          <a:xfrm>
            <a:off x="763397" y="1895911"/>
            <a:ext cx="10786335" cy="441260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endParaRPr lang="fr-FR" sz="2000" dirty="0"/>
          </a:p>
          <a:p>
            <a:pPr marL="0" indent="0">
              <a:buFont typeface="Wingdings 3" panose="05040102010807070707" pitchFamily="18" charset="2"/>
              <a:buNone/>
            </a:pPr>
            <a:r>
              <a:rPr lang="fr-FR" sz="2000" dirty="0"/>
              <a:t>La boucle </a:t>
            </a:r>
            <a:r>
              <a:rPr lang="fr-FR" sz="2000" b="1" dirty="0"/>
              <a:t>For</a:t>
            </a:r>
            <a:r>
              <a:rPr lang="fr-FR" sz="2000" dirty="0"/>
              <a:t> est une structure de contrôle qui permet d’exécuter un bloc de code un certain nombre de fois. Elle est utile pour parcourir les tableaux indexés où l’ont accède aux éléments grâce à leur indices.</a:t>
            </a:r>
          </a:p>
          <a:p>
            <a:pPr marL="0" indent="0">
              <a:buFont typeface="Wingdings 3" panose="05040102010807070707" pitchFamily="18" charset="2"/>
              <a:buNone/>
            </a:pPr>
            <a:endParaRPr lang="fr-FR" sz="2000" dirty="0"/>
          </a:p>
          <a:p>
            <a:pPr marL="0" indent="0">
              <a:buFont typeface="Wingdings 3" panose="05040102010807070707" pitchFamily="18" charset="2"/>
              <a:buNone/>
            </a:pPr>
            <a:r>
              <a:rPr lang="fr-FR" b="1" i="1" dirty="0"/>
              <a:t>Exemple</a:t>
            </a:r>
            <a:r>
              <a:rPr lang="fr-FR" dirty="0"/>
              <a:t> </a:t>
            </a:r>
            <a:r>
              <a:rPr lang="fr-FR" sz="1600" i="1" dirty="0"/>
              <a:t>(j’ai ajouté un saut de ligne qui n’est pas nécessaire, c’est pour l’affichage ici de l’exemple) :</a:t>
            </a:r>
          </a:p>
          <a:p>
            <a:pPr marL="0" indent="0">
              <a:buNone/>
            </a:pPr>
            <a:r>
              <a:rPr lang="fr-FR" sz="1600" b="1" i="1" dirty="0"/>
              <a:t>Fonctionnement</a:t>
            </a:r>
            <a:r>
              <a:rPr lang="fr-FR" sz="1600" i="1" dirty="0"/>
              <a:t> : La variable $i s’incrémente de 1 après chaque itération grâce à $i++.  Chaque itération va donc afficher le fruit correspondant à la position du tableau selon la valeur de $i.</a:t>
            </a:r>
            <a:endParaRPr lang="fr-FR" sz="1600" dirty="0"/>
          </a:p>
          <a:p>
            <a:pPr marL="0" indent="0">
              <a:buFont typeface="Wingdings 3" panose="05040102010807070707" pitchFamily="18" charset="2"/>
              <a:buNone/>
            </a:pPr>
            <a:endParaRPr lang="fr-FR" sz="1600" i="1" dirty="0"/>
          </a:p>
          <a:p>
            <a:pPr marL="0" indent="0">
              <a:buFont typeface="Wingdings 3" panose="05040102010807070707" pitchFamily="18" charset="2"/>
              <a:buNone/>
            </a:pPr>
            <a:endParaRPr lang="fr-FR" dirty="0"/>
          </a:p>
          <a:p>
            <a:pPr marL="0" indent="0">
              <a:buFont typeface="Wingdings 3" panose="05040102010807070707" pitchFamily="18" charset="2"/>
              <a:buNone/>
            </a:pPr>
            <a:endParaRPr lang="fr-FR" dirty="0"/>
          </a:p>
          <a:p>
            <a:pPr marL="0" indent="0">
              <a:buFont typeface="Wingdings 3" panose="05040102010807070707" pitchFamily="18" charset="2"/>
              <a:buNone/>
            </a:pPr>
            <a:endParaRPr lang="fr-FR" dirty="0"/>
          </a:p>
          <a:p>
            <a:pPr marL="0" indent="0">
              <a:buFont typeface="Wingdings 3" panose="05040102010807070707" pitchFamily="18" charset="2"/>
              <a:buNone/>
            </a:pPr>
            <a:endParaRPr lang="fr-FR" dirty="0"/>
          </a:p>
          <a:p>
            <a:pPr marL="0" indent="0">
              <a:buFont typeface="Wingdings 3" panose="05040102010807070707" pitchFamily="18" charset="2"/>
              <a:buNone/>
            </a:pPr>
            <a:endParaRPr lang="fr-FR" sz="2000" dirty="0"/>
          </a:p>
          <a:p>
            <a:pPr marL="0" indent="0">
              <a:buFont typeface="Wingdings 3" panose="05040102010807070707" pitchFamily="18" charset="2"/>
              <a:buNone/>
            </a:pPr>
            <a:endParaRPr lang="fr-FR" sz="2000" dirty="0"/>
          </a:p>
        </p:txBody>
      </p:sp>
      <p:pic>
        <p:nvPicPr>
          <p:cNvPr id="7" name="Image 6">
            <a:extLst>
              <a:ext uri="{FF2B5EF4-FFF2-40B4-BE49-F238E27FC236}">
                <a16:creationId xmlns:a16="http://schemas.microsoft.com/office/drawing/2014/main" id="{2DE57358-F84C-4FE8-8F1B-9D22BDB01A99}"/>
              </a:ext>
            </a:extLst>
          </p:cNvPr>
          <p:cNvPicPr>
            <a:picLocks noChangeAspect="1"/>
          </p:cNvPicPr>
          <p:nvPr/>
        </p:nvPicPr>
        <p:blipFill>
          <a:blip r:embed="rId2"/>
          <a:stretch>
            <a:fillRect/>
          </a:stretch>
        </p:blipFill>
        <p:spPr>
          <a:xfrm>
            <a:off x="1249958" y="4515951"/>
            <a:ext cx="3267531" cy="1114581"/>
          </a:xfrm>
          <a:prstGeom prst="rect">
            <a:avLst/>
          </a:prstGeom>
        </p:spPr>
      </p:pic>
      <p:pic>
        <p:nvPicPr>
          <p:cNvPr id="8" name="Image 7">
            <a:extLst>
              <a:ext uri="{FF2B5EF4-FFF2-40B4-BE49-F238E27FC236}">
                <a16:creationId xmlns:a16="http://schemas.microsoft.com/office/drawing/2014/main" id="{D74C3464-9A08-4CF1-A710-10F5A50B1071}"/>
              </a:ext>
            </a:extLst>
          </p:cNvPr>
          <p:cNvPicPr>
            <a:picLocks noChangeAspect="1"/>
          </p:cNvPicPr>
          <p:nvPr/>
        </p:nvPicPr>
        <p:blipFill>
          <a:blip r:embed="rId3"/>
          <a:stretch>
            <a:fillRect/>
          </a:stretch>
        </p:blipFill>
        <p:spPr>
          <a:xfrm>
            <a:off x="7193915" y="4515951"/>
            <a:ext cx="3261936" cy="1114580"/>
          </a:xfrm>
          <a:prstGeom prst="rect">
            <a:avLst/>
          </a:prstGeom>
        </p:spPr>
      </p:pic>
      <p:sp>
        <p:nvSpPr>
          <p:cNvPr id="9" name="Flèche : droite 8">
            <a:extLst>
              <a:ext uri="{FF2B5EF4-FFF2-40B4-BE49-F238E27FC236}">
                <a16:creationId xmlns:a16="http://schemas.microsoft.com/office/drawing/2014/main" id="{8020D5AD-DB06-4504-B671-4F02D1F35BCF}"/>
              </a:ext>
            </a:extLst>
          </p:cNvPr>
          <p:cNvSpPr/>
          <p:nvPr/>
        </p:nvSpPr>
        <p:spPr>
          <a:xfrm>
            <a:off x="5335397" y="4739781"/>
            <a:ext cx="1182847" cy="6123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08829799"/>
      </p:ext>
    </p:extLst>
  </p:cSld>
  <p:clrMapOvr>
    <a:masterClrMapping/>
  </p:clrMapOvr>
</p:sld>
</file>

<file path=ppt/theme/theme1.xml><?xml version="1.0" encoding="utf-8"?>
<a:theme xmlns:a="http://schemas.openxmlformats.org/drawingml/2006/main" name="Secteu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233</TotalTime>
  <Words>599</Words>
  <Application>Microsoft Office PowerPoint</Application>
  <PresentationFormat>Grand écran</PresentationFormat>
  <Paragraphs>69</Paragraphs>
  <Slides>11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Century Gothic</vt:lpstr>
      <vt:lpstr>Wingdings</vt:lpstr>
      <vt:lpstr>Wingdings 3</vt:lpstr>
      <vt:lpstr>Secteur</vt:lpstr>
      <vt:lpstr>Le PHP</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PHP</dc:title>
  <dc:creator>Benjamin Ferrandez</dc:creator>
  <cp:lastModifiedBy>Benjamin Ferrandez</cp:lastModifiedBy>
  <cp:revision>26</cp:revision>
  <dcterms:created xsi:type="dcterms:W3CDTF">2025-01-27T10:17:53Z</dcterms:created>
  <dcterms:modified xsi:type="dcterms:W3CDTF">2025-02-06T09:08:09Z</dcterms:modified>
</cp:coreProperties>
</file>