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ulish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Bebas Neue"/>
      <p:regular r:id="rId25"/>
    </p:embeddedFont>
    <p:embeddedFont>
      <p:font typeface="Quicksand"/>
      <p:regular r:id="rId26"/>
      <p:bold r:id="rId27"/>
    </p:embeddedFont>
    <p:embeddedFont>
      <p:font typeface="PT Sans"/>
      <p:regular r:id="rId28"/>
      <p:bold r:id="rId29"/>
      <p:italic r:id="rId30"/>
      <p:boldItalic r:id="rId31"/>
    </p:embeddedFont>
    <p:embeddedFont>
      <p:font typeface="DM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7AD891E-7BD9-4F99-AA92-340899F35DC9}">
  <a:tblStyle styleId="{C7AD891E-7BD9-4F99-AA92-340899F35D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ulish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Quicksand-regular.fntdata"/><Relationship Id="rId25" Type="http://schemas.openxmlformats.org/officeDocument/2006/relationships/font" Target="fonts/BebasNeue-regular.fntdata"/><Relationship Id="rId28" Type="http://schemas.openxmlformats.org/officeDocument/2006/relationships/font" Target="fonts/PTSans-regular.fntdata"/><Relationship Id="rId27" Type="http://schemas.openxmlformats.org/officeDocument/2006/relationships/font" Target="fonts/Quicksan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T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TSans-boldItalic.fntdata"/><Relationship Id="rId30" Type="http://schemas.openxmlformats.org/officeDocument/2006/relationships/font" Target="fonts/PTSans-italic.fntdata"/><Relationship Id="rId11" Type="http://schemas.openxmlformats.org/officeDocument/2006/relationships/slide" Target="slides/slide6.xml"/><Relationship Id="rId33" Type="http://schemas.openxmlformats.org/officeDocument/2006/relationships/font" Target="fonts/DMSans-bold.fntdata"/><Relationship Id="rId10" Type="http://schemas.openxmlformats.org/officeDocument/2006/relationships/slide" Target="slides/slide5.xml"/><Relationship Id="rId32" Type="http://schemas.openxmlformats.org/officeDocument/2006/relationships/font" Target="fonts/DMSans-regular.fntdata"/><Relationship Id="rId13" Type="http://schemas.openxmlformats.org/officeDocument/2006/relationships/slide" Target="slides/slide8.xml"/><Relationship Id="rId35" Type="http://schemas.openxmlformats.org/officeDocument/2006/relationships/font" Target="fonts/DMSans-boldItalic.fntdata"/><Relationship Id="rId12" Type="http://schemas.openxmlformats.org/officeDocument/2006/relationships/slide" Target="slides/slide7.xml"/><Relationship Id="rId34" Type="http://schemas.openxmlformats.org/officeDocument/2006/relationships/font" Target="fonts/DM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ulish-regular.fntdata"/><Relationship Id="rId16" Type="http://schemas.openxmlformats.org/officeDocument/2006/relationships/slide" Target="slides/slide11.xml"/><Relationship Id="rId19" Type="http://schemas.openxmlformats.org/officeDocument/2006/relationships/font" Target="fonts/Mulish-italic.fntdata"/><Relationship Id="rId18" Type="http://schemas.openxmlformats.org/officeDocument/2006/relationships/font" Target="fonts/Mulish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d431007ba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d431007ba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13dfeee94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13dfeee94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340135a08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340135a08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33f6155f6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33f6155f6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4dda1946d_4_2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4dda1946d_4_2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4dda1946d_4_2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54dda1946d_4_2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45b3663911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45b3663911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45b3663911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45b3663911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17b871a4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17b871a4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43ceb3431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43ceb3431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45b3663911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45b3663911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609200" y="1424875"/>
            <a:ext cx="5925600" cy="2079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609200" y="3573775"/>
            <a:ext cx="5942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11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87" name="Google Shape;87;p11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11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9" name="Google Shape;89;p11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1" name="Google Shape;91;p11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92" name="Google Shape;92;p11"/>
          <p:cNvSpPr txBox="1"/>
          <p:nvPr>
            <p:ph hasCustomPrompt="1" type="title"/>
          </p:nvPr>
        </p:nvSpPr>
        <p:spPr>
          <a:xfrm>
            <a:off x="1284000" y="1429725"/>
            <a:ext cx="6576000" cy="14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3" name="Google Shape;93;p11"/>
          <p:cNvSpPr txBox="1"/>
          <p:nvPr>
            <p:ph idx="1" type="subTitle"/>
          </p:nvPr>
        </p:nvSpPr>
        <p:spPr>
          <a:xfrm>
            <a:off x="1284000" y="2985500"/>
            <a:ext cx="6576000" cy="4971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713225" y="20181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2" type="subTitle"/>
          </p:nvPr>
        </p:nvSpPr>
        <p:spPr>
          <a:xfrm>
            <a:off x="713225" y="3870728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3" type="subTitle"/>
          </p:nvPr>
        </p:nvSpPr>
        <p:spPr>
          <a:xfrm>
            <a:off x="3359125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4" type="subTitle"/>
          </p:nvPr>
        </p:nvSpPr>
        <p:spPr>
          <a:xfrm>
            <a:off x="3359125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hasCustomPrompt="1" idx="5" type="title"/>
          </p:nvPr>
        </p:nvSpPr>
        <p:spPr>
          <a:xfrm>
            <a:off x="713225" y="1141288"/>
            <a:ext cx="656100" cy="438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/>
          <p:nvPr>
            <p:ph hasCustomPrompt="1" idx="6" type="title"/>
          </p:nvPr>
        </p:nvSpPr>
        <p:spPr>
          <a:xfrm>
            <a:off x="3359125" y="2994063"/>
            <a:ext cx="656100" cy="43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/>
          <p:nvPr>
            <p:ph hasCustomPrompt="1" idx="7" type="title"/>
          </p:nvPr>
        </p:nvSpPr>
        <p:spPr>
          <a:xfrm>
            <a:off x="713225" y="2994063"/>
            <a:ext cx="656100" cy="43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/>
          <p:nvPr>
            <p:ph hasCustomPrompt="1" idx="8" type="title"/>
          </p:nvPr>
        </p:nvSpPr>
        <p:spPr>
          <a:xfrm>
            <a:off x="3359125" y="1142055"/>
            <a:ext cx="656100" cy="438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/>
          <p:nvPr>
            <p:ph idx="9" type="subTitle"/>
          </p:nvPr>
        </p:nvSpPr>
        <p:spPr>
          <a:xfrm>
            <a:off x="5997638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3" type="subTitle"/>
          </p:nvPr>
        </p:nvSpPr>
        <p:spPr>
          <a:xfrm>
            <a:off x="5997638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hasCustomPrompt="1" idx="14" type="title"/>
          </p:nvPr>
        </p:nvSpPr>
        <p:spPr>
          <a:xfrm>
            <a:off x="5997638" y="2994063"/>
            <a:ext cx="656100" cy="43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/>
          <p:nvPr>
            <p:ph hasCustomPrompt="1" idx="15" type="title"/>
          </p:nvPr>
        </p:nvSpPr>
        <p:spPr>
          <a:xfrm>
            <a:off x="5997638" y="1142055"/>
            <a:ext cx="656100" cy="438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/>
          <p:nvPr>
            <p:ph idx="16" type="subTitle"/>
          </p:nvPr>
        </p:nvSpPr>
        <p:spPr>
          <a:xfrm>
            <a:off x="713225" y="1594575"/>
            <a:ext cx="2423100" cy="438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1" name="Google Shape;111;p13"/>
          <p:cNvSpPr txBox="1"/>
          <p:nvPr>
            <p:ph idx="17" type="subTitle"/>
          </p:nvPr>
        </p:nvSpPr>
        <p:spPr>
          <a:xfrm>
            <a:off x="713225" y="3447136"/>
            <a:ext cx="2423100" cy="428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idx="18" type="subTitle"/>
          </p:nvPr>
        </p:nvSpPr>
        <p:spPr>
          <a:xfrm>
            <a:off x="3359125" y="3447125"/>
            <a:ext cx="2423100" cy="428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3" name="Google Shape;113;p13"/>
          <p:cNvSpPr txBox="1"/>
          <p:nvPr>
            <p:ph idx="19" type="subTitle"/>
          </p:nvPr>
        </p:nvSpPr>
        <p:spPr>
          <a:xfrm>
            <a:off x="3359125" y="1594575"/>
            <a:ext cx="2423100" cy="438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4" name="Google Shape;114;p13"/>
          <p:cNvSpPr txBox="1"/>
          <p:nvPr>
            <p:ph idx="20" type="subTitle"/>
          </p:nvPr>
        </p:nvSpPr>
        <p:spPr>
          <a:xfrm>
            <a:off x="5997638" y="3447125"/>
            <a:ext cx="2423100" cy="428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5" name="Google Shape;115;p13"/>
          <p:cNvSpPr txBox="1"/>
          <p:nvPr>
            <p:ph idx="21" type="subTitle"/>
          </p:nvPr>
        </p:nvSpPr>
        <p:spPr>
          <a:xfrm>
            <a:off x="5997638" y="1594575"/>
            <a:ext cx="2423100" cy="438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116" name="Google Shape;116;p1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17" name="Google Shape;117;p1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" name="Google Shape;118;p1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9" name="Google Shape;119;p1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20" name="Google Shape;120;p13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1" name="Google Shape;121;p1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4" name="Google Shape;124;p1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25" name="Google Shape;125;p1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" name="Google Shape;126;p1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27" name="Google Shape;127;p1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28" name="Google Shape;128;p14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9" name="Google Shape;129;p1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30" name="Google Shape;130;p14"/>
          <p:cNvSpPr txBox="1"/>
          <p:nvPr>
            <p:ph type="title"/>
          </p:nvPr>
        </p:nvSpPr>
        <p:spPr>
          <a:xfrm>
            <a:off x="969900" y="3387600"/>
            <a:ext cx="7204200" cy="531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1" name="Google Shape;131;p14"/>
          <p:cNvSpPr txBox="1"/>
          <p:nvPr>
            <p:ph idx="1" type="subTitle"/>
          </p:nvPr>
        </p:nvSpPr>
        <p:spPr>
          <a:xfrm>
            <a:off x="969900" y="1312625"/>
            <a:ext cx="7204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" name="Google Shape;134;p1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35" name="Google Shape;135;p1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" name="Google Shape;136;p1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7" name="Google Shape;137;p15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38" name="Google Shape;138;p15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9" name="Google Shape;139;p15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40" name="Google Shape;140;p15"/>
          <p:cNvSpPr txBox="1"/>
          <p:nvPr>
            <p:ph type="title"/>
          </p:nvPr>
        </p:nvSpPr>
        <p:spPr>
          <a:xfrm>
            <a:off x="720000" y="1148563"/>
            <a:ext cx="3944700" cy="160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1" name="Google Shape;141;p15"/>
          <p:cNvSpPr txBox="1"/>
          <p:nvPr>
            <p:ph idx="1" type="subTitle"/>
          </p:nvPr>
        </p:nvSpPr>
        <p:spPr>
          <a:xfrm>
            <a:off x="720000" y="2878638"/>
            <a:ext cx="39447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5"/>
          <p:cNvSpPr/>
          <p:nvPr>
            <p:ph idx="2" type="pic"/>
          </p:nvPr>
        </p:nvSpPr>
        <p:spPr>
          <a:xfrm>
            <a:off x="5149825" y="691038"/>
            <a:ext cx="3070800" cy="37614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5" name="Google Shape;145;p16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46" name="Google Shape;146;p16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" name="Google Shape;147;p16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48" name="Google Shape;148;p16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49" name="Google Shape;149;p16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50" name="Google Shape;150;p16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51" name="Google Shape;151;p16"/>
          <p:cNvSpPr txBox="1"/>
          <p:nvPr>
            <p:ph type="title"/>
          </p:nvPr>
        </p:nvSpPr>
        <p:spPr>
          <a:xfrm>
            <a:off x="720000" y="1568400"/>
            <a:ext cx="2891400" cy="70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2" name="Google Shape;152;p16"/>
          <p:cNvSpPr txBox="1"/>
          <p:nvPr>
            <p:ph idx="1" type="subTitle"/>
          </p:nvPr>
        </p:nvSpPr>
        <p:spPr>
          <a:xfrm>
            <a:off x="720000" y="2268888"/>
            <a:ext cx="28914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5" name="Google Shape;155;p17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56" name="Google Shape;156;p17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7" name="Google Shape;157;p17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58" name="Google Shape;158;p17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59" name="Google Shape;159;p17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0" name="Google Shape;160;p17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61" name="Google Shape;161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2" name="Google Shape;162;p17"/>
          <p:cNvSpPr txBox="1"/>
          <p:nvPr>
            <p:ph idx="1" type="subTitle"/>
          </p:nvPr>
        </p:nvSpPr>
        <p:spPr>
          <a:xfrm>
            <a:off x="937625" y="3071250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7"/>
          <p:cNvSpPr txBox="1"/>
          <p:nvPr>
            <p:ph idx="2" type="subTitle"/>
          </p:nvPr>
        </p:nvSpPr>
        <p:spPr>
          <a:xfrm>
            <a:off x="3484346" y="3071250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7"/>
          <p:cNvSpPr txBox="1"/>
          <p:nvPr>
            <p:ph idx="3" type="subTitle"/>
          </p:nvPr>
        </p:nvSpPr>
        <p:spPr>
          <a:xfrm>
            <a:off x="6031074" y="3071250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7"/>
          <p:cNvSpPr txBox="1"/>
          <p:nvPr>
            <p:ph idx="4" type="subTitle"/>
          </p:nvPr>
        </p:nvSpPr>
        <p:spPr>
          <a:xfrm>
            <a:off x="937625" y="2690250"/>
            <a:ext cx="2175300" cy="365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6" name="Google Shape;166;p17"/>
          <p:cNvSpPr txBox="1"/>
          <p:nvPr>
            <p:ph idx="5" type="subTitle"/>
          </p:nvPr>
        </p:nvSpPr>
        <p:spPr>
          <a:xfrm>
            <a:off x="3484347" y="2690250"/>
            <a:ext cx="2175300" cy="365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7" name="Google Shape;167;p17"/>
          <p:cNvSpPr txBox="1"/>
          <p:nvPr>
            <p:ph idx="6" type="subTitle"/>
          </p:nvPr>
        </p:nvSpPr>
        <p:spPr>
          <a:xfrm>
            <a:off x="6031075" y="2690250"/>
            <a:ext cx="2175300" cy="365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0" name="Google Shape;170;p18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71" name="Google Shape;171;p18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2" name="Google Shape;172;p18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73" name="Google Shape;173;p18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74" name="Google Shape;174;p18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5" name="Google Shape;175;p18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76" name="Google Shape;176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7" name="Google Shape;177;p18"/>
          <p:cNvSpPr txBox="1"/>
          <p:nvPr>
            <p:ph idx="1" type="subTitle"/>
          </p:nvPr>
        </p:nvSpPr>
        <p:spPr>
          <a:xfrm>
            <a:off x="720025" y="1610942"/>
            <a:ext cx="77040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8"/>
          <p:cNvSpPr txBox="1"/>
          <p:nvPr>
            <p:ph idx="2" type="subTitle"/>
          </p:nvPr>
        </p:nvSpPr>
        <p:spPr>
          <a:xfrm>
            <a:off x="720025" y="2731125"/>
            <a:ext cx="7704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8"/>
          <p:cNvSpPr txBox="1"/>
          <p:nvPr>
            <p:ph idx="3" type="subTitle"/>
          </p:nvPr>
        </p:nvSpPr>
        <p:spPr>
          <a:xfrm>
            <a:off x="720025" y="3851625"/>
            <a:ext cx="7704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8"/>
          <p:cNvSpPr txBox="1"/>
          <p:nvPr>
            <p:ph idx="4" type="subTitle"/>
          </p:nvPr>
        </p:nvSpPr>
        <p:spPr>
          <a:xfrm>
            <a:off x="720025" y="1241274"/>
            <a:ext cx="7704000" cy="39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1" name="Google Shape;181;p18"/>
          <p:cNvSpPr txBox="1"/>
          <p:nvPr>
            <p:ph idx="5" type="subTitle"/>
          </p:nvPr>
        </p:nvSpPr>
        <p:spPr>
          <a:xfrm>
            <a:off x="720025" y="2350125"/>
            <a:ext cx="7704000" cy="39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2" name="Google Shape;182;p18"/>
          <p:cNvSpPr txBox="1"/>
          <p:nvPr>
            <p:ph idx="6" type="subTitle"/>
          </p:nvPr>
        </p:nvSpPr>
        <p:spPr>
          <a:xfrm>
            <a:off x="720025" y="3470625"/>
            <a:ext cx="7704000" cy="39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5" name="Google Shape;185;p19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86" name="Google Shape;186;p19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7" name="Google Shape;187;p19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88" name="Google Shape;188;p19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89" name="Google Shape;189;p19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0" name="Google Shape;190;p19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91" name="Google Shape;191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2" name="Google Shape;192;p19"/>
          <p:cNvSpPr txBox="1"/>
          <p:nvPr>
            <p:ph idx="1" type="subTitle"/>
          </p:nvPr>
        </p:nvSpPr>
        <p:spPr>
          <a:xfrm>
            <a:off x="1381625" y="1718025"/>
            <a:ext cx="7042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9"/>
          <p:cNvSpPr txBox="1"/>
          <p:nvPr>
            <p:ph idx="2" type="subTitle"/>
          </p:nvPr>
        </p:nvSpPr>
        <p:spPr>
          <a:xfrm>
            <a:off x="1381635" y="2861025"/>
            <a:ext cx="7042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9"/>
          <p:cNvSpPr txBox="1"/>
          <p:nvPr>
            <p:ph idx="3" type="subTitle"/>
          </p:nvPr>
        </p:nvSpPr>
        <p:spPr>
          <a:xfrm>
            <a:off x="1381635" y="4004025"/>
            <a:ext cx="7042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9"/>
          <p:cNvSpPr txBox="1"/>
          <p:nvPr>
            <p:ph idx="4" type="subTitle"/>
          </p:nvPr>
        </p:nvSpPr>
        <p:spPr>
          <a:xfrm>
            <a:off x="1381625" y="1406025"/>
            <a:ext cx="7042500" cy="33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6" name="Google Shape;196;p19"/>
          <p:cNvSpPr txBox="1"/>
          <p:nvPr>
            <p:ph idx="5" type="subTitle"/>
          </p:nvPr>
        </p:nvSpPr>
        <p:spPr>
          <a:xfrm>
            <a:off x="1381625" y="2526575"/>
            <a:ext cx="7042500" cy="33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7" name="Google Shape;197;p19"/>
          <p:cNvSpPr txBox="1"/>
          <p:nvPr>
            <p:ph idx="6" type="subTitle"/>
          </p:nvPr>
        </p:nvSpPr>
        <p:spPr>
          <a:xfrm>
            <a:off x="1381625" y="3647125"/>
            <a:ext cx="7042500" cy="33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0" name="Google Shape;200;p20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01" name="Google Shape;201;p20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2" name="Google Shape;202;p20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03" name="Google Shape;203;p20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04" name="Google Shape;204;p20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5" name="Google Shape;205;p20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06" name="Google Shape;206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7" name="Google Shape;207;p20"/>
          <p:cNvSpPr txBox="1"/>
          <p:nvPr>
            <p:ph idx="1" type="subTitle"/>
          </p:nvPr>
        </p:nvSpPr>
        <p:spPr>
          <a:xfrm>
            <a:off x="1545775" y="1975263"/>
            <a:ext cx="25569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0"/>
          <p:cNvSpPr txBox="1"/>
          <p:nvPr>
            <p:ph idx="2" type="subTitle"/>
          </p:nvPr>
        </p:nvSpPr>
        <p:spPr>
          <a:xfrm>
            <a:off x="5041325" y="1975263"/>
            <a:ext cx="25569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0"/>
          <p:cNvSpPr txBox="1"/>
          <p:nvPr>
            <p:ph idx="3" type="subTitle"/>
          </p:nvPr>
        </p:nvSpPr>
        <p:spPr>
          <a:xfrm>
            <a:off x="1545775" y="3691500"/>
            <a:ext cx="25569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0"/>
          <p:cNvSpPr txBox="1"/>
          <p:nvPr>
            <p:ph idx="4" type="subTitle"/>
          </p:nvPr>
        </p:nvSpPr>
        <p:spPr>
          <a:xfrm>
            <a:off x="5041325" y="3691500"/>
            <a:ext cx="25569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0"/>
          <p:cNvSpPr txBox="1"/>
          <p:nvPr>
            <p:ph idx="5" type="subTitle"/>
          </p:nvPr>
        </p:nvSpPr>
        <p:spPr>
          <a:xfrm>
            <a:off x="1545775" y="1670463"/>
            <a:ext cx="2556900" cy="354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2" name="Google Shape;212;p20"/>
          <p:cNvSpPr txBox="1"/>
          <p:nvPr>
            <p:ph idx="6" type="subTitle"/>
          </p:nvPr>
        </p:nvSpPr>
        <p:spPr>
          <a:xfrm>
            <a:off x="5041325" y="1670463"/>
            <a:ext cx="2556900" cy="354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3" name="Google Shape;213;p20"/>
          <p:cNvSpPr txBox="1"/>
          <p:nvPr>
            <p:ph idx="7" type="subTitle"/>
          </p:nvPr>
        </p:nvSpPr>
        <p:spPr>
          <a:xfrm>
            <a:off x="1545775" y="3386700"/>
            <a:ext cx="2556900" cy="354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4" name="Google Shape;214;p20"/>
          <p:cNvSpPr txBox="1"/>
          <p:nvPr>
            <p:ph idx="8" type="subTitle"/>
          </p:nvPr>
        </p:nvSpPr>
        <p:spPr>
          <a:xfrm>
            <a:off x="5041325" y="3386700"/>
            <a:ext cx="2556900" cy="354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3579950" y="1854500"/>
            <a:ext cx="3604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1959250" y="1854500"/>
            <a:ext cx="118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959250" y="2939075"/>
            <a:ext cx="5225400" cy="446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 rot="10800000">
            <a:off x="8761325" y="2079300"/>
            <a:ext cx="0" cy="984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9" name="Google Shape;19;p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0" name="Google Shape;20;p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2" name="Google Shape;22;p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" name="Google Shape;24;p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5" name="Google Shape;25;p3"/>
          <p:cNvCxnSpPr/>
          <p:nvPr/>
        </p:nvCxnSpPr>
        <p:spPr>
          <a:xfrm rot="10800000">
            <a:off x="394350" y="2079300"/>
            <a:ext cx="0" cy="984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_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7" name="Google Shape;217;p21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18" name="Google Shape;218;p21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9" name="Google Shape;219;p21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20" name="Google Shape;220;p21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21" name="Google Shape;221;p21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2" name="Google Shape;222;p21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23" name="Google Shape;223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4" name="Google Shape;224;p21"/>
          <p:cNvSpPr txBox="1"/>
          <p:nvPr>
            <p:ph idx="1" type="subTitle"/>
          </p:nvPr>
        </p:nvSpPr>
        <p:spPr>
          <a:xfrm>
            <a:off x="903950" y="2149201"/>
            <a:ext cx="2191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1"/>
          <p:cNvSpPr txBox="1"/>
          <p:nvPr>
            <p:ph idx="2" type="subTitle"/>
          </p:nvPr>
        </p:nvSpPr>
        <p:spPr>
          <a:xfrm>
            <a:off x="3478550" y="2149201"/>
            <a:ext cx="2182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1"/>
          <p:cNvSpPr txBox="1"/>
          <p:nvPr>
            <p:ph idx="3" type="subTitle"/>
          </p:nvPr>
        </p:nvSpPr>
        <p:spPr>
          <a:xfrm>
            <a:off x="903950" y="3579425"/>
            <a:ext cx="2191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1"/>
          <p:cNvSpPr txBox="1"/>
          <p:nvPr>
            <p:ph idx="4" type="subTitle"/>
          </p:nvPr>
        </p:nvSpPr>
        <p:spPr>
          <a:xfrm>
            <a:off x="3478550" y="3579425"/>
            <a:ext cx="2182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1"/>
          <p:cNvSpPr txBox="1"/>
          <p:nvPr>
            <p:ph idx="5" type="subTitle"/>
          </p:nvPr>
        </p:nvSpPr>
        <p:spPr>
          <a:xfrm>
            <a:off x="6048850" y="2149201"/>
            <a:ext cx="2199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1"/>
          <p:cNvSpPr txBox="1"/>
          <p:nvPr>
            <p:ph idx="6" type="subTitle"/>
          </p:nvPr>
        </p:nvSpPr>
        <p:spPr>
          <a:xfrm>
            <a:off x="6048850" y="3579425"/>
            <a:ext cx="2199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1"/>
          <p:cNvSpPr txBox="1"/>
          <p:nvPr>
            <p:ph idx="7" type="subTitle"/>
          </p:nvPr>
        </p:nvSpPr>
        <p:spPr>
          <a:xfrm>
            <a:off x="908250" y="1656600"/>
            <a:ext cx="21825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1" name="Google Shape;231;p21"/>
          <p:cNvSpPr txBox="1"/>
          <p:nvPr>
            <p:ph idx="8" type="subTitle"/>
          </p:nvPr>
        </p:nvSpPr>
        <p:spPr>
          <a:xfrm>
            <a:off x="3482836" y="1656600"/>
            <a:ext cx="21738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2" name="Google Shape;232;p21"/>
          <p:cNvSpPr txBox="1"/>
          <p:nvPr>
            <p:ph idx="9" type="subTitle"/>
          </p:nvPr>
        </p:nvSpPr>
        <p:spPr>
          <a:xfrm>
            <a:off x="6053173" y="1656600"/>
            <a:ext cx="21912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3" name="Google Shape;233;p21"/>
          <p:cNvSpPr txBox="1"/>
          <p:nvPr>
            <p:ph idx="13" type="subTitle"/>
          </p:nvPr>
        </p:nvSpPr>
        <p:spPr>
          <a:xfrm>
            <a:off x="908250" y="3086800"/>
            <a:ext cx="21825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4" name="Google Shape;234;p21"/>
          <p:cNvSpPr txBox="1"/>
          <p:nvPr>
            <p:ph idx="14" type="subTitle"/>
          </p:nvPr>
        </p:nvSpPr>
        <p:spPr>
          <a:xfrm>
            <a:off x="3482836" y="3086800"/>
            <a:ext cx="21738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5" name="Google Shape;235;p21"/>
          <p:cNvSpPr txBox="1"/>
          <p:nvPr>
            <p:ph idx="15" type="subTitle"/>
          </p:nvPr>
        </p:nvSpPr>
        <p:spPr>
          <a:xfrm>
            <a:off x="6053173" y="3086800"/>
            <a:ext cx="21912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8" name="Google Shape;238;p22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39" name="Google Shape;239;p22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0" name="Google Shape;240;p22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41" name="Google Shape;241;p22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42" name="Google Shape;242;p22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3" name="Google Shape;243;p22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44" name="Google Shape;244;p22"/>
          <p:cNvSpPr txBox="1"/>
          <p:nvPr>
            <p:ph hasCustomPrompt="1" type="title"/>
          </p:nvPr>
        </p:nvSpPr>
        <p:spPr>
          <a:xfrm>
            <a:off x="2223600" y="552112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5" name="Google Shape;245;p22"/>
          <p:cNvSpPr txBox="1"/>
          <p:nvPr>
            <p:ph idx="1" type="subTitle"/>
          </p:nvPr>
        </p:nvSpPr>
        <p:spPr>
          <a:xfrm>
            <a:off x="2223600" y="1364275"/>
            <a:ext cx="4696800" cy="428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46" name="Google Shape;246;p22"/>
          <p:cNvSpPr txBox="1"/>
          <p:nvPr>
            <p:ph hasCustomPrompt="1" idx="2" type="title"/>
          </p:nvPr>
        </p:nvSpPr>
        <p:spPr>
          <a:xfrm>
            <a:off x="2223600" y="1904368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7" name="Google Shape;247;p22"/>
          <p:cNvSpPr txBox="1"/>
          <p:nvPr>
            <p:ph idx="3" type="subTitle"/>
          </p:nvPr>
        </p:nvSpPr>
        <p:spPr>
          <a:xfrm>
            <a:off x="2223600" y="2716527"/>
            <a:ext cx="4696800" cy="446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48" name="Google Shape;248;p22"/>
          <p:cNvSpPr txBox="1"/>
          <p:nvPr>
            <p:ph hasCustomPrompt="1" idx="4" type="title"/>
          </p:nvPr>
        </p:nvSpPr>
        <p:spPr>
          <a:xfrm>
            <a:off x="2223600" y="3256624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9" name="Google Shape;249;p22"/>
          <p:cNvSpPr txBox="1"/>
          <p:nvPr>
            <p:ph idx="5" type="subTitle"/>
          </p:nvPr>
        </p:nvSpPr>
        <p:spPr>
          <a:xfrm>
            <a:off x="2223600" y="4068797"/>
            <a:ext cx="4696800" cy="446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3"/>
          <p:cNvSpPr txBox="1"/>
          <p:nvPr>
            <p:ph type="title"/>
          </p:nvPr>
        </p:nvSpPr>
        <p:spPr>
          <a:xfrm>
            <a:off x="2347938" y="5400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3" name="Google Shape;253;p23"/>
          <p:cNvSpPr txBox="1"/>
          <p:nvPr>
            <p:ph idx="1" type="subTitle"/>
          </p:nvPr>
        </p:nvSpPr>
        <p:spPr>
          <a:xfrm>
            <a:off x="2347900" y="1717825"/>
            <a:ext cx="4448100" cy="12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23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CREDITS: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and includes icons by</a:t>
            </a:r>
            <a:r>
              <a:rPr b="1"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and infographics &amp; images by 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endParaRPr b="1" sz="1200" u="sng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cxnSp>
        <p:nvCxnSpPr>
          <p:cNvPr id="255" name="Google Shape;255;p2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56" name="Google Shape;256;p2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7" name="Google Shape;257;p2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58" name="Google Shape;258;p23"/>
          <p:cNvCxnSpPr/>
          <p:nvPr/>
        </p:nvCxnSpPr>
        <p:spPr>
          <a:xfrm flipH="1" rot="10800000">
            <a:off x="347659" y="4749851"/>
            <a:ext cx="8448600" cy="33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2" name="Google Shape;262;p2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63" name="Google Shape;263;p2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4" name="Google Shape;264;p2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65" name="Google Shape;265;p2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66" name="Google Shape;266;p24"/>
          <p:cNvSpPr txBox="1"/>
          <p:nvPr>
            <p:ph idx="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lt1"/>
                </a:solidFill>
              </a:defRPr>
            </a:lvl1pPr>
            <a:lvl2pPr lvl="1" rtl="0" algn="ctr">
              <a:buNone/>
              <a:defRPr>
                <a:solidFill>
                  <a:schemeClr val="lt1"/>
                </a:solidFill>
              </a:defRPr>
            </a:lvl2pPr>
            <a:lvl3pPr lvl="2" rtl="0" algn="ctr">
              <a:buNone/>
              <a:defRPr>
                <a:solidFill>
                  <a:schemeClr val="lt1"/>
                </a:solidFill>
              </a:defRPr>
            </a:lvl3pPr>
            <a:lvl4pPr lvl="3" rtl="0" algn="ctr">
              <a:buNone/>
              <a:defRPr>
                <a:solidFill>
                  <a:schemeClr val="lt1"/>
                </a:solidFill>
              </a:defRPr>
            </a:lvl4pPr>
            <a:lvl5pPr lvl="4" rtl="0" algn="ctr">
              <a:buNone/>
              <a:defRPr>
                <a:solidFill>
                  <a:schemeClr val="lt1"/>
                </a:solidFill>
              </a:defRPr>
            </a:lvl5pPr>
            <a:lvl6pPr lvl="5" rtl="0" algn="ctr">
              <a:buNone/>
              <a:defRPr>
                <a:solidFill>
                  <a:schemeClr val="lt1"/>
                </a:solidFill>
              </a:defRPr>
            </a:lvl6pPr>
            <a:lvl7pPr lvl="6" rtl="0" algn="ctr">
              <a:buNone/>
              <a:defRPr>
                <a:solidFill>
                  <a:schemeClr val="lt1"/>
                </a:solidFill>
              </a:defRPr>
            </a:lvl7pPr>
            <a:lvl8pPr lvl="7" rtl="0" algn="ctr">
              <a:buNone/>
              <a:defRPr>
                <a:solidFill>
                  <a:schemeClr val="lt1"/>
                </a:solidFill>
              </a:defRPr>
            </a:lvl8pPr>
            <a:lvl9pPr lvl="8" rtl="0" algn="ctr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7" name="Google Shape;267;p2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2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1" name="Google Shape;271;p2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72" name="Google Shape;272;p2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3" name="Google Shape;273;p2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74" name="Google Shape;274;p25"/>
          <p:cNvCxnSpPr/>
          <p:nvPr/>
        </p:nvCxnSpPr>
        <p:spPr>
          <a:xfrm flipH="1" rot="10800000">
            <a:off x="347659" y="4749851"/>
            <a:ext cx="8448600" cy="33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" name="Google Shape;28;p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9" name="Google Shape;29;p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" name="Google Shape;30;p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1" name="Google Shape;31;p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3" name="Google Shape;33;p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34" name="Google Shape;3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 Light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9" name="Google Shape;39;p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1" name="Google Shape;41;p5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3" name="Google Shape;43;p5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44" name="Google Shape;44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" type="subTitle"/>
          </p:nvPr>
        </p:nvSpPr>
        <p:spPr>
          <a:xfrm>
            <a:off x="4747387" y="1872353"/>
            <a:ext cx="36981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46" name="Google Shape;46;p5"/>
          <p:cNvSpPr txBox="1"/>
          <p:nvPr>
            <p:ph idx="2" type="subTitle"/>
          </p:nvPr>
        </p:nvSpPr>
        <p:spPr>
          <a:xfrm>
            <a:off x="726675" y="1872353"/>
            <a:ext cx="36981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b="0"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/>
        </p:txBody>
      </p:sp>
      <p:sp>
        <p:nvSpPr>
          <p:cNvPr id="47" name="Google Shape;47;p5"/>
          <p:cNvSpPr txBox="1"/>
          <p:nvPr>
            <p:ph idx="3" type="subTitle"/>
          </p:nvPr>
        </p:nvSpPr>
        <p:spPr>
          <a:xfrm>
            <a:off x="726675" y="1313225"/>
            <a:ext cx="3698100" cy="422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4" type="subTitle"/>
          </p:nvPr>
        </p:nvSpPr>
        <p:spPr>
          <a:xfrm>
            <a:off x="4747375" y="1313225"/>
            <a:ext cx="3698100" cy="422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" name="Google Shape;51;p6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52" name="Google Shape;52;p6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" name="Google Shape;53;p6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4" name="Google Shape;54;p6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6" name="Google Shape;56;p6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57" name="Google Shape;57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" name="Google Shape;60;p7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61" name="Google Shape;61;p7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" name="Google Shape;62;p7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3" name="Google Shape;63;p7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64" name="Google Shape;64;p7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7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66" name="Google Shape;66;p7"/>
          <p:cNvSpPr txBox="1"/>
          <p:nvPr>
            <p:ph type="title"/>
          </p:nvPr>
        </p:nvSpPr>
        <p:spPr>
          <a:xfrm>
            <a:off x="720000" y="445025"/>
            <a:ext cx="626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idx="1" type="subTitle"/>
          </p:nvPr>
        </p:nvSpPr>
        <p:spPr>
          <a:xfrm>
            <a:off x="720000" y="1347250"/>
            <a:ext cx="7324500" cy="31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8"/>
          <p:cNvSpPr txBox="1"/>
          <p:nvPr>
            <p:ph type="title"/>
          </p:nvPr>
        </p:nvSpPr>
        <p:spPr>
          <a:xfrm>
            <a:off x="969825" y="2079259"/>
            <a:ext cx="7204500" cy="87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71" name="Google Shape;71;p8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2" name="Google Shape;72;p8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" name="Google Shape;73;p8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4" name="Google Shape;74;p8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6" name="Google Shape;76;p8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/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" type="subTitle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0"/>
          <p:cNvSpPr txBox="1"/>
          <p:nvPr>
            <p:ph type="title"/>
          </p:nvPr>
        </p:nvSpPr>
        <p:spPr>
          <a:xfrm>
            <a:off x="713225" y="4162975"/>
            <a:ext cx="7917300" cy="54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9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1.png"/><Relationship Id="rId7" Type="http://schemas.openxmlformats.org/officeDocument/2006/relationships/image" Target="../media/image13.png"/><Relationship Id="rId8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6"/>
          <p:cNvSpPr txBox="1"/>
          <p:nvPr>
            <p:ph type="ctrTitle"/>
          </p:nvPr>
        </p:nvSpPr>
        <p:spPr>
          <a:xfrm>
            <a:off x="928800" y="1424875"/>
            <a:ext cx="7286400" cy="20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/>
              <a:t>Measuring Stellar </a:t>
            </a:r>
            <a:r>
              <a:rPr lang="en" sz="5500">
                <a:solidFill>
                  <a:schemeClr val="dk2"/>
                </a:solidFill>
              </a:rPr>
              <a:t>Elemental Abundance</a:t>
            </a:r>
            <a:endParaRPr sz="5500">
              <a:solidFill>
                <a:schemeClr val="dk2"/>
              </a:solidFill>
            </a:endParaRPr>
          </a:p>
        </p:txBody>
      </p:sp>
      <p:sp>
        <p:nvSpPr>
          <p:cNvPr id="280" name="Google Shape;280;p26"/>
          <p:cNvSpPr txBox="1"/>
          <p:nvPr>
            <p:ph idx="1" type="subTitle"/>
          </p:nvPr>
        </p:nvSpPr>
        <p:spPr>
          <a:xfrm>
            <a:off x="1600650" y="3892950"/>
            <a:ext cx="59427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Erin Bernthold, Roland Hebner, and Lucas Ferrari</a:t>
            </a:r>
            <a:endParaRPr/>
          </a:p>
        </p:txBody>
      </p:sp>
      <p:cxnSp>
        <p:nvCxnSpPr>
          <p:cNvPr id="281" name="Google Shape;281;p26"/>
          <p:cNvCxnSpPr/>
          <p:nvPr/>
        </p:nvCxnSpPr>
        <p:spPr>
          <a:xfrm flipH="1" rot="10800000">
            <a:off x="1645675" y="3504163"/>
            <a:ext cx="5942700" cy="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82" name="Google Shape;282;p26"/>
          <p:cNvCxnSpPr/>
          <p:nvPr/>
        </p:nvCxnSpPr>
        <p:spPr>
          <a:xfrm flipH="1" rot="10800000">
            <a:off x="1600650" y="1330438"/>
            <a:ext cx="5942700" cy="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83" name="Google Shape;283;p26"/>
          <p:cNvSpPr/>
          <p:nvPr/>
        </p:nvSpPr>
        <p:spPr>
          <a:xfrm>
            <a:off x="928800" y="2300913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6"/>
          <p:cNvSpPr/>
          <p:nvPr/>
        </p:nvSpPr>
        <p:spPr>
          <a:xfrm>
            <a:off x="7975800" y="234482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401" name="Google Shape;401;p35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02" name="Google Shape;402;p35"/>
          <p:cNvCxnSpPr/>
          <p:nvPr/>
        </p:nvCxnSpPr>
        <p:spPr>
          <a:xfrm>
            <a:off x="4684100" y="1291088"/>
            <a:ext cx="0" cy="29754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graphicFrame>
        <p:nvGraphicFramePr>
          <p:cNvPr id="403" name="Google Shape;403;p35"/>
          <p:cNvGraphicFramePr/>
          <p:nvPr/>
        </p:nvGraphicFramePr>
        <p:xfrm>
          <a:off x="428550" y="157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{C7AD891E-7BD9-4F99-AA92-340899F35DC9}</a:tableStyleId>
              </a:tblPr>
              <a:tblGrid>
                <a:gridCol w="1000700"/>
                <a:gridCol w="1000700"/>
                <a:gridCol w="1000700"/>
                <a:gridCol w="1000700"/>
              </a:tblGrid>
              <a:tr h="41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State</a:t>
                      </a:r>
                      <a:endParaRPr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Na</a:t>
                      </a:r>
                      <a:endParaRPr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Mg</a:t>
                      </a:r>
                      <a:endParaRPr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Fe</a:t>
                      </a:r>
                      <a:endParaRPr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25D79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Ground</a:t>
                      </a:r>
                      <a:endParaRPr>
                        <a:solidFill>
                          <a:srgbClr val="325D79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1.09e+15         </a:t>
                      </a:r>
                      <a:endParaRPr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1.96e+15 </a:t>
                      </a:r>
                      <a:endParaRPr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2.92</a:t>
                      </a:r>
                      <a:r>
                        <a:rPr lang="en" sz="1050">
                          <a:solidFill>
                            <a:schemeClr val="dk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e+17 </a:t>
                      </a:r>
                      <a:endParaRPr sz="1050"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25D79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Ionized to Neutral</a:t>
                      </a:r>
                      <a:endParaRPr>
                        <a:solidFill>
                          <a:srgbClr val="325D79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2487.28 </a:t>
                      </a:r>
                      <a:endParaRPr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21.37 </a:t>
                      </a:r>
                      <a:endParaRPr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16.64</a:t>
                      </a:r>
                      <a:endParaRPr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25D79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Excited</a:t>
                      </a:r>
                      <a:endParaRPr>
                        <a:solidFill>
                          <a:srgbClr val="325D79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4.40e-2 </a:t>
                      </a:r>
                      <a:endParaRPr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1.27e-2 </a:t>
                      </a:r>
                      <a:endParaRPr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5.05e-2 </a:t>
                      </a:r>
                      <a:endParaRPr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25D79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Total</a:t>
                      </a:r>
                      <a:endParaRPr>
                        <a:solidFill>
                          <a:srgbClr val="325D79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2.83e+18 </a:t>
                      </a:r>
                      <a:endParaRPr sz="1050"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4.44e+16</a:t>
                      </a:r>
                      <a:endParaRPr sz="1050"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2.61e+17 </a:t>
                      </a:r>
                      <a:endParaRPr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4" name="Google Shape;404;p35"/>
          <p:cNvSpPr txBox="1"/>
          <p:nvPr/>
        </p:nvSpPr>
        <p:spPr>
          <a:xfrm>
            <a:off x="428550" y="1095450"/>
            <a:ext cx="636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Number Density                                                                     Abundance</a:t>
            </a:r>
            <a:endParaRPr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graphicFrame>
        <p:nvGraphicFramePr>
          <p:cNvPr id="405" name="Google Shape;405;p35"/>
          <p:cNvGraphicFramePr/>
          <p:nvPr/>
        </p:nvGraphicFramePr>
        <p:xfrm>
          <a:off x="4942463" y="157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{C7AD891E-7BD9-4F99-AA92-340899F35DC9}</a:tableStyleId>
              </a:tblPr>
              <a:tblGrid>
                <a:gridCol w="1227525"/>
                <a:gridCol w="1227525"/>
                <a:gridCol w="1227525"/>
              </a:tblGrid>
              <a:tr h="52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Na</a:t>
                      </a:r>
                      <a:endParaRPr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Mg</a:t>
                      </a:r>
                      <a:endParaRPr b="1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Fe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8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6.63 </a:t>
                      </a:r>
                      <a:endParaRPr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4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.83 </a:t>
                      </a:r>
                      <a:endParaRPr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6.91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 </a:t>
                      </a:r>
                      <a:endParaRPr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0.33 </a:t>
                      </a:r>
                      <a:endParaRPr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-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2.71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 </a:t>
                      </a:r>
                      <a:endParaRPr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ulish"/>
                          <a:ea typeface="Mulish"/>
                          <a:cs typeface="Mulish"/>
                          <a:sym typeface="Mulish"/>
                        </a:rPr>
                        <a:t>-0.57 </a:t>
                      </a:r>
                      <a:endParaRPr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406" name="Google Shape;406;p35" title="[92,92,95,&quot;https://www.codecogs.com/eqnedit.php?latex=%5Cfrac%7BN_%7BNa%7D%7D%7BN_%7BH%7D%7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1313" y="2160164"/>
            <a:ext cx="378832" cy="451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35" title="[92,92,95,&quot;https://www.codecogs.com/eqnedit.php?latex=%5Cfrac%7BN_%7BMg%7D%7D%7BN_%7BH%7D%7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4700" y="2163449"/>
            <a:ext cx="411205" cy="465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35" title="[92,92,95,&quot;https://www.codecogs.com/eqnedit.php?latex=%5Cfrac%7BNa%7D%7BH%7D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5675" y="3276536"/>
            <a:ext cx="274656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35" title="[92,92,95,&quot;https://www.codecogs.com/eqnedit.php?latex=%5Cfrac%7BMg%7D%7BH%7D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14700" y="3296264"/>
            <a:ext cx="274650" cy="36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35" title="[92,92,95,&quot;https://www.codecogs.com/eqnedit.php?latex=%5Cfrac%7BFe%7D%7BH%7D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93725" y="3276526"/>
            <a:ext cx="239328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35" title="[92,92,95,&quot;https://www.codecogs.com/eqnedit.php?latex=%5Cfrac%7BN_%7BFe%7D%7D%7BN_%7BH%7D%7D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923945" y="2152340"/>
            <a:ext cx="378875" cy="487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35" title="[92,92,95,&quot;https://www.codecogs.com/eqnedit.php?latex=cm%5E%7B-2%7D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12825" y="3545812"/>
            <a:ext cx="274340" cy="11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35" title="[92,92,95,&quot;https://www.codecogs.com/eqnedit.php?latex=cm%5E%7B-2%7D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12825" y="2095712"/>
            <a:ext cx="274340" cy="11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35" title="[92,92,95,&quot;https://www.codecogs.com/eqnedit.php?latex=cm%5E%7B-2%7D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112125" y="3545812"/>
            <a:ext cx="274340" cy="11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35" title="[92,92,95,&quot;https://www.codecogs.com/eqnedit.php?latex=cm%5E%7B-2%7D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112125" y="2095712"/>
            <a:ext cx="274340" cy="11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35" title="[92,92,95,&quot;https://www.codecogs.com/eqnedit.php?latex=cm%5E%7B-2%7D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11425" y="3545812"/>
            <a:ext cx="274340" cy="11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35" title="[92,92,95,&quot;https://www.codecogs.com/eqnedit.php?latex=cm%5E%7B-2%7D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11425" y="2095702"/>
            <a:ext cx="274350" cy="11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6"/>
          <p:cNvSpPr txBox="1"/>
          <p:nvPr>
            <p:ph type="title"/>
          </p:nvPr>
        </p:nvSpPr>
        <p:spPr>
          <a:xfrm>
            <a:off x="2347938" y="5400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423" name="Google Shape;423;p36"/>
          <p:cNvSpPr txBox="1"/>
          <p:nvPr/>
        </p:nvSpPr>
        <p:spPr>
          <a:xfrm>
            <a:off x="2496150" y="4125850"/>
            <a:ext cx="41517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Please keep this slide for attribution</a:t>
            </a:r>
            <a:endParaRPr sz="120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cxnSp>
        <p:nvCxnSpPr>
          <p:cNvPr id="424" name="Google Shape;424;p36"/>
          <p:cNvCxnSpPr/>
          <p:nvPr/>
        </p:nvCxnSpPr>
        <p:spPr>
          <a:xfrm>
            <a:off x="2202000" y="1717825"/>
            <a:ext cx="4740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25" name="Google Shape;425;p36"/>
          <p:cNvSpPr/>
          <p:nvPr/>
        </p:nvSpPr>
        <p:spPr>
          <a:xfrm>
            <a:off x="1650400" y="1074863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6"/>
          <p:cNvSpPr/>
          <p:nvPr/>
        </p:nvSpPr>
        <p:spPr>
          <a:xfrm>
            <a:off x="7254100" y="1074863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290" name="Google Shape;290;p27"/>
          <p:cNvSpPr txBox="1"/>
          <p:nvPr>
            <p:ph idx="1" type="subTitle"/>
          </p:nvPr>
        </p:nvSpPr>
        <p:spPr>
          <a:xfrm>
            <a:off x="1381625" y="1718025"/>
            <a:ext cx="7042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understand the curve-of-growth method for measuring stellar abundance and appreciate its significance in practical research applications.</a:t>
            </a:r>
            <a:endParaRPr/>
          </a:p>
        </p:txBody>
      </p:sp>
      <p:sp>
        <p:nvSpPr>
          <p:cNvPr id="291" name="Google Shape;291;p27"/>
          <p:cNvSpPr txBox="1"/>
          <p:nvPr>
            <p:ph idx="2" type="subTitle"/>
          </p:nvPr>
        </p:nvSpPr>
        <p:spPr>
          <a:xfrm>
            <a:off x="1381635" y="2861025"/>
            <a:ext cx="7042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comprehend the Boltzmann and Saha equations and apply them effectively in stellar abundance measurements.</a:t>
            </a:r>
            <a:r>
              <a:rPr lang="en"/>
              <a:t> </a:t>
            </a:r>
            <a:endParaRPr/>
          </a:p>
        </p:txBody>
      </p:sp>
      <p:sp>
        <p:nvSpPr>
          <p:cNvPr id="292" name="Google Shape;292;p27"/>
          <p:cNvSpPr txBox="1"/>
          <p:nvPr>
            <p:ph idx="3" type="subTitle"/>
          </p:nvPr>
        </p:nvSpPr>
        <p:spPr>
          <a:xfrm>
            <a:off x="1381635" y="4004025"/>
            <a:ext cx="7042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present stellar abundance measurements in a clear and accessible manner for physicists and astronomers.</a:t>
            </a:r>
            <a:endParaRPr/>
          </a:p>
        </p:txBody>
      </p:sp>
      <p:sp>
        <p:nvSpPr>
          <p:cNvPr id="293" name="Google Shape;293;p27"/>
          <p:cNvSpPr/>
          <p:nvPr/>
        </p:nvSpPr>
        <p:spPr>
          <a:xfrm>
            <a:off x="720000" y="1340462"/>
            <a:ext cx="429000" cy="4290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b="1" sz="21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94" name="Google Shape;294;p27"/>
          <p:cNvSpPr/>
          <p:nvPr/>
        </p:nvSpPr>
        <p:spPr>
          <a:xfrm>
            <a:off x="720001" y="2478864"/>
            <a:ext cx="429000" cy="4290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b="1" sz="21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95" name="Google Shape;295;p27"/>
          <p:cNvSpPr/>
          <p:nvPr/>
        </p:nvSpPr>
        <p:spPr>
          <a:xfrm>
            <a:off x="719999" y="3617286"/>
            <a:ext cx="429000" cy="4290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b="1" sz="210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96" name="Google Shape;296;p27"/>
          <p:cNvSpPr txBox="1"/>
          <p:nvPr>
            <p:ph idx="4" type="subTitle"/>
          </p:nvPr>
        </p:nvSpPr>
        <p:spPr>
          <a:xfrm>
            <a:off x="1381625" y="1406025"/>
            <a:ext cx="7042500" cy="33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r>
              <a:rPr lang="en"/>
              <a:t> 1</a:t>
            </a:r>
            <a:endParaRPr/>
          </a:p>
        </p:txBody>
      </p:sp>
      <p:sp>
        <p:nvSpPr>
          <p:cNvPr id="297" name="Google Shape;297;p27"/>
          <p:cNvSpPr txBox="1"/>
          <p:nvPr>
            <p:ph idx="5" type="subTitle"/>
          </p:nvPr>
        </p:nvSpPr>
        <p:spPr>
          <a:xfrm>
            <a:off x="1381625" y="2526575"/>
            <a:ext cx="7042500" cy="33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r>
              <a:rPr lang="en"/>
              <a:t> 2</a:t>
            </a:r>
            <a:endParaRPr/>
          </a:p>
        </p:txBody>
      </p:sp>
      <p:sp>
        <p:nvSpPr>
          <p:cNvPr id="298" name="Google Shape;298;p27"/>
          <p:cNvSpPr txBox="1"/>
          <p:nvPr>
            <p:ph idx="6" type="subTitle"/>
          </p:nvPr>
        </p:nvSpPr>
        <p:spPr>
          <a:xfrm>
            <a:off x="1381625" y="3647125"/>
            <a:ext cx="7042500" cy="33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r>
              <a:rPr lang="en"/>
              <a:t> 3</a:t>
            </a:r>
            <a:endParaRPr/>
          </a:p>
        </p:txBody>
      </p:sp>
      <p:sp>
        <p:nvSpPr>
          <p:cNvPr id="299" name="Google Shape;299;p27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305" name="Google Shape;305;p28"/>
          <p:cNvSpPr txBox="1"/>
          <p:nvPr/>
        </p:nvSpPr>
        <p:spPr>
          <a:xfrm>
            <a:off x="5250580" y="1061275"/>
            <a:ext cx="32931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First, we plotted the solar spectrum to determine the bounds for the ground-state transition to calculate the area above the curve. This helped us to solve for the number density of Na, Mg, and Fe .</a:t>
            </a:r>
            <a:endParaRPr sz="120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306" name="Google Shape;306;p28"/>
          <p:cNvSpPr txBox="1"/>
          <p:nvPr/>
        </p:nvSpPr>
        <p:spPr>
          <a:xfrm>
            <a:off x="5254478" y="2053879"/>
            <a:ext cx="3293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Then, we defined a function for the Boltzmann equation to estimate the ratio of atoms for these elements in the ground state 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versus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an excited state.</a:t>
            </a:r>
            <a:endParaRPr sz="120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307" name="Google Shape;307;p28"/>
          <p:cNvSpPr txBox="1"/>
          <p:nvPr/>
        </p:nvSpPr>
        <p:spPr>
          <a:xfrm>
            <a:off x="5250575" y="2973008"/>
            <a:ext cx="32931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To approximate a ratio of neutral atoms to ionized atoms, a function for the Saha equation was defined.</a:t>
            </a:r>
            <a:endParaRPr sz="120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308" name="Google Shape;308;p28"/>
          <p:cNvSpPr txBox="1"/>
          <p:nvPr/>
        </p:nvSpPr>
        <p:spPr>
          <a:xfrm>
            <a:off x="5254480" y="3885225"/>
            <a:ext cx="32931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Finally, a function was created to measure the equivalent width of one of the solar doublets of Na, Mg, and Fe and interpolate the curve of growth for more consistency.</a:t>
            </a:r>
            <a:endParaRPr sz="120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309" name="Google Shape;309;p28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10" name="Google Shape;310;p28"/>
          <p:cNvCxnSpPr>
            <a:stCxn id="311" idx="3"/>
            <a:endCxn id="305" idx="1"/>
          </p:cNvCxnSpPr>
          <p:nvPr/>
        </p:nvCxnSpPr>
        <p:spPr>
          <a:xfrm>
            <a:off x="4972780" y="1418725"/>
            <a:ext cx="2778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12" name="Google Shape;312;p28"/>
          <p:cNvCxnSpPr>
            <a:stCxn id="313" idx="3"/>
            <a:endCxn id="306" idx="1"/>
          </p:cNvCxnSpPr>
          <p:nvPr/>
        </p:nvCxnSpPr>
        <p:spPr>
          <a:xfrm>
            <a:off x="4980578" y="2406679"/>
            <a:ext cx="2739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14" name="Google Shape;314;p28"/>
          <p:cNvCxnSpPr>
            <a:stCxn id="315" idx="3"/>
            <a:endCxn id="307" idx="1"/>
          </p:cNvCxnSpPr>
          <p:nvPr/>
        </p:nvCxnSpPr>
        <p:spPr>
          <a:xfrm>
            <a:off x="4976675" y="3322358"/>
            <a:ext cx="2739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16" name="Google Shape;316;p28"/>
          <p:cNvCxnSpPr>
            <a:stCxn id="317" idx="3"/>
            <a:endCxn id="308" idx="1"/>
          </p:cNvCxnSpPr>
          <p:nvPr/>
        </p:nvCxnSpPr>
        <p:spPr>
          <a:xfrm>
            <a:off x="4976680" y="4242675"/>
            <a:ext cx="2778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pic>
        <p:nvPicPr>
          <p:cNvPr id="318" name="Google Shape;318;p28" title="Solar Curve of Growth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875" y="1258938"/>
            <a:ext cx="4025375" cy="3102725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Sodium (Na)</a:t>
            </a:r>
            <a:endParaRPr/>
          </a:p>
        </p:txBody>
      </p:sp>
      <p:sp>
        <p:nvSpPr>
          <p:cNvPr id="324" name="Google Shape;324;p29"/>
          <p:cNvSpPr txBox="1"/>
          <p:nvPr/>
        </p:nvSpPr>
        <p:spPr>
          <a:xfrm>
            <a:off x="763800" y="4114550"/>
            <a:ext cx="37983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This is a plot of the solar spectrum for sodium.</a:t>
            </a:r>
            <a:endParaRPr b="1"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5" name="Google Shape;325;p29"/>
          <p:cNvSpPr txBox="1"/>
          <p:nvPr>
            <p:ph idx="4294967295" type="title"/>
          </p:nvPr>
        </p:nvSpPr>
        <p:spPr>
          <a:xfrm>
            <a:off x="5202000" y="1245350"/>
            <a:ext cx="2216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Area Bounds</a:t>
            </a:r>
            <a:endParaRPr sz="2000"/>
          </a:p>
        </p:txBody>
      </p:sp>
      <p:sp>
        <p:nvSpPr>
          <p:cNvPr id="326" name="Google Shape;326;p29"/>
          <p:cNvSpPr txBox="1"/>
          <p:nvPr>
            <p:ph idx="4294967295" type="subTitle"/>
          </p:nvPr>
        </p:nvSpPr>
        <p:spPr>
          <a:xfrm>
            <a:off x="5202000" y="1555560"/>
            <a:ext cx="221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Represented by the red lines, the bounds are λ=5887.5 Å and λ=5892.5 Å.</a:t>
            </a:r>
            <a:endParaRPr/>
          </a:p>
        </p:txBody>
      </p:sp>
      <p:sp>
        <p:nvSpPr>
          <p:cNvPr id="327" name="Google Shape;327;p29"/>
          <p:cNvSpPr txBox="1"/>
          <p:nvPr>
            <p:ph idx="4294967295" type="title"/>
          </p:nvPr>
        </p:nvSpPr>
        <p:spPr>
          <a:xfrm>
            <a:off x="5264875" y="2837825"/>
            <a:ext cx="2216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Curve</a:t>
            </a:r>
            <a:endParaRPr sz="2000"/>
          </a:p>
        </p:txBody>
      </p:sp>
      <p:sp>
        <p:nvSpPr>
          <p:cNvPr id="328" name="Google Shape;328;p29"/>
          <p:cNvSpPr txBox="1"/>
          <p:nvPr>
            <p:ph idx="4294967295" type="subTitle"/>
          </p:nvPr>
        </p:nvSpPr>
        <p:spPr>
          <a:xfrm>
            <a:off x="5202000" y="3077225"/>
            <a:ext cx="221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blue curve represents the solar spectrum for sodium from </a:t>
            </a:r>
            <a:r>
              <a:rPr lang="en"/>
              <a:t>λ=5884 Å to λ=5900 Å</a:t>
            </a:r>
            <a:endParaRPr/>
          </a:p>
        </p:txBody>
      </p:sp>
      <p:sp>
        <p:nvSpPr>
          <p:cNvPr id="329" name="Google Shape;329;p29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0" name="Google Shape;330;p29"/>
          <p:cNvSpPr/>
          <p:nvPr/>
        </p:nvSpPr>
        <p:spPr>
          <a:xfrm>
            <a:off x="4962600" y="1322450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9"/>
          <p:cNvSpPr/>
          <p:nvPr/>
        </p:nvSpPr>
        <p:spPr>
          <a:xfrm>
            <a:off x="4962600" y="283782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2" name="Google Shape;33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170113"/>
            <a:ext cx="3757011" cy="2792025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Magnesium (Mg)</a:t>
            </a:r>
            <a:endParaRPr/>
          </a:p>
        </p:txBody>
      </p:sp>
      <p:sp>
        <p:nvSpPr>
          <p:cNvPr id="338" name="Google Shape;338;p30"/>
          <p:cNvSpPr txBox="1"/>
          <p:nvPr/>
        </p:nvSpPr>
        <p:spPr>
          <a:xfrm>
            <a:off x="763800" y="4114550"/>
            <a:ext cx="37983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This is a plot of the solar spectrum for magnesium.</a:t>
            </a:r>
            <a:endParaRPr b="1"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9" name="Google Shape;339;p30"/>
          <p:cNvSpPr txBox="1"/>
          <p:nvPr>
            <p:ph idx="4294967295" type="title"/>
          </p:nvPr>
        </p:nvSpPr>
        <p:spPr>
          <a:xfrm>
            <a:off x="5202000" y="1245350"/>
            <a:ext cx="2216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Area Bounds</a:t>
            </a:r>
            <a:endParaRPr sz="2000"/>
          </a:p>
        </p:txBody>
      </p:sp>
      <p:sp>
        <p:nvSpPr>
          <p:cNvPr id="340" name="Google Shape;340;p30"/>
          <p:cNvSpPr txBox="1"/>
          <p:nvPr>
            <p:ph idx="4294967295" type="subTitle"/>
          </p:nvPr>
        </p:nvSpPr>
        <p:spPr>
          <a:xfrm>
            <a:off x="5202000" y="1555560"/>
            <a:ext cx="221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Represented by the red lines, the bounds are λ=5181.4 Å and λ=5185.8 Å.</a:t>
            </a:r>
            <a:endParaRPr/>
          </a:p>
        </p:txBody>
      </p:sp>
      <p:sp>
        <p:nvSpPr>
          <p:cNvPr id="341" name="Google Shape;341;p30"/>
          <p:cNvSpPr txBox="1"/>
          <p:nvPr>
            <p:ph idx="4294967295" type="title"/>
          </p:nvPr>
        </p:nvSpPr>
        <p:spPr>
          <a:xfrm>
            <a:off x="5202000" y="2760725"/>
            <a:ext cx="2216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Curve</a:t>
            </a:r>
            <a:endParaRPr sz="2000"/>
          </a:p>
        </p:txBody>
      </p:sp>
      <p:sp>
        <p:nvSpPr>
          <p:cNvPr id="342" name="Google Shape;342;p30"/>
          <p:cNvSpPr txBox="1"/>
          <p:nvPr>
            <p:ph idx="4294967295" type="subTitle"/>
          </p:nvPr>
        </p:nvSpPr>
        <p:spPr>
          <a:xfrm>
            <a:off x="5202000" y="3077225"/>
            <a:ext cx="221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blue curve represents the solar spectrum for sodium from λ=5178 Å to λ=5190 Å</a:t>
            </a:r>
            <a:endParaRPr/>
          </a:p>
        </p:txBody>
      </p:sp>
      <p:sp>
        <p:nvSpPr>
          <p:cNvPr id="343" name="Google Shape;343;p30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4" name="Google Shape;344;p30"/>
          <p:cNvSpPr/>
          <p:nvPr/>
        </p:nvSpPr>
        <p:spPr>
          <a:xfrm>
            <a:off x="4962600" y="1322450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0"/>
          <p:cNvSpPr/>
          <p:nvPr/>
        </p:nvSpPr>
        <p:spPr>
          <a:xfrm>
            <a:off x="4962600" y="283782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6" name="Google Shape;34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177215"/>
            <a:ext cx="3805051" cy="291251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Iron (Fe)</a:t>
            </a:r>
            <a:endParaRPr/>
          </a:p>
        </p:txBody>
      </p:sp>
      <p:sp>
        <p:nvSpPr>
          <p:cNvPr id="352" name="Google Shape;352;p31"/>
          <p:cNvSpPr txBox="1"/>
          <p:nvPr/>
        </p:nvSpPr>
        <p:spPr>
          <a:xfrm>
            <a:off x="763800" y="4114550"/>
            <a:ext cx="37983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This is a plot of the solar spectrum for iron.</a:t>
            </a:r>
            <a:endParaRPr b="1"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3" name="Google Shape;353;p31"/>
          <p:cNvSpPr txBox="1"/>
          <p:nvPr>
            <p:ph idx="4294967295" type="title"/>
          </p:nvPr>
        </p:nvSpPr>
        <p:spPr>
          <a:xfrm>
            <a:off x="5202000" y="1245350"/>
            <a:ext cx="2216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Area Bounds</a:t>
            </a:r>
            <a:endParaRPr sz="2000"/>
          </a:p>
        </p:txBody>
      </p:sp>
      <p:sp>
        <p:nvSpPr>
          <p:cNvPr id="354" name="Google Shape;354;p31"/>
          <p:cNvSpPr txBox="1"/>
          <p:nvPr>
            <p:ph idx="4294967295" type="subTitle"/>
          </p:nvPr>
        </p:nvSpPr>
        <p:spPr>
          <a:xfrm>
            <a:off x="5202000" y="1555560"/>
            <a:ext cx="221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Represented by the red lines, the bounds are λ=4382.5 Å and λ=4384.9 Å.</a:t>
            </a:r>
            <a:endParaRPr/>
          </a:p>
        </p:txBody>
      </p:sp>
      <p:sp>
        <p:nvSpPr>
          <p:cNvPr id="355" name="Google Shape;355;p31"/>
          <p:cNvSpPr txBox="1"/>
          <p:nvPr>
            <p:ph idx="4294967295" type="title"/>
          </p:nvPr>
        </p:nvSpPr>
        <p:spPr>
          <a:xfrm>
            <a:off x="5202000" y="2760725"/>
            <a:ext cx="2216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Curve</a:t>
            </a:r>
            <a:endParaRPr sz="2000"/>
          </a:p>
        </p:txBody>
      </p:sp>
      <p:sp>
        <p:nvSpPr>
          <p:cNvPr id="356" name="Google Shape;356;p31"/>
          <p:cNvSpPr txBox="1"/>
          <p:nvPr>
            <p:ph idx="4294967295" type="subTitle"/>
          </p:nvPr>
        </p:nvSpPr>
        <p:spPr>
          <a:xfrm>
            <a:off x="5202000" y="3077225"/>
            <a:ext cx="221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blue curve represents the solar spectrum for sodium from λ=4378 Å to λ=4390 Å</a:t>
            </a:r>
            <a:endParaRPr/>
          </a:p>
        </p:txBody>
      </p:sp>
      <p:sp>
        <p:nvSpPr>
          <p:cNvPr id="357" name="Google Shape;357;p31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31"/>
          <p:cNvSpPr/>
          <p:nvPr/>
        </p:nvSpPr>
        <p:spPr>
          <a:xfrm>
            <a:off x="4962600" y="1322450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1"/>
          <p:cNvSpPr/>
          <p:nvPr/>
        </p:nvSpPr>
        <p:spPr>
          <a:xfrm>
            <a:off x="4962600" y="283782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0" name="Google Shape;36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144337"/>
            <a:ext cx="3681348" cy="2817812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Equations</a:t>
            </a:r>
            <a:endParaRPr/>
          </a:p>
        </p:txBody>
      </p:sp>
      <p:sp>
        <p:nvSpPr>
          <p:cNvPr id="366" name="Google Shape;366;p32"/>
          <p:cNvSpPr txBox="1"/>
          <p:nvPr/>
        </p:nvSpPr>
        <p:spPr>
          <a:xfrm>
            <a:off x="722491" y="1689200"/>
            <a:ext cx="25572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Boltzmann Equation</a:t>
            </a:r>
            <a:endParaRPr b="1" sz="2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67" name="Google Shape;367;p32"/>
          <p:cNvSpPr txBox="1"/>
          <p:nvPr/>
        </p:nvSpPr>
        <p:spPr>
          <a:xfrm>
            <a:off x="722450" y="2177300"/>
            <a:ext cx="2557200" cy="19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Subscripts 1 and 2 refer to 3s and 3p states, N is the number density, g is the number of separate states that are degenerate in energy, E is the energy at that state, k is the Boltzmann constant, and T is the temperature.</a:t>
            </a:r>
            <a:endParaRPr sz="120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368" name="Google Shape;368;p32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69" name="Google Shape;369;p32"/>
          <p:cNvCxnSpPr/>
          <p:nvPr/>
        </p:nvCxnSpPr>
        <p:spPr>
          <a:xfrm>
            <a:off x="3427825" y="1428350"/>
            <a:ext cx="0" cy="3004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pic>
        <p:nvPicPr>
          <p:cNvPr id="370" name="Google Shape;370;p32" title="[92,92,95,&quot;https://www.codecogs.com/eqnedit.php?latex=%5Cfrac%7BN_2%7D%7BN_1%7D%20%3D%20%5Cfrac%7Bg_2%7D%7Bg_1%7D%5Cexp%5Cleft(%7B-%5Cfrac%7BE_2%20-%20E_1%7D%7BkT%7D%7D%5Cright)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6150" y="2437200"/>
            <a:ext cx="4597199" cy="9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Equations</a:t>
            </a:r>
            <a:endParaRPr/>
          </a:p>
        </p:txBody>
      </p:sp>
      <p:sp>
        <p:nvSpPr>
          <p:cNvPr id="376" name="Google Shape;376;p33"/>
          <p:cNvSpPr txBox="1"/>
          <p:nvPr/>
        </p:nvSpPr>
        <p:spPr>
          <a:xfrm>
            <a:off x="722491" y="1689200"/>
            <a:ext cx="25572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Saha Equation</a:t>
            </a:r>
            <a:endParaRPr b="1" sz="2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77" name="Google Shape;377;p33"/>
          <p:cNvSpPr txBox="1"/>
          <p:nvPr/>
        </p:nvSpPr>
        <p:spPr>
          <a:xfrm>
            <a:off x="722450" y="2177300"/>
            <a:ext cx="2557200" cy="18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      is the electron mass, partition function                and                 ,</a:t>
            </a:r>
            <a:endParaRPr sz="120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electron pressure </a:t>
            </a:r>
            <a:endParaRPr sz="120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                                , and the </a:t>
            </a:r>
            <a:endParaRPr sz="120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ionization energy                eV. </a:t>
            </a:r>
            <a:endParaRPr sz="120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These are the given values for the sodium line.</a:t>
            </a:r>
            <a:endParaRPr sz="120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378" name="Google Shape;378;p33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9" name="Google Shape;379;p33"/>
          <p:cNvCxnSpPr/>
          <p:nvPr/>
        </p:nvCxnSpPr>
        <p:spPr>
          <a:xfrm>
            <a:off x="3427825" y="1428350"/>
            <a:ext cx="0" cy="3004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pic>
        <p:nvPicPr>
          <p:cNvPr id="380" name="Google Shape;380;p33" title="[92,92,95,&quot;https://www.codecogs.com/eqnedit.php?latex=%5Cfrac%7BNa_%7BII%7D%7D%7BNa_%7BI%7D%7D%20%3D%20%5Cfrac%7B2kT%7D%7BP_e%7D%20%5Cfrac%7BZ_%7BII%7D%7D%7BZ_I%7D%20%5Cleft(%5Cfrac%7B2%5Cpi%20m_e%20kT%7D%7Bh%5E2%7D%5Cright)%5E%7B3%2F2%7D%5Cexp%7B%5Cleft(-%5Cfrac%7B%5Cchi%7D%7BkT%7D%5Cright)%7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6425" y="2572662"/>
            <a:ext cx="5083474" cy="71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33" title="[92,92,95,&quot;https://www.codecogs.com/eqnedit.php?latex=m_%7Be%7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800" y="2287725"/>
            <a:ext cx="239889" cy="12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33" title="[92,92,95,&quot;https://www.codecogs.com/eqnedit.php?latex=Z_%7BI%7D%20%3D%202.4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44600" y="2508250"/>
            <a:ext cx="541528" cy="12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33" title="[92,92,95,&quot;https://www.codecogs.com/eqnedit.php?latex=Z_%7BII%7D%20%3D%201.0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45850" y="2508250"/>
            <a:ext cx="592328" cy="12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33" title="[92,92,95,&quot;https://www.codecogs.com/eqnedit.php?latex=P_%7Be%7D%20%3D%20n_%7Be%7DkT%20%3D%201.0N%20%5Ccdot%20m%5E%7B-2%7D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0800" y="2922026"/>
            <a:ext cx="1305325" cy="12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33" title="[92,92,95,&quot;https://www.codecogs.com/eqnedit.php?latex=%20%5Cchi%20%3D%205.1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16125" y="3161238"/>
            <a:ext cx="452868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Equations</a:t>
            </a:r>
            <a:endParaRPr/>
          </a:p>
        </p:txBody>
      </p:sp>
      <p:sp>
        <p:nvSpPr>
          <p:cNvPr id="391" name="Google Shape;391;p34"/>
          <p:cNvSpPr txBox="1"/>
          <p:nvPr/>
        </p:nvSpPr>
        <p:spPr>
          <a:xfrm>
            <a:off x="722491" y="1689200"/>
            <a:ext cx="25572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Oscillator Strength</a:t>
            </a:r>
            <a:endParaRPr b="1" sz="2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92" name="Google Shape;392;p34"/>
          <p:cNvSpPr txBox="1"/>
          <p:nvPr/>
        </p:nvSpPr>
        <p:spPr>
          <a:xfrm>
            <a:off x="722450" y="2177300"/>
            <a:ext cx="2557200" cy="18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i refers to the lower energy level, k refers to the upper level, λ is the wavelength in Angstroms, and </a:t>
            </a:r>
            <a:endParaRPr sz="120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g =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2J+1 for a given level. This equation was used to find the oscillator strength for both iron and magnesium.       </a:t>
            </a:r>
            <a:endParaRPr sz="120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393" name="Google Shape;393;p34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94" name="Google Shape;394;p34"/>
          <p:cNvCxnSpPr/>
          <p:nvPr/>
        </p:nvCxnSpPr>
        <p:spPr>
          <a:xfrm>
            <a:off x="3427825" y="1428350"/>
            <a:ext cx="0" cy="3004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pic>
        <p:nvPicPr>
          <p:cNvPr id="395" name="Google Shape;395;p34" title="[92,92,95,&quot;https://www.codecogs.com/eqnedit.php?latex=g_%7Bi%7Df_%7Bik%7D%20%3D%201.499%20%5Ccdot%2010%5E%7B-8%7DA_%7Bki%7D%20%5Clambda%5E%7B2%7D%20g_%7Bk%7D%20%3D%20303.8%20%5Clambda%5E%7B-1%7DS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0775" y="2763650"/>
            <a:ext cx="5413946" cy="3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CFDEE7"/>
      </a:lt1>
      <a:dk2>
        <a:srgbClr val="809FAF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