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63" r:id="rId6"/>
    <p:sldId id="261" r:id="rId7"/>
    <p:sldId id="264" r:id="rId8"/>
    <p:sldId id="257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25/11/2019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eeZee" pitchFamily="50" charset="0"/>
                <a:ea typeface="+mj-ea"/>
                <a:cs typeface="+mj-cs"/>
              </a:rPr>
              <a:t>Survey engine </a:t>
            </a:r>
            <a:endParaRPr kumimoji="0" lang="it-IT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eeZee" pitchFamily="50" charset="0"/>
              <a:ea typeface="+mj-ea"/>
              <a:cs typeface="+mj-cs"/>
            </a:endParaRPr>
          </a:p>
        </p:txBody>
      </p:sp>
      <p:pic>
        <p:nvPicPr>
          <p:cNvPr id="6" name="Picture 2" descr="Risultati immagini per pro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1619250" cy="13335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553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Uno strumento  per la generazione di questionari intelligenti basato sul prolog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un interfaccia web Node.js</a:t>
            </a:r>
            <a:endParaRPr lang="it-IT" dirty="0"/>
          </a:p>
        </p:txBody>
      </p:sp>
      <p:pic>
        <p:nvPicPr>
          <p:cNvPr id="9" name="Picture 4" descr="Risultati immagini per n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132856"/>
            <a:ext cx="1512168" cy="15121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3608" y="479715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ATTIVITÀ PROGETTUALE DI FONDAMENTI DI INTELLIGENZA ARTIFICIALE M</a:t>
            </a:r>
          </a:p>
          <a:p>
            <a:r>
              <a:rPr lang="it-IT" sz="1000" dirty="0" smtClean="0"/>
              <a:t>(</a:t>
            </a:r>
            <a:r>
              <a:rPr lang="it-IT" sz="1000" dirty="0" smtClean="0"/>
              <a:t>Docente) </a:t>
            </a:r>
            <a:r>
              <a:rPr lang="it-IT" sz="1000" dirty="0" smtClean="0"/>
              <a:t>Prof. Paola Mello</a:t>
            </a:r>
          </a:p>
          <a:p>
            <a:r>
              <a:rPr lang="it-IT" sz="1000" dirty="0" smtClean="0"/>
              <a:t>A cura di: Andra Ferrari</a:t>
            </a:r>
            <a:endParaRPr lang="it-IT" sz="1000" dirty="0"/>
          </a:p>
        </p:txBody>
      </p:sp>
      <p:sp>
        <p:nvSpPr>
          <p:cNvPr id="11" name="AutoShape 6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8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Picture 12" descr="Immagine correl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Introduzione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0">
              <a:buNone/>
            </a:pPr>
            <a:r>
              <a:rPr lang="it-IT" dirty="0" smtClean="0"/>
              <a:t>Il progetto mira a fornire uno strumento web in grado di generare e gestire dei questinonari intelligenti, in grado di inferire quali siano le prossime domande da porre e suggerirne le risposte.</a:t>
            </a:r>
          </a:p>
          <a:p>
            <a:pPr marL="357188" indent="0">
              <a:buNone/>
            </a:pPr>
            <a:r>
              <a:rPr lang="it-IT" dirty="0" smtClean="0"/>
              <a:t>Ogni domanda può fare da punto di accesso verso una regola prolog, permettendo un’evoluzione potenailzmente infinita di quello che il questionario può diventare.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Survey engine – sprints</a:t>
            </a:r>
            <a:endParaRPr lang="it-IT" dirty="0"/>
          </a:p>
        </p:txBody>
      </p:sp>
      <p:pic>
        <p:nvPicPr>
          <p:cNvPr id="1027" name="Picture 3" descr="C:\MyData\CompilationHelper\Doc\Sprints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53719"/>
            <a:ext cx="7992888" cy="5386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5679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Struttura dati delle domande dei questionari in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1560" y="19168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answer</a:t>
            </a:r>
            <a:r>
              <a:rPr lang="it-IT" sz="2400" dirty="0" smtClean="0"/>
              <a:t>(</a:t>
            </a:r>
            <a:r>
              <a:rPr lang="it-IT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sz="2400" dirty="0" smtClean="0"/>
              <a:t>,Testo,</a:t>
            </a:r>
            <a:r>
              <a:rPr lang="it-IT" sz="2400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sz="2400" dirty="0" smtClean="0"/>
              <a:t>,</a:t>
            </a:r>
            <a:r>
              <a:rPr lang="it-IT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sz="2400" dirty="0" smtClean="0"/>
              <a:t>):-</a:t>
            </a: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Comportamento</a:t>
            </a:r>
            <a:endParaRPr lang="it-IT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95536" y="2708920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ID_Next</a:t>
            </a:r>
            <a:r>
              <a:rPr lang="it-IT" dirty="0" smtClean="0"/>
              <a:t> sono rispettivamente l’identificatore della domanda corrente e 	l’identificatore della domanda successiva in base alla risposta 	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Risposta</a:t>
            </a:r>
            <a:r>
              <a:rPr lang="it-IT" dirty="0" smtClean="0"/>
              <a:t> è la risposta dell’utente, può essere un atomo, una variabile o un 	numero.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Testo è il testo della domanda.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3"/>
                </a:solidFill>
              </a:rPr>
              <a:t>Comportamento </a:t>
            </a:r>
            <a:r>
              <a:rPr lang="it-IT" dirty="0" smtClean="0"/>
              <a:t>consiste nell’eventuale codice </a:t>
            </a:r>
            <a:r>
              <a:rPr lang="it-IT" dirty="0" err="1" smtClean="0"/>
              <a:t>prolog</a:t>
            </a:r>
            <a:r>
              <a:rPr lang="it-IT" dirty="0" smtClean="0"/>
              <a:t> che può essere 	eseguito all’invocazione della regola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9552" y="1196752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Per ogni sessione di utente (utilizzando i “moduli”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per differenziare le sessioni) abbiamo a disposizione le seguenti regole: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Il contatore che tiene traccia dell’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</a:t>
            </a:r>
            <a:r>
              <a:rPr lang="it-IT" sz="1600" dirty="0" smtClean="0"/>
              <a:t> della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changeAnswere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retract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(_)),</a:t>
            </a:r>
            <a:r>
              <a:rPr lang="it-IT" sz="1600" dirty="0" err="1" smtClean="0"/>
              <a:t>assert</a:t>
            </a:r>
            <a:r>
              <a:rPr lang="it-IT" sz="1600" dirty="0" smtClean="0"/>
              <a:t>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X</a:t>
            </a:r>
            <a:r>
              <a:rPr lang="it-IT" sz="1600" dirty="0" smtClean="0"/>
              <a:t>)))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La regola per cambiare 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resetAnswer</a:t>
            </a:r>
            <a:r>
              <a:rPr lang="it-IT" sz="1600" dirty="0" smtClean="0"/>
              <a:t>:-(</a:t>
            </a:r>
            <a:r>
              <a:rPr lang="it-IT" sz="1600" dirty="0" err="1" smtClean="0"/>
              <a:t>changeAnswere</a:t>
            </a:r>
            <a:r>
              <a:rPr lang="it-IT" sz="1600" dirty="0" smtClean="0"/>
              <a:t>(1</a:t>
            </a:r>
            <a:r>
              <a:rPr lang="it-IT" sz="16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resettare il questionario alla prima domanda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getActualAnswer</a:t>
            </a:r>
            <a:r>
              <a:rPr lang="it-IT" sz="1600" dirty="0" smtClean="0"/>
              <a:t>(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(X</a:t>
            </a:r>
            <a:r>
              <a:rPr lang="it-IT" sz="1600" dirty="0" smtClean="0"/>
              <a:t>),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(X,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/>
              <a:t>,_,_),_))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testo 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err="1" smtClean="0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 smtClean="0"/>
              <a:t>della domanda corrente</a:t>
            </a:r>
            <a:endParaRPr lang="it-IT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setResponse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nextAnswer</a:t>
            </a:r>
            <a:r>
              <a:rPr lang="it-IT" sz="1600" dirty="0" smtClean="0"/>
              <a:t>(Z), </a:t>
            </a:r>
            <a:r>
              <a:rPr lang="it-IT" sz="1600" dirty="0" err="1" smtClean="0"/>
              <a:t>answer</a:t>
            </a:r>
            <a:r>
              <a:rPr lang="it-IT" sz="1600" dirty="0" smtClean="0"/>
              <a:t>(Z,_,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,Y),</a:t>
            </a:r>
            <a:r>
              <a:rPr lang="it-IT" sz="1600" dirty="0" err="1" smtClean="0"/>
              <a:t>changeAnswere</a:t>
            </a:r>
            <a:r>
              <a:rPr lang="it-IT" sz="1600" dirty="0" smtClean="0"/>
              <a:t>(Y</a:t>
            </a:r>
            <a:r>
              <a:rPr lang="it-IT" sz="16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assegnare una risposta </a:t>
            </a:r>
            <a:r>
              <a:rPr lang="it-IT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r>
              <a:rPr lang="it-IT" sz="1600" dirty="0" smtClean="0"/>
              <a:t> alla domanda corrente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getResult</a:t>
            </a:r>
            <a:r>
              <a:rPr lang="it-IT" sz="1600" dirty="0" smtClean="0"/>
              <a:t>('no </a:t>
            </a:r>
            <a:r>
              <a:rPr lang="it-IT" sz="1600" dirty="0" err="1" smtClean="0"/>
              <a:t>result</a:t>
            </a:r>
            <a:r>
              <a:rPr lang="it-IT" sz="1600" dirty="0" smtClean="0"/>
              <a:t> </a:t>
            </a:r>
            <a:r>
              <a:rPr lang="it-IT" sz="1600" dirty="0" err="1" smtClean="0"/>
              <a:t>as</a:t>
            </a:r>
            <a:r>
              <a:rPr lang="it-IT" sz="1600" dirty="0" smtClean="0"/>
              <a:t> default</a:t>
            </a:r>
            <a:r>
              <a:rPr lang="it-IT" sz="1600" dirty="0" smtClean="0"/>
              <a:t>')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il risultato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getAllAnswer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):-(</a:t>
            </a:r>
            <a:r>
              <a:rPr lang="it-IT" sz="1600" dirty="0" err="1" smtClean="0"/>
              <a:t>clause</a:t>
            </a:r>
            <a:r>
              <a:rPr lang="it-IT" sz="1600" dirty="0" smtClean="0"/>
              <a:t>(</a:t>
            </a:r>
            <a:r>
              <a:rPr lang="it-IT" sz="1600" dirty="0" err="1" smtClean="0"/>
              <a:t>answer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B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D</a:t>
            </a:r>
            <a:r>
              <a:rPr lang="it-IT" sz="1600" dirty="0" smtClean="0"/>
              <a:t>),Z),format(</a:t>
            </a:r>
            <a:r>
              <a:rPr lang="it-IT" sz="1600" dirty="0" err="1" smtClean="0"/>
              <a:t>atom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), "</a:t>
            </a:r>
            <a:r>
              <a:rPr lang="it-IT" sz="1600" dirty="0" err="1" smtClean="0"/>
              <a:t>~w</a:t>
            </a:r>
            <a:r>
              <a:rPr lang="it-IT" sz="1600" dirty="0" smtClean="0"/>
              <a:t>",Z</a:t>
            </a:r>
            <a:r>
              <a:rPr lang="it-IT" sz="1600" dirty="0" smtClean="0"/>
              <a:t>))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Regola per ottenere la lista, 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600" dirty="0" smtClean="0"/>
              <a:t>, di tutte le domande che corrispondono ai parametri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A</a:t>
            </a:r>
            <a:r>
              <a:rPr lang="it-IT" sz="1600" dirty="0" smtClean="0"/>
              <a:t> </a:t>
            </a:r>
            <a:r>
              <a:rPr lang="it-IT" sz="1600" dirty="0" smtClean="0">
                <a:sym typeface="Wingdings" pitchFamily="2" charset="2"/>
              </a:rPr>
              <a:t> ID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B</a:t>
            </a:r>
            <a:r>
              <a:rPr lang="it-IT" sz="1600" dirty="0" smtClean="0">
                <a:sym typeface="Wingdings" pitchFamily="2" charset="2"/>
              </a:rPr>
              <a:t>  Testo domanda</a:t>
            </a: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C</a:t>
            </a:r>
            <a:r>
              <a:rPr lang="it-IT" sz="1600" dirty="0" smtClean="0">
                <a:sym typeface="Wingdings" pitchFamily="2" charset="2"/>
              </a:rPr>
              <a:t> </a:t>
            </a:r>
            <a:r>
              <a:rPr lang="it-IT" sz="1600" dirty="0" smtClean="0">
                <a:sym typeface="Wingdings" pitchFamily="2" charset="2"/>
              </a:rPr>
              <a:t> Risposta</a:t>
            </a:r>
            <a:endParaRPr lang="it-IT" sz="1600" dirty="0" smtClean="0">
              <a:sym typeface="Wingdings" pitchFamily="2" charset="2"/>
            </a:endParaRPr>
          </a:p>
          <a:p>
            <a:pPr lvl="2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it-IT" sz="1600" dirty="0" smtClean="0">
                <a:sym typeface="Wingdings" pitchFamily="2" charset="2"/>
              </a:rPr>
              <a:t>  ID prossima domanda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99584" y="611933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La classe </a:t>
            </a:r>
            <a:r>
              <a:rPr lang="it-IT" sz="1200" dirty="0" err="1" smtClean="0"/>
              <a:t>node.js</a:t>
            </a:r>
            <a:r>
              <a:rPr lang="it-IT" sz="1200" dirty="0" smtClean="0"/>
              <a:t> </a:t>
            </a:r>
            <a:r>
              <a:rPr lang="it-IT" sz="1200" dirty="0" err="1" smtClean="0"/>
              <a:t>PorlogEngine</a:t>
            </a:r>
            <a:r>
              <a:rPr lang="it-IT" sz="1200" dirty="0" smtClean="0"/>
              <a:t> usa le seguenti regole usando le variabili delle stesse come </a:t>
            </a:r>
            <a:r>
              <a:rPr lang="it-IT" sz="1200" dirty="0" smtClean="0">
                <a:solidFill>
                  <a:schemeClr val="bg1"/>
                </a:solidFill>
              </a:rPr>
              <a:t>input </a:t>
            </a:r>
            <a:r>
              <a:rPr lang="it-IT" sz="1200" dirty="0" smtClean="0"/>
              <a:t>e</a:t>
            </a:r>
            <a:r>
              <a:rPr lang="it-IT" sz="1200" dirty="0" smtClean="0">
                <a:solidFill>
                  <a:schemeClr val="bg1"/>
                </a:solidFill>
              </a:rPr>
              <a:t> 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</a:t>
            </a:r>
            <a:r>
              <a:rPr lang="it-IT" dirty="0" smtClean="0"/>
              <a:t>–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A disposizione di ogni utente vi sono anche delle regole per gestire la cache delle risposte,</a:t>
            </a:r>
          </a:p>
          <a:p>
            <a:r>
              <a:rPr lang="it-IT" sz="1600" dirty="0" smtClean="0"/>
              <a:t>la base di conoscenza usa la regola: </a:t>
            </a:r>
            <a:r>
              <a:rPr lang="it-IT" sz="1600" dirty="0" smtClean="0"/>
              <a:t>cache(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 dove:</a:t>
            </a:r>
          </a:p>
          <a:p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 è il nome del modulo che racchiude le domande di un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 è l’identificatore della domanda a cui si fa riferimento tra le domande del questionario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 è la risposta fornita dall’utente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è il numero di volte delle ricorrenze della tripla precedente </a:t>
            </a:r>
          </a:p>
          <a:p>
            <a:endParaRPr lang="it-IT" sz="1600" dirty="0" smtClean="0"/>
          </a:p>
          <a:p>
            <a:r>
              <a:rPr lang="it-IT" sz="1600" dirty="0" smtClean="0"/>
              <a:t>Le regole per utilizzate dal programma </a:t>
            </a:r>
            <a:r>
              <a:rPr lang="it-IT" sz="1600" dirty="0" err="1" smtClean="0"/>
              <a:t>Node</a:t>
            </a:r>
            <a:r>
              <a:rPr lang="it-IT" sz="1600" dirty="0" smtClean="0"/>
              <a:t> </a:t>
            </a:r>
            <a:r>
              <a:rPr lang="it-IT" sz="1600" dirty="0" smtClean="0"/>
              <a:t>sono per gestire la cache in </a:t>
            </a:r>
            <a:r>
              <a:rPr lang="it-IT" sz="1600" dirty="0" err="1" smtClean="0"/>
              <a:t>prolog</a:t>
            </a:r>
            <a:r>
              <a:rPr lang="it-IT" sz="1600" dirty="0" smtClean="0"/>
              <a:t> sono: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addCache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accent6">
                    <a:lumMod val="75000"/>
                  </a:schemeClr>
                </a:solidFill>
              </a:rPr>
              <a:t>RISP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Aggiunge una risposta relativa ad una domanda alla cache.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Nello specifico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 viene usato come variabile di output, che verrà gestita e generata direttamente dalle regole </a:t>
            </a:r>
            <a:r>
              <a:rPr lang="it-IT" sz="1600" dirty="0" err="1" smtClean="0"/>
              <a:t>prolog</a:t>
            </a:r>
            <a:r>
              <a:rPr lang="it-IT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getCache</a:t>
            </a:r>
            <a:r>
              <a:rPr lang="it-IT" sz="1600" dirty="0" smtClean="0"/>
              <a:t>(</a:t>
            </a:r>
            <a:r>
              <a:rPr lang="it-IT" sz="1600" dirty="0" smtClean="0">
                <a:solidFill>
                  <a:srgbClr val="FFC000"/>
                </a:solidFill>
              </a:rPr>
              <a:t>NM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it-IT" sz="1600" dirty="0" smtClean="0"/>
              <a:t>,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Usata per ottenere l’elenco, </a:t>
            </a:r>
            <a:r>
              <a:rPr lang="it-IT" sz="1600" dirty="0" smtClean="0">
                <a:solidFill>
                  <a:srgbClr val="C00000"/>
                </a:solidFill>
              </a:rPr>
              <a:t>X</a:t>
            </a:r>
            <a:r>
              <a:rPr lang="it-IT" sz="1600" dirty="0" smtClean="0"/>
              <a:t>, in ordine decrescente in base al parametro </a:t>
            </a:r>
            <a:r>
              <a:rPr lang="it-IT" sz="1600" dirty="0" smtClean="0">
                <a:solidFill>
                  <a:schemeClr val="bg1"/>
                </a:solidFill>
              </a:rPr>
              <a:t>C</a:t>
            </a:r>
            <a:r>
              <a:rPr lang="it-IT" sz="1600" dirty="0" smtClean="0"/>
              <a:t>, di tutte le risposte ad una certa domanda.</a:t>
            </a:r>
          </a:p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Survey </a:t>
            </a:r>
            <a:r>
              <a:rPr lang="it-IT" dirty="0" err="1" smtClean="0"/>
              <a:t>engine</a:t>
            </a:r>
            <a:r>
              <a:rPr lang="it-IT" dirty="0" smtClean="0"/>
              <a:t> </a:t>
            </a:r>
            <a:r>
              <a:rPr lang="it-IT" dirty="0" smtClean="0"/>
              <a:t>– conclusioni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51520" y="1595021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it-IT" sz="1600" dirty="0" smtClean="0"/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  <a:p>
            <a:endParaRPr lang="it-IT" sz="16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340768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punto forte di questo progetto è l’unione di due tecnologie  che singolarmente hanno caratteristiche cruciali, che rispettivamente l’una con l’altra non possiedono.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Node.js</a:t>
            </a:r>
            <a:r>
              <a:rPr lang="it-IT" dirty="0" smtClean="0"/>
              <a:t> che adotta un approccio funzionale e che permette di offrire 	servizi web raggiungibili tramite il protocollo HTTP.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Prolog</a:t>
            </a:r>
            <a:r>
              <a:rPr lang="it-IT" dirty="0" smtClean="0"/>
              <a:t>, linguaggio logico e permette l’esecuzione di codice non 	deterministico e la gestione di regole di inferenza.</a:t>
            </a:r>
          </a:p>
          <a:p>
            <a:endParaRPr lang="it-IT" dirty="0" smtClean="0"/>
          </a:p>
          <a:p>
            <a:r>
              <a:rPr lang="it-IT" dirty="0" smtClean="0"/>
              <a:t>Il progetto fornisce uno strumento in grado di generare questionari intelligenti, che oltre alla velocità e semplicità di stesura, permettono: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</a:t>
            </a:r>
            <a:r>
              <a:rPr lang="it-IT" dirty="0" smtClean="0"/>
              <a:t>a selezione automatica della domanda successive in modo non deterministico.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memorizzazione delle risposte che possono essere fornite come suggerimenti futuri.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computazione di regole di un qualsiasi programma </a:t>
            </a:r>
            <a:r>
              <a:rPr lang="it-IT" dirty="0" err="1" smtClean="0"/>
              <a:t>prolog</a:t>
            </a:r>
            <a:r>
              <a:rPr lang="it-IT" dirty="0" smtClean="0"/>
              <a:t> alla risposta di una domanda, il che consente un utilizzo nei più disparati campi di questo progetto.</a:t>
            </a:r>
          </a:p>
          <a:p>
            <a:endParaRPr lang="it-IT" dirty="0" smtClean="0"/>
          </a:p>
          <a:p>
            <a:r>
              <a:rPr lang="it-IT" dirty="0" smtClean="0"/>
              <a:t>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Repository di rifrimento: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Progetto</a:t>
            </a:r>
          </a:p>
          <a:p>
            <a:pPr lvl="1"/>
            <a:r>
              <a:rPr lang="it-IT" sz="2000" dirty="0" smtClean="0"/>
              <a:t>https://github.com/FerrariAndrea/CompilationHelper.git</a:t>
            </a:r>
          </a:p>
          <a:p>
            <a:r>
              <a:rPr lang="it-IT" sz="2400" dirty="0" smtClean="0"/>
              <a:t>Interfaccia prolog-node</a:t>
            </a:r>
          </a:p>
          <a:p>
            <a:pPr lvl="1"/>
            <a:r>
              <a:rPr lang="it-IT" sz="2000" dirty="0" smtClean="0"/>
              <a:t>https://github.com/rla/node-swipl.git</a:t>
            </a:r>
          </a:p>
          <a:p>
            <a:r>
              <a:rPr lang="it-IT" sz="2400" dirty="0" smtClean="0"/>
              <a:t>Generatore di grafici in javascript</a:t>
            </a:r>
          </a:p>
          <a:p>
            <a:pPr lvl="1"/>
            <a:r>
              <a:rPr lang="it-IT" sz="2000" dirty="0" smtClean="0"/>
              <a:t>https://github.com/jacomyal/sigma.js.git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253</TotalTime>
  <Words>446</Words>
  <Application>Microsoft Office PowerPoint</Application>
  <PresentationFormat>Presentazione su schermo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Technic</vt:lpstr>
      <vt:lpstr>Diapositiva 1</vt:lpstr>
      <vt:lpstr>Survey engine - Introduzione </vt:lpstr>
      <vt:lpstr>Survey engine – sprints</vt:lpstr>
      <vt:lpstr>Survey engine - prolog</vt:lpstr>
      <vt:lpstr>Survey engine - prolog</vt:lpstr>
      <vt:lpstr>Survey engine – prolog</vt:lpstr>
      <vt:lpstr>Survey engine – conclusioni</vt:lpstr>
      <vt:lpstr>Repository di rifrimento: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Andrea Ferrari</cp:lastModifiedBy>
  <cp:revision>41</cp:revision>
  <dcterms:created xsi:type="dcterms:W3CDTF">2019-10-22T10:49:54Z</dcterms:created>
  <dcterms:modified xsi:type="dcterms:W3CDTF">2019-11-25T18:00:42Z</dcterms:modified>
</cp:coreProperties>
</file>