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58" r:id="rId5"/>
    <p:sldId id="263" r:id="rId6"/>
    <p:sldId id="261" r:id="rId7"/>
    <p:sldId id="264" r:id="rId8"/>
    <p:sldId id="257" r:id="rId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26/11/2019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26/11/2019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26/11/2019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26/11/2019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26/11/2019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26/11/2019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26/11/2019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26/11/2019</a:t>
            </a:fld>
            <a:endParaRPr lang="it-I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26/11/2019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26/11/2019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B6055F8-1D02-4417-9241-55C834FD9970}" type="datetimeFigureOut">
              <a:rPr lang="it-IT" smtClean="0"/>
              <a:pPr/>
              <a:t>26/11/2019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26/11/2019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600" b="1" i="0" u="none" strike="noStrike" kern="1200" cap="all" spc="0" normalizeH="0" baseline="0" noProof="0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BeeZee" pitchFamily="50" charset="0"/>
                <a:ea typeface="+mj-ea"/>
                <a:cs typeface="+mj-cs"/>
              </a:rPr>
              <a:t>Survey engine </a:t>
            </a:r>
            <a:endParaRPr kumimoji="0" lang="it-IT" sz="4600" b="1" i="0" u="none" strike="noStrike" kern="1200" cap="all" spc="0" normalizeH="0" baseline="0" noProof="0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BeeZee" pitchFamily="50" charset="0"/>
              <a:ea typeface="+mj-ea"/>
              <a:cs typeface="+mj-cs"/>
            </a:endParaRPr>
          </a:p>
        </p:txBody>
      </p:sp>
      <p:pic>
        <p:nvPicPr>
          <p:cNvPr id="6" name="Picture 2" descr="Risultati immagini per prolo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00808"/>
            <a:ext cx="1619250" cy="133350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95536" y="306896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Uno strumento  per la generazione di questionari intelligenti basato su prolog</a:t>
            </a:r>
            <a:endParaRPr lang="it-IT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371703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Con un interfaccia web Node.js</a:t>
            </a:r>
            <a:endParaRPr lang="it-IT" dirty="0"/>
          </a:p>
        </p:txBody>
      </p:sp>
      <p:pic>
        <p:nvPicPr>
          <p:cNvPr id="9" name="Picture 4" descr="Risultati immagini per no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2132856"/>
            <a:ext cx="1512168" cy="15121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043608" y="4797152"/>
            <a:ext cx="2952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ATTIVITÀ PROGETTUALE DI FONDAMENTI DI INTELLIGENZA ARTIFICIALE M</a:t>
            </a:r>
          </a:p>
          <a:p>
            <a:r>
              <a:rPr lang="it-IT" sz="1000" dirty="0" smtClean="0"/>
              <a:t>Docente: Prof. Paola Mello</a:t>
            </a:r>
          </a:p>
          <a:p>
            <a:r>
              <a:rPr lang="it-IT" sz="1000" dirty="0" smtClean="0"/>
              <a:t>A cura di: Andra Ferrari</a:t>
            </a:r>
            <a:endParaRPr lang="it-IT" sz="1000" dirty="0"/>
          </a:p>
        </p:txBody>
      </p:sp>
      <p:sp>
        <p:nvSpPr>
          <p:cNvPr id="11" name="AutoShape 6" descr="Risultati immagini per unib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2" name="AutoShape 8" descr="Risultati immagini per unib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3" name="AutoShape 10" descr="Risultati immagini per unib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4" name="Picture 12" descr="Immagine correlat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869160"/>
            <a:ext cx="792088" cy="792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Survey engine - Introduzione 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7188" indent="0">
              <a:buNone/>
            </a:pPr>
            <a:r>
              <a:rPr lang="it-IT" dirty="0" smtClean="0"/>
              <a:t>Il progetto mira a fornire uno strumento web in grado di generare e gestire dei questionari intelligenti, in grado di inferire quali siano le prossime domande da porre e suggerirne le risposte.</a:t>
            </a:r>
          </a:p>
          <a:p>
            <a:pPr marL="357188" indent="0">
              <a:buNone/>
            </a:pPr>
            <a:r>
              <a:rPr lang="it-IT" dirty="0" smtClean="0"/>
              <a:t>Ogni domanda può fare da punto di accesso verso una regola prolog, permettendo un’evoluzione potenzialmente infinita di quello che il questionario può diventare.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Survey engine – sprints</a:t>
            </a:r>
            <a:endParaRPr lang="it-IT" dirty="0"/>
          </a:p>
        </p:txBody>
      </p:sp>
      <p:pic>
        <p:nvPicPr>
          <p:cNvPr id="1026" name="Picture 2" descr="C:\MyData\CompilationHelper\Doc\SprintsV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1196752"/>
            <a:ext cx="8294235" cy="5589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Survey engine - prolog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251520" y="1556792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Struttura dati delle domande dei questionari in </a:t>
            </a:r>
            <a:r>
              <a:rPr lang="it-IT" dirty="0" err="1" smtClean="0"/>
              <a:t>prolog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611560" y="1916832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err="1" smtClean="0"/>
              <a:t>answer</a:t>
            </a:r>
            <a:r>
              <a:rPr lang="it-IT" sz="2400" dirty="0" smtClean="0"/>
              <a:t>(</a:t>
            </a:r>
            <a:r>
              <a:rPr lang="it-IT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</a:t>
            </a:r>
            <a:r>
              <a:rPr lang="it-IT" sz="2400" dirty="0" smtClean="0"/>
              <a:t>,Testo,</a:t>
            </a:r>
            <a:r>
              <a:rPr lang="it-IT" sz="2400" dirty="0" smtClean="0">
                <a:solidFill>
                  <a:schemeClr val="accent6">
                    <a:lumMod val="75000"/>
                  </a:schemeClr>
                </a:solidFill>
              </a:rPr>
              <a:t>Risposta</a:t>
            </a:r>
            <a:r>
              <a:rPr lang="it-IT" sz="2400" dirty="0" smtClean="0"/>
              <a:t>,</a:t>
            </a:r>
            <a:r>
              <a:rPr lang="it-IT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ID_Next</a:t>
            </a:r>
            <a:r>
              <a:rPr lang="it-IT" sz="2400" dirty="0" smtClean="0"/>
              <a:t>):-</a:t>
            </a:r>
            <a:r>
              <a:rPr lang="it-IT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Comportamento</a:t>
            </a:r>
            <a:endParaRPr lang="it-IT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395536" y="2708920"/>
            <a:ext cx="79208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</a:t>
            </a:r>
            <a:r>
              <a:rPr lang="it-IT" dirty="0" smtClean="0"/>
              <a:t> e </a:t>
            </a:r>
            <a:r>
              <a:rPr lang="it-IT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ID_Next</a:t>
            </a:r>
            <a:r>
              <a:rPr lang="it-IT" dirty="0" smtClean="0"/>
              <a:t> sono rispettivamente l’identificatore della domanda corrente e 	l’identificatore della domanda successiva in base alla risposta 	</a:t>
            </a:r>
            <a:r>
              <a:rPr lang="it-IT" dirty="0" err="1" smtClean="0">
                <a:solidFill>
                  <a:schemeClr val="accent6">
                    <a:lumMod val="75000"/>
                  </a:schemeClr>
                </a:solidFill>
              </a:rPr>
              <a:t>Risposta</a:t>
            </a:r>
            <a:r>
              <a:rPr lang="it-IT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Testo è il testo della domanda.</a:t>
            </a:r>
          </a:p>
          <a:p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accent6">
                    <a:lumMod val="75000"/>
                  </a:schemeClr>
                </a:solidFill>
              </a:rPr>
              <a:t>Risposta</a:t>
            </a:r>
            <a:r>
              <a:rPr lang="it-IT" dirty="0" smtClean="0"/>
              <a:t> è la risposta dell’utente, può essere un atomo, una variabile o un 	numero.</a:t>
            </a:r>
          </a:p>
          <a:p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accent3"/>
                </a:solidFill>
              </a:rPr>
              <a:t>Comportamento </a:t>
            </a:r>
            <a:r>
              <a:rPr lang="it-IT" dirty="0" smtClean="0"/>
              <a:t>consiste nell’eventuale codice </a:t>
            </a:r>
            <a:r>
              <a:rPr lang="it-IT" dirty="0" err="1" smtClean="0"/>
              <a:t>prolog</a:t>
            </a:r>
            <a:r>
              <a:rPr lang="it-IT" dirty="0" smtClean="0"/>
              <a:t> che può essere 	eseguito all’invocazione della regola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Survey engine - prolog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539552" y="1196752"/>
            <a:ext cx="79208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 smtClean="0"/>
              <a:t>Per ogni sessione di utente (utilizzando i “moduli” </a:t>
            </a:r>
            <a:r>
              <a:rPr lang="it-IT" sz="1600" dirty="0" err="1" smtClean="0"/>
              <a:t>prolog</a:t>
            </a:r>
            <a:r>
              <a:rPr lang="it-IT" sz="1600" dirty="0" smtClean="0"/>
              <a:t> per differenziare le sessioni) abbiamo a disposizione le seguenti regole: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err="1" smtClean="0"/>
              <a:t>nextAnswer</a:t>
            </a:r>
            <a:r>
              <a:rPr lang="it-IT" sz="1600" dirty="0" smtClean="0"/>
              <a:t>(</a:t>
            </a:r>
            <a:r>
              <a:rPr lang="it-IT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r>
              <a:rPr lang="it-IT" sz="1600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it-IT" sz="1600" dirty="0" smtClean="0"/>
              <a:t>Il contatore che tiene traccia dell’</a:t>
            </a:r>
            <a:r>
              <a:rPr lang="it-IT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ID</a:t>
            </a:r>
            <a:r>
              <a:rPr lang="it-IT" sz="1600" dirty="0" smtClean="0"/>
              <a:t> della domanda corrente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err="1" smtClean="0"/>
              <a:t>changeAnswer</a:t>
            </a:r>
            <a:r>
              <a:rPr lang="it-IT" sz="1600" dirty="0" smtClean="0"/>
              <a:t>(</a:t>
            </a:r>
            <a:r>
              <a:rPr lang="it-IT" sz="1600" dirty="0" smtClean="0">
                <a:solidFill>
                  <a:schemeClr val="bg1"/>
                </a:solidFill>
              </a:rPr>
              <a:t>X</a:t>
            </a:r>
            <a:r>
              <a:rPr lang="it-IT" sz="1600" dirty="0" smtClean="0"/>
              <a:t>):-(</a:t>
            </a:r>
            <a:r>
              <a:rPr lang="it-IT" sz="1600" dirty="0" err="1" smtClean="0"/>
              <a:t>retract</a:t>
            </a:r>
            <a:r>
              <a:rPr lang="it-IT" sz="1600" dirty="0" smtClean="0"/>
              <a:t>(</a:t>
            </a:r>
            <a:r>
              <a:rPr lang="it-IT" sz="1600" dirty="0" err="1" smtClean="0"/>
              <a:t>nextAnswer</a:t>
            </a:r>
            <a:r>
              <a:rPr lang="it-IT" sz="1600" dirty="0" smtClean="0"/>
              <a:t>(_)),</a:t>
            </a:r>
            <a:r>
              <a:rPr lang="it-IT" sz="1600" dirty="0" err="1" smtClean="0"/>
              <a:t>assert</a:t>
            </a:r>
            <a:r>
              <a:rPr lang="it-IT" sz="1600" dirty="0" smtClean="0"/>
              <a:t>(</a:t>
            </a:r>
            <a:r>
              <a:rPr lang="it-IT" sz="1600" dirty="0" err="1" smtClean="0"/>
              <a:t>nextAnswer</a:t>
            </a:r>
            <a:r>
              <a:rPr lang="it-IT" sz="1600" dirty="0" smtClean="0"/>
              <a:t>(</a:t>
            </a:r>
            <a:r>
              <a:rPr lang="it-IT" sz="1600" dirty="0" smtClean="0">
                <a:solidFill>
                  <a:schemeClr val="bg1"/>
                </a:solidFill>
              </a:rPr>
              <a:t>X</a:t>
            </a:r>
            <a:r>
              <a:rPr lang="it-IT" sz="1600" dirty="0" smtClean="0"/>
              <a:t>)))</a:t>
            </a:r>
          </a:p>
          <a:p>
            <a:pPr lvl="1">
              <a:buFont typeface="Arial" pitchFamily="34" charset="0"/>
              <a:buChar char="•"/>
            </a:pPr>
            <a:r>
              <a:rPr lang="it-IT" sz="1600" dirty="0" smtClean="0"/>
              <a:t>La regola per cambiare la domanda corrente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err="1" smtClean="0"/>
              <a:t>resetAnswer</a:t>
            </a:r>
            <a:r>
              <a:rPr lang="it-IT" sz="1600" dirty="0" smtClean="0"/>
              <a:t>:-(</a:t>
            </a:r>
            <a:r>
              <a:rPr lang="it-IT" sz="1600" dirty="0" err="1" smtClean="0"/>
              <a:t>changeAnswer</a:t>
            </a:r>
            <a:r>
              <a:rPr lang="it-IT" sz="1600" dirty="0" smtClean="0"/>
              <a:t>(1))</a:t>
            </a:r>
          </a:p>
          <a:p>
            <a:pPr lvl="1">
              <a:buFont typeface="Arial" pitchFamily="34" charset="0"/>
              <a:buChar char="•"/>
            </a:pPr>
            <a:r>
              <a:rPr lang="it-IT" sz="1600" dirty="0" smtClean="0"/>
              <a:t>Regola per resettare il questionario alla prima domanda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err="1" smtClean="0"/>
              <a:t>getActualAnswer</a:t>
            </a:r>
            <a:r>
              <a:rPr lang="it-IT" sz="1600" dirty="0" smtClean="0"/>
              <a:t>(</a:t>
            </a:r>
            <a:r>
              <a:rPr lang="it-IT" sz="1600" dirty="0" err="1" smtClean="0">
                <a:solidFill>
                  <a:schemeClr val="accent6">
                    <a:lumMod val="75000"/>
                  </a:schemeClr>
                </a:solidFill>
              </a:rPr>
              <a:t>Ans</a:t>
            </a:r>
            <a:r>
              <a:rPr lang="it-IT" sz="1600" dirty="0" smtClean="0"/>
              <a:t>):-(</a:t>
            </a:r>
            <a:r>
              <a:rPr lang="it-IT" sz="1600" dirty="0" err="1" smtClean="0"/>
              <a:t>nextAnswer</a:t>
            </a:r>
            <a:r>
              <a:rPr lang="it-IT" sz="1600" dirty="0" smtClean="0"/>
              <a:t>(X),</a:t>
            </a:r>
            <a:r>
              <a:rPr lang="it-IT" sz="1600" dirty="0" err="1" smtClean="0"/>
              <a:t>clause</a:t>
            </a:r>
            <a:r>
              <a:rPr lang="it-IT" sz="1600" dirty="0" smtClean="0"/>
              <a:t>(</a:t>
            </a:r>
            <a:r>
              <a:rPr lang="it-IT" sz="1600" dirty="0" err="1" smtClean="0"/>
              <a:t>answer</a:t>
            </a:r>
            <a:r>
              <a:rPr lang="it-IT" sz="1600" dirty="0" smtClean="0"/>
              <a:t>(X,</a:t>
            </a:r>
            <a:r>
              <a:rPr lang="it-IT" sz="1600" dirty="0" err="1" smtClean="0">
                <a:solidFill>
                  <a:schemeClr val="accent6">
                    <a:lumMod val="75000"/>
                  </a:schemeClr>
                </a:solidFill>
              </a:rPr>
              <a:t>Ans</a:t>
            </a:r>
            <a:r>
              <a:rPr lang="it-IT" sz="1600" dirty="0" smtClean="0"/>
              <a:t>,_,_),_))</a:t>
            </a:r>
          </a:p>
          <a:p>
            <a:pPr lvl="1">
              <a:buFont typeface="Arial" pitchFamily="34" charset="0"/>
              <a:buChar char="•"/>
            </a:pPr>
            <a:r>
              <a:rPr lang="it-IT" sz="1600" dirty="0" smtClean="0"/>
              <a:t>Regola per ottenere il testo ,</a:t>
            </a:r>
            <a:r>
              <a:rPr lang="it-IT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it-IT" sz="1600" dirty="0" err="1" smtClean="0">
                <a:solidFill>
                  <a:schemeClr val="accent6">
                    <a:lumMod val="75000"/>
                  </a:schemeClr>
                </a:solidFill>
              </a:rPr>
              <a:t>Ans</a:t>
            </a:r>
            <a:r>
              <a:rPr lang="it-IT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it-IT" sz="1600" dirty="0" smtClean="0"/>
              <a:t>della domanda corrente</a:t>
            </a:r>
            <a:endParaRPr lang="it-IT" sz="16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it-IT" sz="1600" dirty="0" err="1" smtClean="0"/>
              <a:t>setResponse</a:t>
            </a:r>
            <a:r>
              <a:rPr lang="it-IT" sz="1600" dirty="0" smtClean="0"/>
              <a:t>(</a:t>
            </a:r>
            <a:r>
              <a:rPr lang="it-IT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X</a:t>
            </a:r>
            <a:r>
              <a:rPr lang="it-IT" sz="1600" dirty="0" smtClean="0"/>
              <a:t>):-(</a:t>
            </a:r>
            <a:r>
              <a:rPr lang="it-IT" sz="1600" dirty="0" err="1" smtClean="0"/>
              <a:t>nextAnswer</a:t>
            </a:r>
            <a:r>
              <a:rPr lang="it-IT" sz="1600" dirty="0" smtClean="0"/>
              <a:t>(Z), </a:t>
            </a:r>
            <a:r>
              <a:rPr lang="it-IT" sz="1600" dirty="0" err="1" smtClean="0"/>
              <a:t>answer</a:t>
            </a:r>
            <a:r>
              <a:rPr lang="it-IT" sz="1600" dirty="0" smtClean="0"/>
              <a:t>(Z,_,</a:t>
            </a:r>
            <a:r>
              <a:rPr lang="it-IT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X</a:t>
            </a:r>
            <a:r>
              <a:rPr lang="it-IT" sz="1600" dirty="0" smtClean="0"/>
              <a:t>,Y),</a:t>
            </a:r>
            <a:r>
              <a:rPr lang="it-IT" sz="1600" dirty="0" err="1" smtClean="0"/>
              <a:t>changeAnswer</a:t>
            </a:r>
            <a:r>
              <a:rPr lang="it-IT" sz="1600" dirty="0" smtClean="0"/>
              <a:t>(Y))</a:t>
            </a:r>
          </a:p>
          <a:p>
            <a:pPr lvl="1">
              <a:buFont typeface="Arial" pitchFamily="34" charset="0"/>
              <a:buChar char="•"/>
            </a:pPr>
            <a:r>
              <a:rPr lang="it-IT" sz="1600" dirty="0" smtClean="0"/>
              <a:t>Regola per assegnare una risposta </a:t>
            </a:r>
            <a:r>
              <a:rPr lang="it-IT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X</a:t>
            </a:r>
            <a:r>
              <a:rPr lang="it-IT" sz="1600" dirty="0" smtClean="0"/>
              <a:t> alla domanda corrente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err="1" smtClean="0"/>
              <a:t>getResult</a:t>
            </a:r>
            <a:r>
              <a:rPr lang="it-IT" sz="1600" dirty="0" smtClean="0"/>
              <a:t>('no </a:t>
            </a:r>
            <a:r>
              <a:rPr lang="it-IT" sz="1600" dirty="0" err="1" smtClean="0"/>
              <a:t>result</a:t>
            </a:r>
            <a:r>
              <a:rPr lang="it-IT" sz="1600" dirty="0" smtClean="0"/>
              <a:t> </a:t>
            </a:r>
            <a:r>
              <a:rPr lang="it-IT" sz="1600" dirty="0" err="1" smtClean="0"/>
              <a:t>as</a:t>
            </a:r>
            <a:r>
              <a:rPr lang="it-IT" sz="1600" dirty="0" smtClean="0"/>
              <a:t> default')</a:t>
            </a:r>
          </a:p>
          <a:p>
            <a:pPr lvl="1">
              <a:buFont typeface="Arial" pitchFamily="34" charset="0"/>
              <a:buChar char="•"/>
            </a:pPr>
            <a:r>
              <a:rPr lang="it-IT" sz="1600" dirty="0" smtClean="0"/>
              <a:t>Regola per ottenere il risultato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err="1" smtClean="0"/>
              <a:t>getAllAnswer</a:t>
            </a:r>
            <a:r>
              <a:rPr lang="it-IT" sz="1600" dirty="0" smtClean="0"/>
              <a:t>(</a:t>
            </a:r>
            <a:r>
              <a:rPr lang="it-IT" sz="1600" dirty="0" smtClean="0">
                <a:solidFill>
                  <a:schemeClr val="bg1"/>
                </a:solidFill>
              </a:rPr>
              <a:t>A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bg1"/>
                </a:solidFill>
              </a:rPr>
              <a:t>B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bg1"/>
                </a:solidFill>
              </a:rPr>
              <a:t>C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bg1"/>
                </a:solidFill>
              </a:rPr>
              <a:t>D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it-IT" sz="1600" dirty="0" smtClean="0"/>
              <a:t>):-(</a:t>
            </a:r>
            <a:r>
              <a:rPr lang="it-IT" sz="1600" dirty="0" err="1" smtClean="0"/>
              <a:t>clause</a:t>
            </a:r>
            <a:r>
              <a:rPr lang="it-IT" sz="1600" dirty="0" smtClean="0"/>
              <a:t>(</a:t>
            </a:r>
            <a:r>
              <a:rPr lang="it-IT" sz="1600" dirty="0" err="1" smtClean="0"/>
              <a:t>answer</a:t>
            </a:r>
            <a:r>
              <a:rPr lang="it-IT" sz="1600" dirty="0" smtClean="0"/>
              <a:t>(</a:t>
            </a:r>
            <a:r>
              <a:rPr lang="it-IT" sz="1600" dirty="0" smtClean="0">
                <a:solidFill>
                  <a:schemeClr val="bg1"/>
                </a:solidFill>
              </a:rPr>
              <a:t>A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bg1"/>
                </a:solidFill>
              </a:rPr>
              <a:t>B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bg1"/>
                </a:solidFill>
              </a:rPr>
              <a:t>C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bg1"/>
                </a:solidFill>
              </a:rPr>
              <a:t>D</a:t>
            </a:r>
            <a:r>
              <a:rPr lang="it-IT" sz="1600" dirty="0" smtClean="0"/>
              <a:t>),Z),format(</a:t>
            </a:r>
            <a:r>
              <a:rPr lang="it-IT" sz="1600" dirty="0" err="1" smtClean="0"/>
              <a:t>atom</a:t>
            </a:r>
            <a:r>
              <a:rPr lang="it-IT" sz="1600" dirty="0" smtClean="0"/>
              <a:t>(</a:t>
            </a:r>
            <a:r>
              <a:rPr lang="it-IT" sz="1600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it-IT" sz="1600" dirty="0" smtClean="0"/>
              <a:t>), "</a:t>
            </a:r>
            <a:r>
              <a:rPr lang="it-IT" sz="1600" dirty="0" err="1" smtClean="0"/>
              <a:t>~w</a:t>
            </a:r>
            <a:r>
              <a:rPr lang="it-IT" sz="1600" dirty="0" smtClean="0"/>
              <a:t>",Z))</a:t>
            </a:r>
          </a:p>
          <a:p>
            <a:pPr lvl="1">
              <a:buFont typeface="Arial" pitchFamily="34" charset="0"/>
              <a:buChar char="•"/>
            </a:pPr>
            <a:r>
              <a:rPr lang="it-IT" sz="1600" dirty="0" smtClean="0"/>
              <a:t>Regola per ottenere la lista, </a:t>
            </a:r>
            <a:r>
              <a:rPr lang="it-IT" sz="1600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it-IT" sz="1600" dirty="0" smtClean="0"/>
              <a:t>, di tutte le domande che corrispondono ai parametri</a:t>
            </a:r>
          </a:p>
          <a:p>
            <a:pPr lvl="2">
              <a:buFont typeface="Arial" pitchFamily="34" charset="0"/>
              <a:buChar char="•"/>
            </a:pPr>
            <a:r>
              <a:rPr lang="it-IT" sz="1600" dirty="0" smtClean="0">
                <a:solidFill>
                  <a:schemeClr val="bg1"/>
                </a:solidFill>
              </a:rPr>
              <a:t>A</a:t>
            </a:r>
            <a:r>
              <a:rPr lang="it-IT" sz="1600" dirty="0" smtClean="0"/>
              <a:t> </a:t>
            </a:r>
            <a:r>
              <a:rPr lang="it-IT" sz="1600" dirty="0" smtClean="0">
                <a:sym typeface="Wingdings" pitchFamily="2" charset="2"/>
              </a:rPr>
              <a:t> ID domanda</a:t>
            </a:r>
          </a:p>
          <a:p>
            <a:pPr lvl="2">
              <a:buFont typeface="Arial" pitchFamily="34" charset="0"/>
              <a:buChar char="•"/>
            </a:pPr>
            <a:r>
              <a:rPr lang="it-IT" sz="1600" dirty="0" smtClean="0">
                <a:solidFill>
                  <a:schemeClr val="bg1"/>
                </a:solidFill>
                <a:sym typeface="Wingdings" pitchFamily="2" charset="2"/>
              </a:rPr>
              <a:t>B</a:t>
            </a:r>
            <a:r>
              <a:rPr lang="it-IT" sz="1600" dirty="0" smtClean="0">
                <a:sym typeface="Wingdings" pitchFamily="2" charset="2"/>
              </a:rPr>
              <a:t>  Testo domanda</a:t>
            </a:r>
          </a:p>
          <a:p>
            <a:pPr lvl="2">
              <a:buFont typeface="Arial" pitchFamily="34" charset="0"/>
              <a:buChar char="•"/>
            </a:pPr>
            <a:r>
              <a:rPr lang="it-IT" sz="1600" dirty="0" smtClean="0">
                <a:solidFill>
                  <a:schemeClr val="bg1"/>
                </a:solidFill>
                <a:sym typeface="Wingdings" pitchFamily="2" charset="2"/>
              </a:rPr>
              <a:t>C</a:t>
            </a:r>
            <a:r>
              <a:rPr lang="it-IT" sz="1600" dirty="0" smtClean="0">
                <a:sym typeface="Wingdings" pitchFamily="2" charset="2"/>
              </a:rPr>
              <a:t>  Risposta</a:t>
            </a:r>
          </a:p>
          <a:p>
            <a:pPr lvl="2">
              <a:buFont typeface="Arial" pitchFamily="34" charset="0"/>
              <a:buChar char="•"/>
            </a:pPr>
            <a:r>
              <a:rPr lang="it-IT" sz="1600" dirty="0" smtClean="0">
                <a:solidFill>
                  <a:schemeClr val="bg1"/>
                </a:solidFill>
                <a:sym typeface="Wingdings" pitchFamily="2" charset="2"/>
              </a:rPr>
              <a:t>D</a:t>
            </a:r>
            <a:r>
              <a:rPr lang="it-IT" sz="1600" dirty="0" smtClean="0">
                <a:sym typeface="Wingdings" pitchFamily="2" charset="2"/>
              </a:rPr>
              <a:t>  ID prossima domanda</a:t>
            </a:r>
            <a:endParaRPr lang="it-IT" sz="16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903640" y="6106070"/>
            <a:ext cx="3132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La classe </a:t>
            </a:r>
            <a:r>
              <a:rPr lang="it-IT" sz="1200" dirty="0" err="1" smtClean="0"/>
              <a:t>node.js</a:t>
            </a:r>
            <a:r>
              <a:rPr lang="it-IT" sz="1200" dirty="0" smtClean="0"/>
              <a:t> </a:t>
            </a:r>
            <a:r>
              <a:rPr lang="it-IT" sz="1200" dirty="0" err="1" smtClean="0"/>
              <a:t>PorlogEngine</a:t>
            </a:r>
            <a:r>
              <a:rPr lang="it-IT" sz="1200" dirty="0" smtClean="0"/>
              <a:t> usa le seguenti regole utilizzando le variabili delle stesse come </a:t>
            </a:r>
            <a:r>
              <a:rPr lang="it-IT" sz="1200" dirty="0" smtClean="0">
                <a:solidFill>
                  <a:schemeClr val="bg1"/>
                </a:solidFill>
              </a:rPr>
              <a:t>input </a:t>
            </a:r>
            <a:r>
              <a:rPr lang="it-IT" sz="1200" dirty="0" smtClean="0"/>
              <a:t>e</a:t>
            </a:r>
            <a:r>
              <a:rPr lang="it-IT" sz="1200" dirty="0" smtClean="0">
                <a:solidFill>
                  <a:schemeClr val="bg1"/>
                </a:solidFill>
              </a:rPr>
              <a:t> </a:t>
            </a:r>
            <a:r>
              <a:rPr lang="it-IT" sz="1200" dirty="0" smtClean="0">
                <a:solidFill>
                  <a:schemeClr val="accent6">
                    <a:lumMod val="75000"/>
                  </a:schemeClr>
                </a:solidFill>
              </a:rPr>
              <a:t>output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Survey </a:t>
            </a:r>
            <a:r>
              <a:rPr lang="it-IT" dirty="0" err="1" smtClean="0"/>
              <a:t>engine</a:t>
            </a:r>
            <a:r>
              <a:rPr lang="it-IT" dirty="0" smtClean="0"/>
              <a:t> – </a:t>
            </a:r>
            <a:r>
              <a:rPr lang="it-IT" dirty="0" err="1" smtClean="0"/>
              <a:t>prolog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251520" y="1595021"/>
            <a:ext cx="86044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 smtClean="0"/>
              <a:t>A disposizione di ogni utente vi sono anche delle regole per gestire la cache delle risposte,</a:t>
            </a:r>
          </a:p>
          <a:p>
            <a:r>
              <a:rPr lang="it-IT" sz="1600" dirty="0" smtClean="0"/>
              <a:t>la base di conoscenza usa la regola: cache(</a:t>
            </a:r>
            <a:r>
              <a:rPr lang="it-IT" sz="1600" dirty="0" smtClean="0">
                <a:solidFill>
                  <a:srgbClr val="FFC000"/>
                </a:solidFill>
              </a:rPr>
              <a:t>NM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tx2">
                    <a:lumMod val="50000"/>
                  </a:schemeClr>
                </a:solidFill>
              </a:rPr>
              <a:t>ID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accent6">
                    <a:lumMod val="75000"/>
                  </a:schemeClr>
                </a:solidFill>
              </a:rPr>
              <a:t>RISP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bg1"/>
                </a:solidFill>
              </a:rPr>
              <a:t>C</a:t>
            </a:r>
            <a:r>
              <a:rPr lang="it-IT" sz="1600" dirty="0" smtClean="0"/>
              <a:t>) dove:</a:t>
            </a:r>
          </a:p>
          <a:p>
            <a:endParaRPr lang="it-IT" sz="1600" dirty="0" smtClean="0"/>
          </a:p>
          <a:p>
            <a:pPr>
              <a:buFont typeface="Arial" pitchFamily="34" charset="0"/>
              <a:buChar char="•"/>
            </a:pPr>
            <a:r>
              <a:rPr lang="it-IT" sz="1600" dirty="0" smtClean="0">
                <a:solidFill>
                  <a:srgbClr val="FFC000"/>
                </a:solidFill>
              </a:rPr>
              <a:t>NM</a:t>
            </a:r>
            <a:r>
              <a:rPr lang="it-IT" sz="1600" dirty="0" smtClean="0"/>
              <a:t> è il nome del modulo che racchiude le domande di un questionario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smtClean="0">
                <a:solidFill>
                  <a:schemeClr val="tx2">
                    <a:lumMod val="50000"/>
                  </a:schemeClr>
                </a:solidFill>
              </a:rPr>
              <a:t>ID</a:t>
            </a:r>
            <a:r>
              <a:rPr lang="it-IT" sz="1600" dirty="0" smtClean="0"/>
              <a:t> è l’identificatore della domanda a cui si fa riferimento tra le domande del questionario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smtClean="0">
                <a:solidFill>
                  <a:schemeClr val="accent6">
                    <a:lumMod val="75000"/>
                  </a:schemeClr>
                </a:solidFill>
              </a:rPr>
              <a:t>RISP</a:t>
            </a:r>
            <a:r>
              <a:rPr lang="it-IT" sz="1600" dirty="0" smtClean="0"/>
              <a:t> è la risposta fornita dall’utente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smtClean="0">
                <a:solidFill>
                  <a:schemeClr val="bg1"/>
                </a:solidFill>
              </a:rPr>
              <a:t>C</a:t>
            </a:r>
            <a:r>
              <a:rPr lang="it-IT" sz="1600" dirty="0" smtClean="0"/>
              <a:t> è il numero di volte delle ricorrenze della tripla precedente </a:t>
            </a:r>
          </a:p>
          <a:p>
            <a:endParaRPr lang="it-IT" sz="1600" dirty="0" smtClean="0"/>
          </a:p>
          <a:p>
            <a:r>
              <a:rPr lang="it-IT" sz="1600" dirty="0" smtClean="0"/>
              <a:t>Le regole utilizzate dal programma </a:t>
            </a:r>
            <a:r>
              <a:rPr lang="it-IT" sz="1600" dirty="0" err="1" smtClean="0"/>
              <a:t>Node</a:t>
            </a:r>
            <a:r>
              <a:rPr lang="it-IT" sz="1600" dirty="0" smtClean="0"/>
              <a:t> per gestire la cache in </a:t>
            </a:r>
            <a:r>
              <a:rPr lang="it-IT" sz="1600" dirty="0" err="1" smtClean="0"/>
              <a:t>prolog</a:t>
            </a:r>
            <a:r>
              <a:rPr lang="it-IT" sz="1600" dirty="0" smtClean="0"/>
              <a:t> sono: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err="1" smtClean="0"/>
              <a:t>addCache</a:t>
            </a:r>
            <a:r>
              <a:rPr lang="it-IT" sz="1600" dirty="0" smtClean="0"/>
              <a:t>(</a:t>
            </a:r>
            <a:r>
              <a:rPr lang="it-IT" sz="1600" dirty="0" smtClean="0">
                <a:solidFill>
                  <a:srgbClr val="FFC000"/>
                </a:solidFill>
              </a:rPr>
              <a:t>NM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tx2">
                    <a:lumMod val="50000"/>
                  </a:schemeClr>
                </a:solidFill>
              </a:rPr>
              <a:t>ID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accent6">
                    <a:lumMod val="75000"/>
                  </a:schemeClr>
                </a:solidFill>
              </a:rPr>
              <a:t>RISP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bg1"/>
                </a:solidFill>
              </a:rPr>
              <a:t>C</a:t>
            </a:r>
            <a:r>
              <a:rPr lang="it-IT" sz="1600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it-IT" sz="1600" dirty="0" smtClean="0"/>
              <a:t>Aggiunge una risposta relativa ad una domanda alla cache.</a:t>
            </a:r>
          </a:p>
          <a:p>
            <a:pPr lvl="1">
              <a:buFont typeface="Arial" pitchFamily="34" charset="0"/>
              <a:buChar char="•"/>
            </a:pPr>
            <a:r>
              <a:rPr lang="it-IT" sz="1600" dirty="0" smtClean="0"/>
              <a:t>Nello specifico </a:t>
            </a:r>
            <a:r>
              <a:rPr lang="it-IT" sz="1600" dirty="0" smtClean="0">
                <a:solidFill>
                  <a:schemeClr val="bg1"/>
                </a:solidFill>
              </a:rPr>
              <a:t>C</a:t>
            </a:r>
            <a:r>
              <a:rPr lang="it-IT" sz="1600" dirty="0" smtClean="0"/>
              <a:t> viene usato come variabile di output, che verrà gestita e generata direttamente dalle regole </a:t>
            </a:r>
            <a:r>
              <a:rPr lang="it-IT" sz="1600" dirty="0" err="1" smtClean="0"/>
              <a:t>prolog</a:t>
            </a:r>
            <a:r>
              <a:rPr lang="it-IT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err="1" smtClean="0"/>
              <a:t>getCache</a:t>
            </a:r>
            <a:r>
              <a:rPr lang="it-IT" sz="1600" dirty="0" smtClean="0"/>
              <a:t>(</a:t>
            </a:r>
            <a:r>
              <a:rPr lang="it-IT" sz="1600" dirty="0" smtClean="0">
                <a:solidFill>
                  <a:srgbClr val="FFC000"/>
                </a:solidFill>
              </a:rPr>
              <a:t>NM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tx2">
                    <a:lumMod val="50000"/>
                  </a:schemeClr>
                </a:solidFill>
              </a:rPr>
              <a:t>ID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rgbClr val="C00000"/>
                </a:solidFill>
              </a:rPr>
              <a:t>X</a:t>
            </a:r>
            <a:r>
              <a:rPr lang="it-IT" sz="1600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it-IT" sz="1600" dirty="0" smtClean="0"/>
              <a:t>Usata per ottenere l’elenco, </a:t>
            </a:r>
            <a:r>
              <a:rPr lang="it-IT" sz="1600" dirty="0" smtClean="0">
                <a:solidFill>
                  <a:srgbClr val="C00000"/>
                </a:solidFill>
              </a:rPr>
              <a:t>X</a:t>
            </a:r>
            <a:r>
              <a:rPr lang="it-IT" sz="1600" dirty="0" smtClean="0"/>
              <a:t>, in ordine decrescente in base al parametro </a:t>
            </a:r>
            <a:r>
              <a:rPr lang="it-IT" sz="1600" dirty="0" smtClean="0">
                <a:solidFill>
                  <a:schemeClr val="bg1"/>
                </a:solidFill>
              </a:rPr>
              <a:t>C</a:t>
            </a:r>
            <a:r>
              <a:rPr lang="it-IT" sz="1600" dirty="0" smtClean="0"/>
              <a:t>, di tutte le risposte ad una certa domanda.</a:t>
            </a:r>
          </a:p>
          <a:p>
            <a:pPr lvl="1"/>
            <a:endParaRPr lang="it-IT" sz="1600" dirty="0" smtClean="0"/>
          </a:p>
          <a:p>
            <a:pPr>
              <a:buFont typeface="Arial" pitchFamily="34" charset="0"/>
              <a:buChar char="•"/>
            </a:pPr>
            <a:endParaRPr lang="it-IT" sz="1600" dirty="0" smtClean="0"/>
          </a:p>
          <a:p>
            <a:endParaRPr lang="it-IT" sz="1600" dirty="0" smtClean="0"/>
          </a:p>
          <a:p>
            <a:endParaRPr lang="it-IT" sz="1600" dirty="0" smtClean="0"/>
          </a:p>
          <a:p>
            <a:endParaRPr lang="it-IT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/>
          </a:bodyPr>
          <a:lstStyle/>
          <a:p>
            <a:r>
              <a:rPr lang="it-IT" dirty="0" smtClean="0"/>
              <a:t>Survey </a:t>
            </a:r>
            <a:r>
              <a:rPr lang="it-IT" dirty="0" err="1" smtClean="0"/>
              <a:t>engine</a:t>
            </a:r>
            <a:r>
              <a:rPr lang="it-IT" dirty="0" smtClean="0"/>
              <a:t> – conclusioni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251520" y="1595021"/>
            <a:ext cx="86044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it-IT" sz="1600" dirty="0" smtClean="0"/>
          </a:p>
          <a:p>
            <a:pPr>
              <a:buFont typeface="Arial" pitchFamily="34" charset="0"/>
              <a:buChar char="•"/>
            </a:pPr>
            <a:endParaRPr lang="it-IT" sz="1600" dirty="0" smtClean="0"/>
          </a:p>
          <a:p>
            <a:endParaRPr lang="it-IT" sz="1600" dirty="0" smtClean="0"/>
          </a:p>
          <a:p>
            <a:endParaRPr lang="it-IT" sz="1600" dirty="0" smtClean="0"/>
          </a:p>
          <a:p>
            <a:endParaRPr lang="it-IT" sz="1600" dirty="0" smtClean="0"/>
          </a:p>
        </p:txBody>
      </p:sp>
      <p:sp>
        <p:nvSpPr>
          <p:cNvPr id="4" name="CasellaDiTesto 3"/>
          <p:cNvSpPr txBox="1"/>
          <p:nvPr/>
        </p:nvSpPr>
        <p:spPr>
          <a:xfrm>
            <a:off x="467544" y="1340768"/>
            <a:ext cx="81369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L’aspetto più rilevante di questo progetto è l’unione di due tecnologie, ciascuna con caratteristiche cruciali non possedute dall’altra. </a:t>
            </a:r>
          </a:p>
          <a:p>
            <a:r>
              <a:rPr lang="it-IT" dirty="0" smtClean="0"/>
              <a:t>	</a:t>
            </a:r>
            <a:r>
              <a:rPr lang="it-IT" dirty="0" err="1" smtClean="0"/>
              <a:t>Node.js</a:t>
            </a:r>
            <a:r>
              <a:rPr lang="it-IT" dirty="0" smtClean="0"/>
              <a:t> che adotta un approccio funzionale e che permette di offrire 	servizi web raggiungibili tramite il protocollo HTTP.</a:t>
            </a:r>
          </a:p>
          <a:p>
            <a:r>
              <a:rPr lang="it-IT" dirty="0" smtClean="0"/>
              <a:t>	</a:t>
            </a:r>
            <a:r>
              <a:rPr lang="it-IT" dirty="0" err="1" smtClean="0"/>
              <a:t>Prolog</a:t>
            </a:r>
            <a:r>
              <a:rPr lang="it-IT" dirty="0" smtClean="0"/>
              <a:t> è un linguaggio logico che permette l’esecuzione di codice 	non deterministico e la gestione di regole di inferenza.</a:t>
            </a:r>
          </a:p>
          <a:p>
            <a:endParaRPr lang="it-IT" dirty="0" smtClean="0"/>
          </a:p>
          <a:p>
            <a:r>
              <a:rPr lang="it-IT" dirty="0" smtClean="0"/>
              <a:t>Il progetto fornisce uno strumento in grado di generare questionari intelligenti, che oltre alla velocità e semplicità di stesura, permettono: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La selezione automatica della domanda </a:t>
            </a:r>
            <a:r>
              <a:rPr lang="it-IT" dirty="0" smtClean="0"/>
              <a:t>successiva anche in </a:t>
            </a:r>
            <a:r>
              <a:rPr lang="it-IT" dirty="0" smtClean="0"/>
              <a:t>modo non deterministico.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La memorizzazione delle risposte che possono essere fornite come suggerimenti futuri.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La computazione di regole di un qualsiasi programma </a:t>
            </a:r>
            <a:r>
              <a:rPr lang="it-IT" dirty="0" err="1" smtClean="0"/>
              <a:t>prolog</a:t>
            </a:r>
            <a:r>
              <a:rPr lang="it-IT" dirty="0" smtClean="0"/>
              <a:t> alla risposta di una domanda, il che consente un </a:t>
            </a:r>
            <a:r>
              <a:rPr lang="it-IT" dirty="0" smtClean="0"/>
              <a:t>utilizzo di questo progetto </a:t>
            </a:r>
            <a:r>
              <a:rPr lang="it-IT" dirty="0" smtClean="0"/>
              <a:t>nei più disparati </a:t>
            </a:r>
            <a:r>
              <a:rPr lang="it-IT" dirty="0" smtClean="0"/>
              <a:t>campi.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	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Repository di riferimento: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Progetto</a:t>
            </a:r>
          </a:p>
          <a:p>
            <a:pPr lvl="1"/>
            <a:r>
              <a:rPr lang="it-IT" sz="2000" dirty="0" smtClean="0"/>
              <a:t>https://github.com/FerrariAndrea/CompilationHelper.git</a:t>
            </a:r>
          </a:p>
          <a:p>
            <a:r>
              <a:rPr lang="it-IT" sz="2400" dirty="0" smtClean="0"/>
              <a:t>Interfaccia prolog-node</a:t>
            </a:r>
          </a:p>
          <a:p>
            <a:pPr lvl="1"/>
            <a:r>
              <a:rPr lang="it-IT" sz="2000" dirty="0" smtClean="0"/>
              <a:t>https://github.com/rla/node-swipl.git</a:t>
            </a:r>
          </a:p>
          <a:p>
            <a:r>
              <a:rPr lang="it-IT" sz="2400" dirty="0" smtClean="0"/>
              <a:t>Generatore di grafici in javascript</a:t>
            </a:r>
          </a:p>
          <a:p>
            <a:pPr lvl="1"/>
            <a:r>
              <a:rPr lang="it-IT" sz="2000" dirty="0" smtClean="0"/>
              <a:t>https://github.com/jacomyal/sigma.js.git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318</TotalTime>
  <Words>438</Words>
  <Application>Microsoft Office PowerPoint</Application>
  <PresentationFormat>Presentazione su schermo (4:3)</PresentationFormat>
  <Paragraphs>80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Technic</vt:lpstr>
      <vt:lpstr>Diapositiva 1</vt:lpstr>
      <vt:lpstr>Survey engine - Introduzione </vt:lpstr>
      <vt:lpstr>Survey engine – sprints</vt:lpstr>
      <vt:lpstr>Survey engine - prolog</vt:lpstr>
      <vt:lpstr>Survey engine - prolog</vt:lpstr>
      <vt:lpstr>Survey engine – prolog</vt:lpstr>
      <vt:lpstr>Survey engine – conclusioni</vt:lpstr>
      <vt:lpstr>Repository di riferimento: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Andrea Ferrari</dc:creator>
  <cp:lastModifiedBy>Andrea Ferrari</cp:lastModifiedBy>
  <cp:revision>49</cp:revision>
  <dcterms:created xsi:type="dcterms:W3CDTF">2019-10-22T10:49:54Z</dcterms:created>
  <dcterms:modified xsi:type="dcterms:W3CDTF">2019-11-26T13:54:36Z</dcterms:modified>
</cp:coreProperties>
</file>