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N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07"/>
  </p:normalViewPr>
  <p:slideViewPr>
    <p:cSldViewPr snapToGrid="0">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5FE-6749-92A3-4FA4-44A47968722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19DAFE6-04E9-07DD-2DD7-95CE1B6DB7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07EF5CC-660F-80A1-FB79-4232B028EE7F}"/>
              </a:ext>
            </a:extLst>
          </p:cNvPr>
          <p:cNvSpPr>
            <a:spLocks noGrp="1"/>
          </p:cNvSpPr>
          <p:nvPr>
            <p:ph type="dt" sz="half" idx="10"/>
          </p:nvPr>
        </p:nvSpPr>
        <p:spPr/>
        <p:txBody>
          <a:bodyPr/>
          <a:lstStyle/>
          <a:p>
            <a:fld id="{05D7B8D7-CF27-204D-91CE-281ABBAB5493}" type="datetimeFigureOut">
              <a:rPr lang="en-US" smtClean="0"/>
              <a:t>3/6/23</a:t>
            </a:fld>
            <a:endParaRPr lang="en-US"/>
          </a:p>
        </p:txBody>
      </p:sp>
      <p:sp>
        <p:nvSpPr>
          <p:cNvPr id="5" name="Footer Placeholder 4">
            <a:extLst>
              <a:ext uri="{FF2B5EF4-FFF2-40B4-BE49-F238E27FC236}">
                <a16:creationId xmlns:a16="http://schemas.microsoft.com/office/drawing/2014/main" id="{D9379A34-458F-F941-4BE6-540B9E2AC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BF635-EEC0-5C5D-8977-A5A0C95D919D}"/>
              </a:ext>
            </a:extLst>
          </p:cNvPr>
          <p:cNvSpPr>
            <a:spLocks noGrp="1"/>
          </p:cNvSpPr>
          <p:nvPr>
            <p:ph type="sldNum" sz="quarter" idx="12"/>
          </p:nvPr>
        </p:nvSpPr>
        <p:spPr/>
        <p:txBody>
          <a:bodyPr/>
          <a:lstStyle/>
          <a:p>
            <a:fld id="{87AA487D-0DF9-3748-8EB8-BECC514ABF5A}" type="slidenum">
              <a:rPr lang="en-US" smtClean="0"/>
              <a:t>‹#›</a:t>
            </a:fld>
            <a:endParaRPr lang="en-US"/>
          </a:p>
        </p:txBody>
      </p:sp>
    </p:spTree>
    <p:extLst>
      <p:ext uri="{BB962C8B-B14F-4D97-AF65-F5344CB8AC3E}">
        <p14:creationId xmlns:p14="http://schemas.microsoft.com/office/powerpoint/2010/main" val="48541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4A19-2304-A91B-4002-5937FE141D6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CD977ED-7DB1-68A2-7585-C0D415F058F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539779C-62A2-1FA1-E312-AFB37027DF8B}"/>
              </a:ext>
            </a:extLst>
          </p:cNvPr>
          <p:cNvSpPr>
            <a:spLocks noGrp="1"/>
          </p:cNvSpPr>
          <p:nvPr>
            <p:ph type="dt" sz="half" idx="10"/>
          </p:nvPr>
        </p:nvSpPr>
        <p:spPr/>
        <p:txBody>
          <a:bodyPr/>
          <a:lstStyle/>
          <a:p>
            <a:fld id="{05D7B8D7-CF27-204D-91CE-281ABBAB5493}" type="datetimeFigureOut">
              <a:rPr lang="en-US" smtClean="0"/>
              <a:t>3/6/23</a:t>
            </a:fld>
            <a:endParaRPr lang="en-US"/>
          </a:p>
        </p:txBody>
      </p:sp>
      <p:sp>
        <p:nvSpPr>
          <p:cNvPr id="5" name="Footer Placeholder 4">
            <a:extLst>
              <a:ext uri="{FF2B5EF4-FFF2-40B4-BE49-F238E27FC236}">
                <a16:creationId xmlns:a16="http://schemas.microsoft.com/office/drawing/2014/main" id="{65B316BC-2B0D-C701-1000-C62AD7B1F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35988-81DD-06DF-C703-6B32B47000EB}"/>
              </a:ext>
            </a:extLst>
          </p:cNvPr>
          <p:cNvSpPr>
            <a:spLocks noGrp="1"/>
          </p:cNvSpPr>
          <p:nvPr>
            <p:ph type="sldNum" sz="quarter" idx="12"/>
          </p:nvPr>
        </p:nvSpPr>
        <p:spPr/>
        <p:txBody>
          <a:bodyPr/>
          <a:lstStyle/>
          <a:p>
            <a:fld id="{87AA487D-0DF9-3748-8EB8-BECC514ABF5A}" type="slidenum">
              <a:rPr lang="en-US" smtClean="0"/>
              <a:t>‹#›</a:t>
            </a:fld>
            <a:endParaRPr lang="en-US"/>
          </a:p>
        </p:txBody>
      </p:sp>
    </p:spTree>
    <p:extLst>
      <p:ext uri="{BB962C8B-B14F-4D97-AF65-F5344CB8AC3E}">
        <p14:creationId xmlns:p14="http://schemas.microsoft.com/office/powerpoint/2010/main" val="1753750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52723A-BEEF-9603-570A-3B872B0A4C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517F1DF-0684-EB61-233F-41A5734E41F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162DD1E-FA1C-DC19-0DE6-676E5A0F5F81}"/>
              </a:ext>
            </a:extLst>
          </p:cNvPr>
          <p:cNvSpPr>
            <a:spLocks noGrp="1"/>
          </p:cNvSpPr>
          <p:nvPr>
            <p:ph type="dt" sz="half" idx="10"/>
          </p:nvPr>
        </p:nvSpPr>
        <p:spPr/>
        <p:txBody>
          <a:bodyPr/>
          <a:lstStyle/>
          <a:p>
            <a:fld id="{05D7B8D7-CF27-204D-91CE-281ABBAB5493}" type="datetimeFigureOut">
              <a:rPr lang="en-US" smtClean="0"/>
              <a:t>3/6/23</a:t>
            </a:fld>
            <a:endParaRPr lang="en-US"/>
          </a:p>
        </p:txBody>
      </p:sp>
      <p:sp>
        <p:nvSpPr>
          <p:cNvPr id="5" name="Footer Placeholder 4">
            <a:extLst>
              <a:ext uri="{FF2B5EF4-FFF2-40B4-BE49-F238E27FC236}">
                <a16:creationId xmlns:a16="http://schemas.microsoft.com/office/drawing/2014/main" id="{E97F91DE-8F1B-A8EA-CA23-4B22D1C0CC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D4D94-32FC-A714-49E2-FD3DA9962A48}"/>
              </a:ext>
            </a:extLst>
          </p:cNvPr>
          <p:cNvSpPr>
            <a:spLocks noGrp="1"/>
          </p:cNvSpPr>
          <p:nvPr>
            <p:ph type="sldNum" sz="quarter" idx="12"/>
          </p:nvPr>
        </p:nvSpPr>
        <p:spPr/>
        <p:txBody>
          <a:bodyPr/>
          <a:lstStyle/>
          <a:p>
            <a:fld id="{87AA487D-0DF9-3748-8EB8-BECC514ABF5A}" type="slidenum">
              <a:rPr lang="en-US" smtClean="0"/>
              <a:t>‹#›</a:t>
            </a:fld>
            <a:endParaRPr lang="en-US"/>
          </a:p>
        </p:txBody>
      </p:sp>
    </p:spTree>
    <p:extLst>
      <p:ext uri="{BB962C8B-B14F-4D97-AF65-F5344CB8AC3E}">
        <p14:creationId xmlns:p14="http://schemas.microsoft.com/office/powerpoint/2010/main" val="252786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4AE5-53F8-5C66-2309-6F40F536FD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BE53480-2A32-6430-A89D-E24B94883E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6B7136F-3972-615A-6D33-6A94108633D6}"/>
              </a:ext>
            </a:extLst>
          </p:cNvPr>
          <p:cNvSpPr>
            <a:spLocks noGrp="1"/>
          </p:cNvSpPr>
          <p:nvPr>
            <p:ph type="dt" sz="half" idx="10"/>
          </p:nvPr>
        </p:nvSpPr>
        <p:spPr/>
        <p:txBody>
          <a:bodyPr/>
          <a:lstStyle/>
          <a:p>
            <a:fld id="{05D7B8D7-CF27-204D-91CE-281ABBAB5493}" type="datetimeFigureOut">
              <a:rPr lang="en-US" smtClean="0"/>
              <a:t>3/6/23</a:t>
            </a:fld>
            <a:endParaRPr lang="en-US"/>
          </a:p>
        </p:txBody>
      </p:sp>
      <p:sp>
        <p:nvSpPr>
          <p:cNvPr id="5" name="Footer Placeholder 4">
            <a:extLst>
              <a:ext uri="{FF2B5EF4-FFF2-40B4-BE49-F238E27FC236}">
                <a16:creationId xmlns:a16="http://schemas.microsoft.com/office/drawing/2014/main" id="{FE612560-ED9A-F9F0-0A0A-83A312A0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BDB3E-2CAD-E09C-683C-8474DB134787}"/>
              </a:ext>
            </a:extLst>
          </p:cNvPr>
          <p:cNvSpPr>
            <a:spLocks noGrp="1"/>
          </p:cNvSpPr>
          <p:nvPr>
            <p:ph type="sldNum" sz="quarter" idx="12"/>
          </p:nvPr>
        </p:nvSpPr>
        <p:spPr/>
        <p:txBody>
          <a:bodyPr/>
          <a:lstStyle/>
          <a:p>
            <a:fld id="{87AA487D-0DF9-3748-8EB8-BECC514ABF5A}" type="slidenum">
              <a:rPr lang="en-US" smtClean="0"/>
              <a:t>‹#›</a:t>
            </a:fld>
            <a:endParaRPr lang="en-US"/>
          </a:p>
        </p:txBody>
      </p:sp>
    </p:spTree>
    <p:extLst>
      <p:ext uri="{BB962C8B-B14F-4D97-AF65-F5344CB8AC3E}">
        <p14:creationId xmlns:p14="http://schemas.microsoft.com/office/powerpoint/2010/main" val="2657988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CD269-5DDD-031C-745B-A6CE5C24E74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A5AA567-83DC-5FA5-C87A-00942FAD76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5473DB6-2025-422F-9DDB-249B4A3A21FA}"/>
              </a:ext>
            </a:extLst>
          </p:cNvPr>
          <p:cNvSpPr>
            <a:spLocks noGrp="1"/>
          </p:cNvSpPr>
          <p:nvPr>
            <p:ph type="dt" sz="half" idx="10"/>
          </p:nvPr>
        </p:nvSpPr>
        <p:spPr/>
        <p:txBody>
          <a:bodyPr/>
          <a:lstStyle/>
          <a:p>
            <a:fld id="{05D7B8D7-CF27-204D-91CE-281ABBAB5493}" type="datetimeFigureOut">
              <a:rPr lang="en-US" smtClean="0"/>
              <a:t>3/6/23</a:t>
            </a:fld>
            <a:endParaRPr lang="en-US"/>
          </a:p>
        </p:txBody>
      </p:sp>
      <p:sp>
        <p:nvSpPr>
          <p:cNvPr id="5" name="Footer Placeholder 4">
            <a:extLst>
              <a:ext uri="{FF2B5EF4-FFF2-40B4-BE49-F238E27FC236}">
                <a16:creationId xmlns:a16="http://schemas.microsoft.com/office/drawing/2014/main" id="{F9B59DFD-0666-5C94-6614-7A355EC07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3904B-9B47-5000-D581-860DBA5C5AEE}"/>
              </a:ext>
            </a:extLst>
          </p:cNvPr>
          <p:cNvSpPr>
            <a:spLocks noGrp="1"/>
          </p:cNvSpPr>
          <p:nvPr>
            <p:ph type="sldNum" sz="quarter" idx="12"/>
          </p:nvPr>
        </p:nvSpPr>
        <p:spPr/>
        <p:txBody>
          <a:bodyPr/>
          <a:lstStyle/>
          <a:p>
            <a:fld id="{87AA487D-0DF9-3748-8EB8-BECC514ABF5A}" type="slidenum">
              <a:rPr lang="en-US" smtClean="0"/>
              <a:t>‹#›</a:t>
            </a:fld>
            <a:endParaRPr lang="en-US"/>
          </a:p>
        </p:txBody>
      </p:sp>
    </p:spTree>
    <p:extLst>
      <p:ext uri="{BB962C8B-B14F-4D97-AF65-F5344CB8AC3E}">
        <p14:creationId xmlns:p14="http://schemas.microsoft.com/office/powerpoint/2010/main" val="1363338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579B-AF3E-AC64-55EE-5CB1ECB720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1555F38-D1EF-3728-5D05-356B5AFA0D5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8353542-28E9-36C2-5517-6A4C03AF1E7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364F30F-062D-8382-8FC8-DAF521425F80}"/>
              </a:ext>
            </a:extLst>
          </p:cNvPr>
          <p:cNvSpPr>
            <a:spLocks noGrp="1"/>
          </p:cNvSpPr>
          <p:nvPr>
            <p:ph type="dt" sz="half" idx="10"/>
          </p:nvPr>
        </p:nvSpPr>
        <p:spPr/>
        <p:txBody>
          <a:bodyPr/>
          <a:lstStyle/>
          <a:p>
            <a:fld id="{05D7B8D7-CF27-204D-91CE-281ABBAB5493}" type="datetimeFigureOut">
              <a:rPr lang="en-US" smtClean="0"/>
              <a:t>3/6/23</a:t>
            </a:fld>
            <a:endParaRPr lang="en-US"/>
          </a:p>
        </p:txBody>
      </p:sp>
      <p:sp>
        <p:nvSpPr>
          <p:cNvPr id="6" name="Footer Placeholder 5">
            <a:extLst>
              <a:ext uri="{FF2B5EF4-FFF2-40B4-BE49-F238E27FC236}">
                <a16:creationId xmlns:a16="http://schemas.microsoft.com/office/drawing/2014/main" id="{69F2BF77-9D28-DD9E-2B03-E68B2D36D1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D0830-39A9-BED0-2FD0-8BD0C8875DC9}"/>
              </a:ext>
            </a:extLst>
          </p:cNvPr>
          <p:cNvSpPr>
            <a:spLocks noGrp="1"/>
          </p:cNvSpPr>
          <p:nvPr>
            <p:ph type="sldNum" sz="quarter" idx="12"/>
          </p:nvPr>
        </p:nvSpPr>
        <p:spPr/>
        <p:txBody>
          <a:bodyPr/>
          <a:lstStyle/>
          <a:p>
            <a:fld id="{87AA487D-0DF9-3748-8EB8-BECC514ABF5A}" type="slidenum">
              <a:rPr lang="en-US" smtClean="0"/>
              <a:t>‹#›</a:t>
            </a:fld>
            <a:endParaRPr lang="en-US"/>
          </a:p>
        </p:txBody>
      </p:sp>
    </p:spTree>
    <p:extLst>
      <p:ext uri="{BB962C8B-B14F-4D97-AF65-F5344CB8AC3E}">
        <p14:creationId xmlns:p14="http://schemas.microsoft.com/office/powerpoint/2010/main" val="2044364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7524-7B32-242D-9BF4-73E023186F9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8563B69-FF6F-8C90-AD97-F55E261A38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F942796-98FE-0CB5-06F3-3547182CA64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62F30D1-F7D4-9173-9E9C-FB57228BDA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1FF16FD-52C4-D814-2EF4-B4DFDEE4708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EF130E1-3723-7926-AC9D-9E11CCD7D17D}"/>
              </a:ext>
            </a:extLst>
          </p:cNvPr>
          <p:cNvSpPr>
            <a:spLocks noGrp="1"/>
          </p:cNvSpPr>
          <p:nvPr>
            <p:ph type="dt" sz="half" idx="10"/>
          </p:nvPr>
        </p:nvSpPr>
        <p:spPr/>
        <p:txBody>
          <a:bodyPr/>
          <a:lstStyle/>
          <a:p>
            <a:fld id="{05D7B8D7-CF27-204D-91CE-281ABBAB5493}" type="datetimeFigureOut">
              <a:rPr lang="en-US" smtClean="0"/>
              <a:t>3/6/23</a:t>
            </a:fld>
            <a:endParaRPr lang="en-US"/>
          </a:p>
        </p:txBody>
      </p:sp>
      <p:sp>
        <p:nvSpPr>
          <p:cNvPr id="8" name="Footer Placeholder 7">
            <a:extLst>
              <a:ext uri="{FF2B5EF4-FFF2-40B4-BE49-F238E27FC236}">
                <a16:creationId xmlns:a16="http://schemas.microsoft.com/office/drawing/2014/main" id="{EBDF0AA6-92A0-8FEC-C8F4-8E0C1E506F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C868FE-1A43-A159-4785-9FA22C090CE1}"/>
              </a:ext>
            </a:extLst>
          </p:cNvPr>
          <p:cNvSpPr>
            <a:spLocks noGrp="1"/>
          </p:cNvSpPr>
          <p:nvPr>
            <p:ph type="sldNum" sz="quarter" idx="12"/>
          </p:nvPr>
        </p:nvSpPr>
        <p:spPr/>
        <p:txBody>
          <a:bodyPr/>
          <a:lstStyle/>
          <a:p>
            <a:fld id="{87AA487D-0DF9-3748-8EB8-BECC514ABF5A}" type="slidenum">
              <a:rPr lang="en-US" smtClean="0"/>
              <a:t>‹#›</a:t>
            </a:fld>
            <a:endParaRPr lang="en-US"/>
          </a:p>
        </p:txBody>
      </p:sp>
    </p:spTree>
    <p:extLst>
      <p:ext uri="{BB962C8B-B14F-4D97-AF65-F5344CB8AC3E}">
        <p14:creationId xmlns:p14="http://schemas.microsoft.com/office/powerpoint/2010/main" val="530463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8B8CC-D278-9BE3-C02B-95F1F0DF323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0F64BF2-820F-EF71-A7AE-BA0BF6FC41C9}"/>
              </a:ext>
            </a:extLst>
          </p:cNvPr>
          <p:cNvSpPr>
            <a:spLocks noGrp="1"/>
          </p:cNvSpPr>
          <p:nvPr>
            <p:ph type="dt" sz="half" idx="10"/>
          </p:nvPr>
        </p:nvSpPr>
        <p:spPr/>
        <p:txBody>
          <a:bodyPr/>
          <a:lstStyle/>
          <a:p>
            <a:fld id="{05D7B8D7-CF27-204D-91CE-281ABBAB5493}" type="datetimeFigureOut">
              <a:rPr lang="en-US" smtClean="0"/>
              <a:t>3/6/23</a:t>
            </a:fld>
            <a:endParaRPr lang="en-US"/>
          </a:p>
        </p:txBody>
      </p:sp>
      <p:sp>
        <p:nvSpPr>
          <p:cNvPr id="4" name="Footer Placeholder 3">
            <a:extLst>
              <a:ext uri="{FF2B5EF4-FFF2-40B4-BE49-F238E27FC236}">
                <a16:creationId xmlns:a16="http://schemas.microsoft.com/office/drawing/2014/main" id="{62D07A12-7928-94FB-1C8D-662FB0B87B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8F8CCA-B83A-EAA4-AC21-E398FB087695}"/>
              </a:ext>
            </a:extLst>
          </p:cNvPr>
          <p:cNvSpPr>
            <a:spLocks noGrp="1"/>
          </p:cNvSpPr>
          <p:nvPr>
            <p:ph type="sldNum" sz="quarter" idx="12"/>
          </p:nvPr>
        </p:nvSpPr>
        <p:spPr/>
        <p:txBody>
          <a:bodyPr/>
          <a:lstStyle/>
          <a:p>
            <a:fld id="{87AA487D-0DF9-3748-8EB8-BECC514ABF5A}" type="slidenum">
              <a:rPr lang="en-US" smtClean="0"/>
              <a:t>‹#›</a:t>
            </a:fld>
            <a:endParaRPr lang="en-US"/>
          </a:p>
        </p:txBody>
      </p:sp>
    </p:spTree>
    <p:extLst>
      <p:ext uri="{BB962C8B-B14F-4D97-AF65-F5344CB8AC3E}">
        <p14:creationId xmlns:p14="http://schemas.microsoft.com/office/powerpoint/2010/main" val="315894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A7BDE6-E7F7-8BA7-BC33-666ABDEC0DD1}"/>
              </a:ext>
            </a:extLst>
          </p:cNvPr>
          <p:cNvSpPr>
            <a:spLocks noGrp="1"/>
          </p:cNvSpPr>
          <p:nvPr>
            <p:ph type="dt" sz="half" idx="10"/>
          </p:nvPr>
        </p:nvSpPr>
        <p:spPr/>
        <p:txBody>
          <a:bodyPr/>
          <a:lstStyle/>
          <a:p>
            <a:fld id="{05D7B8D7-CF27-204D-91CE-281ABBAB5493}" type="datetimeFigureOut">
              <a:rPr lang="en-US" smtClean="0"/>
              <a:t>3/6/23</a:t>
            </a:fld>
            <a:endParaRPr lang="en-US"/>
          </a:p>
        </p:txBody>
      </p:sp>
      <p:sp>
        <p:nvSpPr>
          <p:cNvPr id="3" name="Footer Placeholder 2">
            <a:extLst>
              <a:ext uri="{FF2B5EF4-FFF2-40B4-BE49-F238E27FC236}">
                <a16:creationId xmlns:a16="http://schemas.microsoft.com/office/drawing/2014/main" id="{466ED3DD-BEB2-876A-A446-8BE218933C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21A33C-CB4D-B7DE-A430-BAFC4372EE89}"/>
              </a:ext>
            </a:extLst>
          </p:cNvPr>
          <p:cNvSpPr>
            <a:spLocks noGrp="1"/>
          </p:cNvSpPr>
          <p:nvPr>
            <p:ph type="sldNum" sz="quarter" idx="12"/>
          </p:nvPr>
        </p:nvSpPr>
        <p:spPr/>
        <p:txBody>
          <a:bodyPr/>
          <a:lstStyle/>
          <a:p>
            <a:fld id="{87AA487D-0DF9-3748-8EB8-BECC514ABF5A}" type="slidenum">
              <a:rPr lang="en-US" smtClean="0"/>
              <a:t>‹#›</a:t>
            </a:fld>
            <a:endParaRPr lang="en-US"/>
          </a:p>
        </p:txBody>
      </p:sp>
    </p:spTree>
    <p:extLst>
      <p:ext uri="{BB962C8B-B14F-4D97-AF65-F5344CB8AC3E}">
        <p14:creationId xmlns:p14="http://schemas.microsoft.com/office/powerpoint/2010/main" val="2152472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E2C0-A849-7153-16AA-3C5D5086AA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3E87ED4-9F6B-D17A-9073-16AF05B006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88B0E9E-0A41-26ED-1D0F-95070188E9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461C4F7-20A2-1773-7558-485DE1ED03E8}"/>
              </a:ext>
            </a:extLst>
          </p:cNvPr>
          <p:cNvSpPr>
            <a:spLocks noGrp="1"/>
          </p:cNvSpPr>
          <p:nvPr>
            <p:ph type="dt" sz="half" idx="10"/>
          </p:nvPr>
        </p:nvSpPr>
        <p:spPr/>
        <p:txBody>
          <a:bodyPr/>
          <a:lstStyle/>
          <a:p>
            <a:fld id="{05D7B8D7-CF27-204D-91CE-281ABBAB5493}" type="datetimeFigureOut">
              <a:rPr lang="en-US" smtClean="0"/>
              <a:t>3/6/23</a:t>
            </a:fld>
            <a:endParaRPr lang="en-US"/>
          </a:p>
        </p:txBody>
      </p:sp>
      <p:sp>
        <p:nvSpPr>
          <p:cNvPr id="6" name="Footer Placeholder 5">
            <a:extLst>
              <a:ext uri="{FF2B5EF4-FFF2-40B4-BE49-F238E27FC236}">
                <a16:creationId xmlns:a16="http://schemas.microsoft.com/office/drawing/2014/main" id="{3B9C933E-3FA0-1E42-7E34-DCA5710F5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E76577-F5A4-EFBB-D499-189E19C08DAD}"/>
              </a:ext>
            </a:extLst>
          </p:cNvPr>
          <p:cNvSpPr>
            <a:spLocks noGrp="1"/>
          </p:cNvSpPr>
          <p:nvPr>
            <p:ph type="sldNum" sz="quarter" idx="12"/>
          </p:nvPr>
        </p:nvSpPr>
        <p:spPr/>
        <p:txBody>
          <a:bodyPr/>
          <a:lstStyle/>
          <a:p>
            <a:fld id="{87AA487D-0DF9-3748-8EB8-BECC514ABF5A}" type="slidenum">
              <a:rPr lang="en-US" smtClean="0"/>
              <a:t>‹#›</a:t>
            </a:fld>
            <a:endParaRPr lang="en-US"/>
          </a:p>
        </p:txBody>
      </p:sp>
    </p:spTree>
    <p:extLst>
      <p:ext uri="{BB962C8B-B14F-4D97-AF65-F5344CB8AC3E}">
        <p14:creationId xmlns:p14="http://schemas.microsoft.com/office/powerpoint/2010/main" val="2600135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5D9AF-1D62-A182-F019-1EDAFAF7DE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31A77BA-223C-3B77-E4EA-78183D2C72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8076B5-E843-02BB-2CDF-2E749FD6D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930379-2A80-AD7C-416F-4DC1C47A4B28}"/>
              </a:ext>
            </a:extLst>
          </p:cNvPr>
          <p:cNvSpPr>
            <a:spLocks noGrp="1"/>
          </p:cNvSpPr>
          <p:nvPr>
            <p:ph type="dt" sz="half" idx="10"/>
          </p:nvPr>
        </p:nvSpPr>
        <p:spPr/>
        <p:txBody>
          <a:bodyPr/>
          <a:lstStyle/>
          <a:p>
            <a:fld id="{05D7B8D7-CF27-204D-91CE-281ABBAB5493}" type="datetimeFigureOut">
              <a:rPr lang="en-US" smtClean="0"/>
              <a:t>3/6/23</a:t>
            </a:fld>
            <a:endParaRPr lang="en-US"/>
          </a:p>
        </p:txBody>
      </p:sp>
      <p:sp>
        <p:nvSpPr>
          <p:cNvPr id="6" name="Footer Placeholder 5">
            <a:extLst>
              <a:ext uri="{FF2B5EF4-FFF2-40B4-BE49-F238E27FC236}">
                <a16:creationId xmlns:a16="http://schemas.microsoft.com/office/drawing/2014/main" id="{3851D742-C7DC-4D6C-BD2B-916D77AE6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5284BE-CFDC-7726-1FA9-2BE9591E731C}"/>
              </a:ext>
            </a:extLst>
          </p:cNvPr>
          <p:cNvSpPr>
            <a:spLocks noGrp="1"/>
          </p:cNvSpPr>
          <p:nvPr>
            <p:ph type="sldNum" sz="quarter" idx="12"/>
          </p:nvPr>
        </p:nvSpPr>
        <p:spPr/>
        <p:txBody>
          <a:bodyPr/>
          <a:lstStyle/>
          <a:p>
            <a:fld id="{87AA487D-0DF9-3748-8EB8-BECC514ABF5A}" type="slidenum">
              <a:rPr lang="en-US" smtClean="0"/>
              <a:t>‹#›</a:t>
            </a:fld>
            <a:endParaRPr lang="en-US"/>
          </a:p>
        </p:txBody>
      </p:sp>
    </p:spTree>
    <p:extLst>
      <p:ext uri="{BB962C8B-B14F-4D97-AF65-F5344CB8AC3E}">
        <p14:creationId xmlns:p14="http://schemas.microsoft.com/office/powerpoint/2010/main" val="1368006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9C1917-92E0-2E23-F284-AA2C2B55A4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AAF86B6-3666-C3C9-7C86-D38117C532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628744-0A29-129C-E117-906BB86297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7B8D7-CF27-204D-91CE-281ABBAB5493}" type="datetimeFigureOut">
              <a:rPr lang="en-US" smtClean="0"/>
              <a:t>3/6/23</a:t>
            </a:fld>
            <a:endParaRPr lang="en-US"/>
          </a:p>
        </p:txBody>
      </p:sp>
      <p:sp>
        <p:nvSpPr>
          <p:cNvPr id="5" name="Footer Placeholder 4">
            <a:extLst>
              <a:ext uri="{FF2B5EF4-FFF2-40B4-BE49-F238E27FC236}">
                <a16:creationId xmlns:a16="http://schemas.microsoft.com/office/drawing/2014/main" id="{08B621EA-637B-527C-E18C-BE2DD35A33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346199-4C8D-3F58-5D06-4FF7FFE14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A487D-0DF9-3748-8EB8-BECC514ABF5A}" type="slidenum">
              <a:rPr lang="en-US" smtClean="0"/>
              <a:t>‹#›</a:t>
            </a:fld>
            <a:endParaRPr lang="en-US"/>
          </a:p>
        </p:txBody>
      </p:sp>
    </p:spTree>
    <p:extLst>
      <p:ext uri="{BB962C8B-B14F-4D97-AF65-F5344CB8AC3E}">
        <p14:creationId xmlns:p14="http://schemas.microsoft.com/office/powerpoint/2010/main" val="1324793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A9DD-2E86-F74A-9C8E-1792C770C547}"/>
              </a:ext>
            </a:extLst>
          </p:cNvPr>
          <p:cNvSpPr>
            <a:spLocks noGrp="1"/>
          </p:cNvSpPr>
          <p:nvPr>
            <p:ph type="ctrTitle"/>
          </p:nvPr>
        </p:nvSpPr>
        <p:spPr>
          <a:xfrm>
            <a:off x="1524000" y="4226374"/>
            <a:ext cx="9144000" cy="1200329"/>
          </a:xfrm>
        </p:spPr>
        <p:txBody>
          <a:bodyPr>
            <a:normAutofit/>
          </a:bodyPr>
          <a:lstStyle/>
          <a:p>
            <a:r>
              <a:rPr lang="en-US" sz="2900" b="1" dirty="0">
                <a:latin typeface="Cambria" pitchFamily="18" charset="0"/>
              </a:rPr>
              <a:t>Chapter 3</a:t>
            </a:r>
            <a:br>
              <a:rPr lang="en-US" sz="2900" b="1" dirty="0">
                <a:latin typeface="Cambria" pitchFamily="18" charset="0"/>
              </a:rPr>
            </a:br>
            <a:r>
              <a:rPr lang="en-US" sz="2900" i="1" dirty="0">
                <a:latin typeface="Cambria" pitchFamily="18" charset="0"/>
              </a:rPr>
              <a:t>Network Security Design Principles</a:t>
            </a:r>
          </a:p>
        </p:txBody>
      </p:sp>
      <p:sp>
        <p:nvSpPr>
          <p:cNvPr id="3" name="Title 1">
            <a:extLst>
              <a:ext uri="{FF2B5EF4-FFF2-40B4-BE49-F238E27FC236}">
                <a16:creationId xmlns:a16="http://schemas.microsoft.com/office/drawing/2014/main" id="{04459AA1-FEFC-A932-1BA6-1A38059F80FB}"/>
              </a:ext>
            </a:extLst>
          </p:cNvPr>
          <p:cNvSpPr txBox="1">
            <a:spLocks/>
          </p:cNvSpPr>
          <p:nvPr/>
        </p:nvSpPr>
        <p:spPr>
          <a:xfrm>
            <a:off x="1523520" y="1611188"/>
            <a:ext cx="7609759" cy="1200329"/>
          </a:xfrm>
          <a:prstGeom prst="rect">
            <a:avLst/>
          </a:prstGeom>
        </p:spPr>
        <p:txBody>
          <a:bodyPr vert="horz" lIns="91440" tIns="45720" rIns="91440" bIns="45720" rtlCol="0" anchor="ctr">
            <a:spAutoFit/>
          </a:bodyPr>
          <a:lstStyle>
            <a:defPPr lvl="0">
              <a:buSzPct val="45000"/>
              <a:buFont typeface="StarSymbol"/>
              <a:buNone/>
              <a:defRPr/>
            </a:defPPr>
            <a:lvl1pPr lvl="0" algn="l" defTabSz="914400" rtl="0" eaLnBrk="1" latinLnBrk="0" hangingPunct="1">
              <a:lnSpc>
                <a:spcPct val="90000"/>
              </a:lnSpc>
              <a:spcBef>
                <a:spcPct val="0"/>
              </a:spcBef>
              <a:buSzPct val="45000"/>
              <a:buFont typeface="StarSymbol"/>
              <a:buChar char="●"/>
              <a:defRPr sz="4400" kern="1200">
                <a:solidFill>
                  <a:schemeClr val="tx1"/>
                </a:solidFill>
                <a:latin typeface="+mj-lt"/>
                <a:ea typeface="+mj-ea"/>
                <a:cs typeface="+mj-cs"/>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lgn="ctr">
              <a:buFont typeface="StarSymbol"/>
              <a:buNone/>
            </a:pPr>
            <a:r>
              <a:rPr lang="en-GB" sz="4000" b="1" dirty="0">
                <a:latin typeface="Cambria" panose="02040503050406030204" pitchFamily="18" charset="0"/>
              </a:rPr>
              <a:t>Network Systems Security </a:t>
            </a:r>
            <a:br>
              <a:rPr lang="en-GB" sz="4000" b="1" dirty="0">
                <a:latin typeface="Cambria" panose="02040503050406030204" pitchFamily="18" charset="0"/>
              </a:rPr>
            </a:br>
            <a:r>
              <a:rPr lang="en-GB" sz="4000" b="1" dirty="0">
                <a:latin typeface="Cambria" panose="02040503050406030204" pitchFamily="18" charset="0"/>
              </a:rPr>
              <a:t>[CMP3821]</a:t>
            </a:r>
          </a:p>
        </p:txBody>
      </p:sp>
    </p:spTree>
    <p:extLst>
      <p:ext uri="{BB962C8B-B14F-4D97-AF65-F5344CB8AC3E}">
        <p14:creationId xmlns:p14="http://schemas.microsoft.com/office/powerpoint/2010/main" val="2353356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1934-D23A-A3D7-E70D-94F33F0A301E}"/>
              </a:ext>
            </a:extLst>
          </p:cNvPr>
          <p:cNvSpPr>
            <a:spLocks noGrp="1"/>
          </p:cNvSpPr>
          <p:nvPr>
            <p:ph type="title"/>
          </p:nvPr>
        </p:nvSpPr>
        <p:spPr/>
        <p:txBody>
          <a:bodyPr/>
          <a:lstStyle/>
          <a:p>
            <a:r>
              <a:rPr lang="en-US" b="1" dirty="0">
                <a:latin typeface="Cambria" panose="02040503050406030204" pitchFamily="18" charset="0"/>
              </a:rPr>
              <a:t>2.1 Firewall</a:t>
            </a:r>
          </a:p>
        </p:txBody>
      </p:sp>
      <p:sp>
        <p:nvSpPr>
          <p:cNvPr id="3" name="Content Placeholder 2">
            <a:extLst>
              <a:ext uri="{FF2B5EF4-FFF2-40B4-BE49-F238E27FC236}">
                <a16:creationId xmlns:a16="http://schemas.microsoft.com/office/drawing/2014/main" id="{FC1CA54C-EF96-5839-7991-303FEA59E63E}"/>
              </a:ext>
            </a:extLst>
          </p:cNvPr>
          <p:cNvSpPr>
            <a:spLocks noGrp="1"/>
          </p:cNvSpPr>
          <p:nvPr>
            <p:ph idx="1"/>
          </p:nvPr>
        </p:nvSpPr>
        <p:spPr/>
        <p:txBody>
          <a:bodyPr/>
          <a:lstStyle/>
          <a:p>
            <a:r>
              <a:rPr lang="en-US" dirty="0"/>
              <a:t>System to protect the internal network by filtering incoming and outgoing traffic based on a set of established rules.</a:t>
            </a:r>
          </a:p>
          <a:p>
            <a:r>
              <a:rPr lang="en-US" dirty="0"/>
              <a:t>Depending on the setup, it can protect a single machine or a whole network of computers by inspecting incoming and outgoing traffic according to predefined rules.</a:t>
            </a:r>
          </a:p>
          <a:p>
            <a:r>
              <a:rPr lang="en-US" dirty="0"/>
              <a:t>Configured well, it can be a vital asset in controlling access to and from a network.</a:t>
            </a:r>
          </a:p>
        </p:txBody>
      </p:sp>
    </p:spTree>
    <p:extLst>
      <p:ext uri="{BB962C8B-B14F-4D97-AF65-F5344CB8AC3E}">
        <p14:creationId xmlns:p14="http://schemas.microsoft.com/office/powerpoint/2010/main" val="3534830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303C-B66F-365D-C9BC-7694A4CC13A8}"/>
              </a:ext>
            </a:extLst>
          </p:cNvPr>
          <p:cNvSpPr>
            <a:spLocks noGrp="1"/>
          </p:cNvSpPr>
          <p:nvPr>
            <p:ph type="title"/>
          </p:nvPr>
        </p:nvSpPr>
        <p:spPr/>
        <p:txBody>
          <a:bodyPr/>
          <a:lstStyle/>
          <a:p>
            <a:r>
              <a:rPr lang="en-US" b="1" dirty="0">
                <a:latin typeface="Cambria" panose="02040503050406030204" pitchFamily="18" charset="0"/>
              </a:rPr>
              <a:t>2.1.1 Types of Firewall</a:t>
            </a:r>
            <a:endParaRPr lang="en-US" dirty="0"/>
          </a:p>
        </p:txBody>
      </p:sp>
      <p:sp>
        <p:nvSpPr>
          <p:cNvPr id="3" name="Content Placeholder 2">
            <a:extLst>
              <a:ext uri="{FF2B5EF4-FFF2-40B4-BE49-F238E27FC236}">
                <a16:creationId xmlns:a16="http://schemas.microsoft.com/office/drawing/2014/main" id="{1190A0BC-4E12-26DF-0804-C5B8FB18CDEA}"/>
              </a:ext>
            </a:extLst>
          </p:cNvPr>
          <p:cNvSpPr>
            <a:spLocks noGrp="1"/>
          </p:cNvSpPr>
          <p:nvPr>
            <p:ph idx="1"/>
          </p:nvPr>
        </p:nvSpPr>
        <p:spPr/>
        <p:txBody>
          <a:bodyPr>
            <a:normAutofit fontScale="70000" lnSpcReduction="20000"/>
          </a:bodyPr>
          <a:lstStyle/>
          <a:p>
            <a:pPr marL="0" indent="0">
              <a:buNone/>
            </a:pPr>
            <a:r>
              <a:rPr lang="en-US" b="1" dirty="0"/>
              <a:t>Software Firewalls</a:t>
            </a:r>
          </a:p>
          <a:p>
            <a:r>
              <a:rPr lang="en-US" dirty="0"/>
              <a:t>A software firewall is installed on the host device. Since it is attached to a specific device, it has to utilize the host’s resources to work.</a:t>
            </a:r>
          </a:p>
          <a:p>
            <a:pPr marL="0" indent="0">
              <a:buNone/>
            </a:pPr>
            <a:r>
              <a:rPr lang="en-US" b="1" dirty="0"/>
              <a:t>Hardware Firewalls</a:t>
            </a:r>
          </a:p>
          <a:p>
            <a:r>
              <a:rPr lang="en-US" dirty="0"/>
              <a:t>A standalone device with its own resources. In most cases, it is placed between an internal and external network.</a:t>
            </a:r>
          </a:p>
          <a:p>
            <a:pPr marL="0" indent="0">
              <a:buNone/>
            </a:pPr>
            <a:r>
              <a:rPr lang="en-US" b="1" dirty="0"/>
              <a:t>Firewalls based on operation</a:t>
            </a:r>
          </a:p>
          <a:p>
            <a:r>
              <a:rPr lang="en-US" dirty="0"/>
              <a:t>Packet-Filtering Firewalls</a:t>
            </a:r>
          </a:p>
          <a:p>
            <a:r>
              <a:rPr lang="en-US" dirty="0"/>
              <a:t>Circuit-Level Gateways</a:t>
            </a:r>
          </a:p>
          <a:p>
            <a:r>
              <a:rPr lang="en-US" dirty="0"/>
              <a:t>Stateful Inspection Firewalls</a:t>
            </a:r>
          </a:p>
          <a:p>
            <a:r>
              <a:rPr lang="en-US" dirty="0"/>
              <a:t>Application-Level Gateways (Proxy Firewalls)</a:t>
            </a:r>
          </a:p>
          <a:p>
            <a:r>
              <a:rPr lang="en-US" dirty="0"/>
              <a:t>Next-Generation Firewalls</a:t>
            </a:r>
          </a:p>
          <a:p>
            <a:r>
              <a:rPr lang="en-US" dirty="0"/>
              <a:t>Cloud Firewalls</a:t>
            </a:r>
          </a:p>
        </p:txBody>
      </p:sp>
    </p:spTree>
    <p:extLst>
      <p:ext uri="{BB962C8B-B14F-4D97-AF65-F5344CB8AC3E}">
        <p14:creationId xmlns:p14="http://schemas.microsoft.com/office/powerpoint/2010/main" val="64266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303C-B66F-365D-C9BC-7694A4CC13A8}"/>
              </a:ext>
            </a:extLst>
          </p:cNvPr>
          <p:cNvSpPr>
            <a:spLocks noGrp="1"/>
          </p:cNvSpPr>
          <p:nvPr>
            <p:ph type="title"/>
          </p:nvPr>
        </p:nvSpPr>
        <p:spPr/>
        <p:txBody>
          <a:bodyPr/>
          <a:lstStyle/>
          <a:p>
            <a:r>
              <a:rPr lang="en-US" b="1" dirty="0">
                <a:latin typeface="Cambria" panose="02040503050406030204" pitchFamily="18" charset="0"/>
              </a:rPr>
              <a:t>2.1.2 Firewall Considerations</a:t>
            </a:r>
            <a:endParaRPr lang="en-US" dirty="0"/>
          </a:p>
        </p:txBody>
      </p:sp>
      <p:sp>
        <p:nvSpPr>
          <p:cNvPr id="3" name="Content Placeholder 2">
            <a:extLst>
              <a:ext uri="{FF2B5EF4-FFF2-40B4-BE49-F238E27FC236}">
                <a16:creationId xmlns:a16="http://schemas.microsoft.com/office/drawing/2014/main" id="{1190A0BC-4E12-26DF-0804-C5B8FB18CDEA}"/>
              </a:ext>
            </a:extLst>
          </p:cNvPr>
          <p:cNvSpPr>
            <a:spLocks noGrp="1"/>
          </p:cNvSpPr>
          <p:nvPr>
            <p:ph idx="1"/>
          </p:nvPr>
        </p:nvSpPr>
        <p:spPr/>
        <p:txBody>
          <a:bodyPr>
            <a:normAutofit/>
          </a:bodyPr>
          <a:lstStyle/>
          <a:p>
            <a:r>
              <a:rPr lang="en-US" dirty="0"/>
              <a:t>The size of the organization.</a:t>
            </a:r>
          </a:p>
          <a:p>
            <a:r>
              <a:rPr lang="en-US" dirty="0"/>
              <a:t>The resources available.</a:t>
            </a:r>
          </a:p>
          <a:p>
            <a:r>
              <a:rPr lang="en-US" dirty="0"/>
              <a:t>The level of protection required.</a:t>
            </a:r>
          </a:p>
          <a:p>
            <a:endParaRPr lang="en-US" dirty="0"/>
          </a:p>
        </p:txBody>
      </p:sp>
    </p:spTree>
    <p:extLst>
      <p:ext uri="{BB962C8B-B14F-4D97-AF65-F5344CB8AC3E}">
        <p14:creationId xmlns:p14="http://schemas.microsoft.com/office/powerpoint/2010/main" val="279175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303C-B66F-365D-C9BC-7694A4CC13A8}"/>
              </a:ext>
            </a:extLst>
          </p:cNvPr>
          <p:cNvSpPr>
            <a:spLocks noGrp="1"/>
          </p:cNvSpPr>
          <p:nvPr>
            <p:ph type="title"/>
          </p:nvPr>
        </p:nvSpPr>
        <p:spPr/>
        <p:txBody>
          <a:bodyPr/>
          <a:lstStyle/>
          <a:p>
            <a:r>
              <a:rPr lang="en-US" b="1" dirty="0">
                <a:latin typeface="Cambria" panose="02040503050406030204" pitchFamily="18" charset="0"/>
              </a:rPr>
              <a:t>2.2 VPN</a:t>
            </a:r>
            <a:endParaRPr lang="en-US" dirty="0"/>
          </a:p>
        </p:txBody>
      </p:sp>
      <p:sp>
        <p:nvSpPr>
          <p:cNvPr id="3" name="Content Placeholder 2">
            <a:extLst>
              <a:ext uri="{FF2B5EF4-FFF2-40B4-BE49-F238E27FC236}">
                <a16:creationId xmlns:a16="http://schemas.microsoft.com/office/drawing/2014/main" id="{1190A0BC-4E12-26DF-0804-C5B8FB18CDEA}"/>
              </a:ext>
            </a:extLst>
          </p:cNvPr>
          <p:cNvSpPr>
            <a:spLocks noGrp="1"/>
          </p:cNvSpPr>
          <p:nvPr>
            <p:ph idx="1"/>
          </p:nvPr>
        </p:nvSpPr>
        <p:spPr>
          <a:xfrm>
            <a:off x="567160" y="1504709"/>
            <a:ext cx="11401063" cy="4988166"/>
          </a:xfrm>
        </p:spPr>
        <p:txBody>
          <a:bodyPr>
            <a:normAutofit fontScale="92500" lnSpcReduction="20000"/>
          </a:bodyPr>
          <a:lstStyle/>
          <a:p>
            <a:r>
              <a:rPr lang="en-US" dirty="0"/>
              <a:t>Virtual Private Networks allow organizations to provide secure connectivity between devices in physically separate locations.</a:t>
            </a:r>
          </a:p>
          <a:p>
            <a:r>
              <a:rPr lang="en-US" dirty="0"/>
              <a:t>VPNs are encrypted network connections which allow remote users to securely access an organization's services. </a:t>
            </a:r>
          </a:p>
          <a:p>
            <a:r>
              <a:rPr lang="en-US" dirty="0"/>
              <a:t>VPNs are one way to guarantee the security of ‘data in transit’ across an untrusted network, but they also provide several other benefits.</a:t>
            </a:r>
          </a:p>
          <a:p>
            <a:r>
              <a:rPr lang="en-US" dirty="0"/>
              <a:t>Other advantages include:</a:t>
            </a:r>
          </a:p>
          <a:p>
            <a:pPr lvl="1"/>
            <a:r>
              <a:rPr lang="en-US" dirty="0"/>
              <a:t>Enabling legacy systems to work remotely.</a:t>
            </a:r>
          </a:p>
          <a:p>
            <a:pPr lvl="1"/>
            <a:r>
              <a:rPr lang="en-US" dirty="0"/>
              <a:t>Providing a second layer of defense against misconfigured, unpatched, or poorly designed internal services.</a:t>
            </a:r>
          </a:p>
          <a:p>
            <a:pPr lvl="1"/>
            <a:r>
              <a:rPr lang="en-US" dirty="0"/>
              <a:t>Protecting internal network servers from external, unauthenticated adversaries.</a:t>
            </a:r>
          </a:p>
          <a:p>
            <a:pPr lvl="1"/>
            <a:r>
              <a:rPr lang="en-US" dirty="0"/>
              <a:t>Protecting user devices from network attacks.</a:t>
            </a:r>
          </a:p>
          <a:p>
            <a:pPr lvl="1"/>
            <a:r>
              <a:rPr lang="en-US" dirty="0"/>
              <a:t>Forcing traffic between a device and external services through internal, protective monitoring tools.</a:t>
            </a:r>
          </a:p>
          <a:p>
            <a:pPr lvl="1"/>
            <a:r>
              <a:rPr lang="en-US" dirty="0"/>
              <a:t>Enabling business monitoring and/or filtering of users’ network traffic.</a:t>
            </a:r>
          </a:p>
        </p:txBody>
      </p:sp>
    </p:spTree>
    <p:extLst>
      <p:ext uri="{BB962C8B-B14F-4D97-AF65-F5344CB8AC3E}">
        <p14:creationId xmlns:p14="http://schemas.microsoft.com/office/powerpoint/2010/main" val="1768040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303C-B66F-365D-C9BC-7694A4CC13A8}"/>
              </a:ext>
            </a:extLst>
          </p:cNvPr>
          <p:cNvSpPr>
            <a:spLocks noGrp="1"/>
          </p:cNvSpPr>
          <p:nvPr>
            <p:ph type="title"/>
          </p:nvPr>
        </p:nvSpPr>
        <p:spPr/>
        <p:txBody>
          <a:bodyPr/>
          <a:lstStyle/>
          <a:p>
            <a:r>
              <a:rPr lang="en-US" b="1" dirty="0">
                <a:latin typeface="Cambria" panose="02040503050406030204" pitchFamily="18" charset="0"/>
              </a:rPr>
              <a:t>2.3 Intrusion Prevention</a:t>
            </a:r>
            <a:endParaRPr lang="en-US" dirty="0"/>
          </a:p>
        </p:txBody>
      </p:sp>
      <p:sp>
        <p:nvSpPr>
          <p:cNvPr id="3" name="Content Placeholder 2">
            <a:extLst>
              <a:ext uri="{FF2B5EF4-FFF2-40B4-BE49-F238E27FC236}">
                <a16:creationId xmlns:a16="http://schemas.microsoft.com/office/drawing/2014/main" id="{1190A0BC-4E12-26DF-0804-C5B8FB18CDEA}"/>
              </a:ext>
            </a:extLst>
          </p:cNvPr>
          <p:cNvSpPr>
            <a:spLocks noGrp="1"/>
          </p:cNvSpPr>
          <p:nvPr>
            <p:ph idx="1"/>
          </p:nvPr>
        </p:nvSpPr>
        <p:spPr>
          <a:xfrm>
            <a:off x="567160" y="1504709"/>
            <a:ext cx="11401063" cy="4988166"/>
          </a:xfrm>
        </p:spPr>
        <p:txBody>
          <a:bodyPr>
            <a:normAutofit/>
          </a:bodyPr>
          <a:lstStyle/>
          <a:p>
            <a:pPr marL="0" indent="0">
              <a:buNone/>
            </a:pPr>
            <a:r>
              <a:rPr lang="en-US" b="1" dirty="0"/>
              <a:t>Monitor for Attacks</a:t>
            </a:r>
          </a:p>
          <a:p>
            <a:r>
              <a:rPr lang="en-US" dirty="0"/>
              <a:t>Continuously monitor the network and analyze the log files generated by network devices. Automated tools can be employed</a:t>
            </a:r>
          </a:p>
          <a:p>
            <a:pPr marL="0" indent="0">
              <a:buNone/>
            </a:pPr>
            <a:r>
              <a:rPr lang="en-US" b="1" dirty="0"/>
              <a:t>Deploy Intrusion Detection Systems</a:t>
            </a:r>
          </a:p>
          <a:p>
            <a:r>
              <a:rPr lang="en-US" dirty="0"/>
              <a:t>IDS will passively monitor the traffic on a network.</a:t>
            </a:r>
          </a:p>
          <a:p>
            <a:pPr marL="0" indent="0">
              <a:buNone/>
            </a:pPr>
            <a:r>
              <a:rPr lang="en-US" b="1" dirty="0"/>
              <a:t>Deploy Intrusion Prevention Systems</a:t>
            </a:r>
          </a:p>
          <a:p>
            <a:r>
              <a:rPr lang="en-US" dirty="0"/>
              <a:t>IPS will monitor access to a host/network based on certain rules. </a:t>
            </a:r>
            <a:r>
              <a:rPr lang="en-US" dirty="0" err="1"/>
              <a:t>E.g</a:t>
            </a:r>
            <a:r>
              <a:rPr lang="en-US" dirty="0"/>
              <a:t>, block user or IP address after a number of unsuccessful login attempts</a:t>
            </a:r>
          </a:p>
        </p:txBody>
      </p:sp>
    </p:spTree>
    <p:extLst>
      <p:ext uri="{BB962C8B-B14F-4D97-AF65-F5344CB8AC3E}">
        <p14:creationId xmlns:p14="http://schemas.microsoft.com/office/powerpoint/2010/main" val="514796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7999-6859-0E59-7457-180014481A7E}"/>
              </a:ext>
            </a:extLst>
          </p:cNvPr>
          <p:cNvSpPr>
            <a:spLocks noGrp="1"/>
          </p:cNvSpPr>
          <p:nvPr>
            <p:ph type="title"/>
          </p:nvPr>
        </p:nvSpPr>
        <p:spPr/>
        <p:txBody>
          <a:bodyPr/>
          <a:lstStyle/>
          <a:p>
            <a:r>
              <a:rPr lang="en-US" b="1" dirty="0">
                <a:latin typeface="Cambria" panose="02040503050406030204" pitchFamily="18" charset="0"/>
              </a:rPr>
              <a:t>2.4 Other systems to consider</a:t>
            </a:r>
          </a:p>
        </p:txBody>
      </p:sp>
      <p:sp>
        <p:nvSpPr>
          <p:cNvPr id="3" name="Content Placeholder 2">
            <a:extLst>
              <a:ext uri="{FF2B5EF4-FFF2-40B4-BE49-F238E27FC236}">
                <a16:creationId xmlns:a16="http://schemas.microsoft.com/office/drawing/2014/main" id="{1B2C55BA-EE4E-31A9-1365-1D2C1BAB366A}"/>
              </a:ext>
            </a:extLst>
          </p:cNvPr>
          <p:cNvSpPr>
            <a:spLocks noGrp="1"/>
          </p:cNvSpPr>
          <p:nvPr>
            <p:ph idx="1"/>
          </p:nvPr>
        </p:nvSpPr>
        <p:spPr/>
        <p:txBody>
          <a:bodyPr/>
          <a:lstStyle/>
          <a:p>
            <a:r>
              <a:rPr lang="en-US" dirty="0"/>
              <a:t>Anti virus</a:t>
            </a:r>
          </a:p>
          <a:p>
            <a:r>
              <a:rPr lang="en-US" dirty="0"/>
              <a:t>Anti-Malware </a:t>
            </a:r>
          </a:p>
          <a:p>
            <a:r>
              <a:rPr lang="en-US" dirty="0"/>
              <a:t>Spam filters</a:t>
            </a:r>
          </a:p>
          <a:p>
            <a:endParaRPr lang="en-US" dirty="0"/>
          </a:p>
        </p:txBody>
      </p:sp>
    </p:spTree>
    <p:extLst>
      <p:ext uri="{BB962C8B-B14F-4D97-AF65-F5344CB8AC3E}">
        <p14:creationId xmlns:p14="http://schemas.microsoft.com/office/powerpoint/2010/main" val="463981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56198-D790-54A9-B909-032825C0BC04}"/>
              </a:ext>
            </a:extLst>
          </p:cNvPr>
          <p:cNvSpPr>
            <a:spLocks noGrp="1"/>
          </p:cNvSpPr>
          <p:nvPr>
            <p:ph type="title"/>
          </p:nvPr>
        </p:nvSpPr>
        <p:spPr/>
        <p:txBody>
          <a:bodyPr/>
          <a:lstStyle/>
          <a:p>
            <a:r>
              <a:rPr lang="en-US" b="1" dirty="0">
                <a:latin typeface="Cambria" panose="02040503050406030204" pitchFamily="18" charset="0"/>
              </a:rPr>
              <a:t>3. Redundancy </a:t>
            </a:r>
          </a:p>
        </p:txBody>
      </p:sp>
      <p:sp>
        <p:nvSpPr>
          <p:cNvPr id="3" name="Content Placeholder 2">
            <a:extLst>
              <a:ext uri="{FF2B5EF4-FFF2-40B4-BE49-F238E27FC236}">
                <a16:creationId xmlns:a16="http://schemas.microsoft.com/office/drawing/2014/main" id="{CF2EB7AC-98AD-ABC0-BE5B-67B6D397E585}"/>
              </a:ext>
            </a:extLst>
          </p:cNvPr>
          <p:cNvSpPr>
            <a:spLocks noGrp="1"/>
          </p:cNvSpPr>
          <p:nvPr>
            <p:ph idx="1"/>
          </p:nvPr>
        </p:nvSpPr>
        <p:spPr/>
        <p:txBody>
          <a:bodyPr/>
          <a:lstStyle/>
          <a:p>
            <a:r>
              <a:rPr lang="en-US" dirty="0"/>
              <a:t> Redundancy is important to improve reliability and increase the availability of services.</a:t>
            </a:r>
          </a:p>
          <a:p>
            <a:r>
              <a:rPr lang="en-US" dirty="0"/>
              <a:t>Can include:</a:t>
            </a:r>
          </a:p>
          <a:p>
            <a:pPr lvl="1"/>
            <a:r>
              <a:rPr lang="en-US" dirty="0"/>
              <a:t>Backup and restore plan</a:t>
            </a:r>
          </a:p>
          <a:p>
            <a:pPr lvl="1"/>
            <a:r>
              <a:rPr lang="en-US" dirty="0"/>
              <a:t>Disaster recovery and continuity plan </a:t>
            </a:r>
          </a:p>
          <a:p>
            <a:pPr lvl="1"/>
            <a:r>
              <a:rPr lang="en-US" dirty="0"/>
              <a:t>Hardware replacement plan</a:t>
            </a:r>
          </a:p>
          <a:p>
            <a:pPr lvl="1"/>
            <a:endParaRPr lang="en-US" dirty="0"/>
          </a:p>
        </p:txBody>
      </p:sp>
    </p:spTree>
    <p:extLst>
      <p:ext uri="{BB962C8B-B14F-4D97-AF65-F5344CB8AC3E}">
        <p14:creationId xmlns:p14="http://schemas.microsoft.com/office/powerpoint/2010/main" val="112928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BFC2-B704-C9B2-EA81-43E8E4809736}"/>
              </a:ext>
            </a:extLst>
          </p:cNvPr>
          <p:cNvSpPr>
            <a:spLocks noGrp="1"/>
          </p:cNvSpPr>
          <p:nvPr>
            <p:ph type="title"/>
          </p:nvPr>
        </p:nvSpPr>
        <p:spPr/>
        <p:txBody>
          <a:bodyPr>
            <a:normAutofit/>
          </a:bodyPr>
          <a:lstStyle/>
          <a:p>
            <a:r>
              <a:rPr lang="en-US" b="1" dirty="0">
                <a:latin typeface="Cambria" panose="02040503050406030204" pitchFamily="18" charset="0"/>
              </a:rPr>
              <a:t>4. Authentication, Authorization and Accounting</a:t>
            </a:r>
          </a:p>
        </p:txBody>
      </p:sp>
      <p:sp>
        <p:nvSpPr>
          <p:cNvPr id="3" name="Content Placeholder 2">
            <a:extLst>
              <a:ext uri="{FF2B5EF4-FFF2-40B4-BE49-F238E27FC236}">
                <a16:creationId xmlns:a16="http://schemas.microsoft.com/office/drawing/2014/main" id="{C8FEFE84-93EB-2CD9-B9E9-4457E7388DEF}"/>
              </a:ext>
            </a:extLst>
          </p:cNvPr>
          <p:cNvSpPr>
            <a:spLocks noGrp="1"/>
          </p:cNvSpPr>
          <p:nvPr>
            <p:ph idx="1"/>
          </p:nvPr>
        </p:nvSpPr>
        <p:spPr/>
        <p:txBody>
          <a:bodyPr>
            <a:normAutofit fontScale="92500" lnSpcReduction="20000"/>
          </a:bodyPr>
          <a:lstStyle/>
          <a:p>
            <a:r>
              <a:rPr lang="en-US" dirty="0"/>
              <a:t>Access control limits who or what can use specific resources and limits the services or options that are available after access is granted.</a:t>
            </a:r>
          </a:p>
          <a:p>
            <a:pPr marL="0" indent="0">
              <a:buNone/>
            </a:pPr>
            <a:r>
              <a:rPr lang="en-US" b="1" dirty="0"/>
              <a:t>Authentication </a:t>
            </a:r>
          </a:p>
          <a:p>
            <a:r>
              <a:rPr lang="en-US" dirty="0"/>
              <a:t>Users and administrators must prove their identity before accessing the systems. </a:t>
            </a:r>
          </a:p>
          <a:p>
            <a:pPr marL="0" indent="0">
              <a:buNone/>
            </a:pPr>
            <a:r>
              <a:rPr lang="en-US" b="1" dirty="0"/>
              <a:t>Authorization </a:t>
            </a:r>
          </a:p>
          <a:p>
            <a:r>
              <a:rPr lang="en-US" dirty="0"/>
              <a:t>After the user is authenticated, authorization services determine which resources the user can access and which operations the user is allowed to perform. </a:t>
            </a:r>
          </a:p>
          <a:p>
            <a:pPr marL="0" indent="0">
              <a:buNone/>
            </a:pPr>
            <a:r>
              <a:rPr lang="en-US" b="1" dirty="0"/>
              <a:t>Accounting and auditing </a:t>
            </a:r>
          </a:p>
          <a:p>
            <a:r>
              <a:rPr lang="en-US" dirty="0"/>
              <a:t>Accounting records what the user does, including what is accessed, the amount of time the resource is accessed, and any changes that were made. </a:t>
            </a:r>
          </a:p>
          <a:p>
            <a:endParaRPr lang="en-US" dirty="0"/>
          </a:p>
        </p:txBody>
      </p:sp>
    </p:spTree>
    <p:extLst>
      <p:ext uri="{BB962C8B-B14F-4D97-AF65-F5344CB8AC3E}">
        <p14:creationId xmlns:p14="http://schemas.microsoft.com/office/powerpoint/2010/main" val="1588562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0678E-4796-8A35-0C13-7A09D326E342}"/>
              </a:ext>
            </a:extLst>
          </p:cNvPr>
          <p:cNvSpPr>
            <a:spLocks noGrp="1"/>
          </p:cNvSpPr>
          <p:nvPr>
            <p:ph type="title"/>
          </p:nvPr>
        </p:nvSpPr>
        <p:spPr/>
        <p:txBody>
          <a:bodyPr/>
          <a:lstStyle/>
          <a:p>
            <a:r>
              <a:rPr lang="en-US" b="1" dirty="0">
                <a:latin typeface="Cambria" panose="02040503050406030204" pitchFamily="18" charset="0"/>
              </a:rPr>
              <a:t>5. Deception with Honeypots</a:t>
            </a:r>
          </a:p>
        </p:txBody>
      </p:sp>
      <p:sp>
        <p:nvSpPr>
          <p:cNvPr id="3" name="Content Placeholder 2">
            <a:extLst>
              <a:ext uri="{FF2B5EF4-FFF2-40B4-BE49-F238E27FC236}">
                <a16:creationId xmlns:a16="http://schemas.microsoft.com/office/drawing/2014/main" id="{D012A988-B6A0-5DC7-8066-730E305E656C}"/>
              </a:ext>
            </a:extLst>
          </p:cNvPr>
          <p:cNvSpPr>
            <a:spLocks noGrp="1"/>
          </p:cNvSpPr>
          <p:nvPr>
            <p:ph idx="1"/>
          </p:nvPr>
        </p:nvSpPr>
        <p:spPr>
          <a:xfrm>
            <a:off x="636608" y="1825625"/>
            <a:ext cx="10717192" cy="4552026"/>
          </a:xfrm>
        </p:spPr>
        <p:txBody>
          <a:bodyPr>
            <a:normAutofit fontScale="92500" lnSpcReduction="20000"/>
          </a:bodyPr>
          <a:lstStyle/>
          <a:p>
            <a:r>
              <a:rPr lang="en-US" dirty="0"/>
              <a:t>A honeypot can be described as a “fake” network/host that is created to attract undesired traffic.</a:t>
            </a:r>
          </a:p>
          <a:p>
            <a:r>
              <a:rPr lang="en-US" dirty="0"/>
              <a:t>A honeypot can be placed in an isolated part of the network such as a demilitarized zone (DMZ), or among other internet facing servers.</a:t>
            </a:r>
          </a:p>
          <a:p>
            <a:r>
              <a:rPr lang="en-US" dirty="0"/>
              <a:t>Once lured into a honeypot, an adversary’s activities can be monitored and analyzed.</a:t>
            </a:r>
          </a:p>
          <a:p>
            <a:r>
              <a:rPr lang="en-US" dirty="0"/>
              <a:t>The more convincing they are, the more successful they will be. Hence avoid:</a:t>
            </a:r>
          </a:p>
          <a:p>
            <a:pPr lvl="1"/>
            <a:r>
              <a:rPr lang="en-US" dirty="0"/>
              <a:t>Having all network ports.</a:t>
            </a:r>
          </a:p>
          <a:p>
            <a:pPr lvl="1"/>
            <a:r>
              <a:rPr lang="en-US" dirty="0"/>
              <a:t>Having unusual ports open.</a:t>
            </a:r>
          </a:p>
          <a:p>
            <a:pPr lvl="1"/>
            <a:r>
              <a:rPr lang="en-US" dirty="0"/>
              <a:t>A site or server that is too easy to hack.</a:t>
            </a:r>
          </a:p>
          <a:p>
            <a:pPr lvl="1"/>
            <a:r>
              <a:rPr lang="en-US" dirty="0"/>
              <a:t>Directories with extremely literal names denoting something of value. </a:t>
            </a:r>
          </a:p>
          <a:p>
            <a:pPr lvl="1"/>
            <a:r>
              <a:rPr lang="en-US" dirty="0"/>
              <a:t>Very little software is installed.</a:t>
            </a:r>
          </a:p>
          <a:p>
            <a:pPr lvl="1"/>
            <a:r>
              <a:rPr lang="en-US" dirty="0"/>
              <a:t>A lot of free storage space on the honeypot server</a:t>
            </a:r>
          </a:p>
        </p:txBody>
      </p:sp>
    </p:spTree>
    <p:extLst>
      <p:ext uri="{BB962C8B-B14F-4D97-AF65-F5344CB8AC3E}">
        <p14:creationId xmlns:p14="http://schemas.microsoft.com/office/powerpoint/2010/main" val="127499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06DE-9BF1-AF65-5FD8-B455EEFCB77F}"/>
              </a:ext>
            </a:extLst>
          </p:cNvPr>
          <p:cNvSpPr>
            <a:spLocks noGrp="1"/>
          </p:cNvSpPr>
          <p:nvPr>
            <p:ph type="title"/>
          </p:nvPr>
        </p:nvSpPr>
        <p:spPr/>
        <p:txBody>
          <a:bodyPr/>
          <a:lstStyle/>
          <a:p>
            <a:r>
              <a:rPr lang="en-US" b="1" dirty="0">
                <a:latin typeface="Cambria" panose="02040503050406030204" pitchFamily="18" charset="0"/>
              </a:rPr>
              <a:t>6. Secure Areas</a:t>
            </a:r>
          </a:p>
        </p:txBody>
      </p:sp>
      <p:sp>
        <p:nvSpPr>
          <p:cNvPr id="3" name="Content Placeholder 2">
            <a:extLst>
              <a:ext uri="{FF2B5EF4-FFF2-40B4-BE49-F238E27FC236}">
                <a16:creationId xmlns:a16="http://schemas.microsoft.com/office/drawing/2014/main" id="{3458D2B4-E636-40F6-7249-27768C4A868C}"/>
              </a:ext>
            </a:extLst>
          </p:cNvPr>
          <p:cNvSpPr>
            <a:spLocks noGrp="1"/>
          </p:cNvSpPr>
          <p:nvPr>
            <p:ph idx="1"/>
          </p:nvPr>
        </p:nvSpPr>
        <p:spPr/>
        <p:txBody>
          <a:bodyPr>
            <a:normAutofit lnSpcReduction="10000"/>
          </a:bodyPr>
          <a:lstStyle/>
          <a:p>
            <a:r>
              <a:rPr lang="en-US" dirty="0"/>
              <a:t>There is need to create a physical barrier from the outside to all of our internal systems.</a:t>
            </a:r>
          </a:p>
          <a:p>
            <a:r>
              <a:rPr lang="en-US" dirty="0"/>
              <a:t>To prevent anyone from the outside from gaining physical access to your systems using physical security controls.</a:t>
            </a:r>
          </a:p>
          <a:p>
            <a:r>
              <a:rPr lang="en-US" dirty="0"/>
              <a:t>We can use air gaps to provide a physical separation between devices or between networks such as:</a:t>
            </a:r>
          </a:p>
          <a:p>
            <a:pPr lvl="1"/>
            <a:r>
              <a:rPr lang="en-US" dirty="0"/>
              <a:t>Backups</a:t>
            </a:r>
          </a:p>
          <a:p>
            <a:pPr lvl="1"/>
            <a:r>
              <a:rPr lang="en-US" dirty="0"/>
              <a:t>Between secure and unsecure networks</a:t>
            </a:r>
          </a:p>
          <a:p>
            <a:pPr lvl="1"/>
            <a:r>
              <a:rPr lang="en-US" dirty="0"/>
              <a:t>Different customer’s networks</a:t>
            </a:r>
          </a:p>
          <a:p>
            <a:r>
              <a:rPr lang="en-US" dirty="0"/>
              <a:t>We can use safe physical areas such as vaults or safe to store data offline such as backups. </a:t>
            </a:r>
          </a:p>
        </p:txBody>
      </p:sp>
    </p:spTree>
    <p:extLst>
      <p:ext uri="{BB962C8B-B14F-4D97-AF65-F5344CB8AC3E}">
        <p14:creationId xmlns:p14="http://schemas.microsoft.com/office/powerpoint/2010/main" val="4256814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DF1D-F115-98D0-C0E2-7354733DA265}"/>
              </a:ext>
            </a:extLst>
          </p:cNvPr>
          <p:cNvSpPr>
            <a:spLocks noGrp="1"/>
          </p:cNvSpPr>
          <p:nvPr>
            <p:ph type="title"/>
          </p:nvPr>
        </p:nvSpPr>
        <p:spPr/>
        <p:txBody>
          <a:bodyPr/>
          <a:lstStyle/>
          <a:p>
            <a:r>
              <a:rPr lang="en-US" b="1" dirty="0">
                <a:latin typeface="Cambria" panose="02040503050406030204" pitchFamily="18" charset="0"/>
              </a:rPr>
              <a:t>Outline</a:t>
            </a:r>
          </a:p>
        </p:txBody>
      </p:sp>
      <p:sp>
        <p:nvSpPr>
          <p:cNvPr id="3" name="Content Placeholder 2">
            <a:extLst>
              <a:ext uri="{FF2B5EF4-FFF2-40B4-BE49-F238E27FC236}">
                <a16:creationId xmlns:a16="http://schemas.microsoft.com/office/drawing/2014/main" id="{7B67976D-5BA8-C13F-DD4A-411A25B00753}"/>
              </a:ext>
            </a:extLst>
          </p:cNvPr>
          <p:cNvSpPr>
            <a:spLocks noGrp="1"/>
          </p:cNvSpPr>
          <p:nvPr>
            <p:ph idx="1"/>
          </p:nvPr>
        </p:nvSpPr>
        <p:spPr/>
        <p:txBody>
          <a:bodyPr>
            <a:normAutofit lnSpcReduction="10000"/>
          </a:bodyPr>
          <a:lstStyle/>
          <a:p>
            <a:pPr marL="514350" indent="-514350">
              <a:buFont typeface="+mj-lt"/>
              <a:buAutoNum type="arabicPeriod"/>
            </a:pPr>
            <a:r>
              <a:rPr lang="en-US" dirty="0"/>
              <a:t>Cybersecurity Design Aims</a:t>
            </a:r>
          </a:p>
          <a:p>
            <a:pPr marL="514350" indent="-514350">
              <a:buFont typeface="+mj-lt"/>
              <a:buAutoNum type="arabicPeriod"/>
            </a:pPr>
            <a:r>
              <a:rPr lang="en-US" dirty="0"/>
              <a:t>Security Hardware &amp; Software </a:t>
            </a:r>
          </a:p>
          <a:p>
            <a:pPr marL="514350" indent="-514350">
              <a:buFont typeface="+mj-lt"/>
              <a:buAutoNum type="arabicPeriod"/>
            </a:pPr>
            <a:r>
              <a:rPr lang="en-US" dirty="0"/>
              <a:t>Redundancy </a:t>
            </a:r>
          </a:p>
          <a:p>
            <a:pPr marL="514350" indent="-514350">
              <a:buFont typeface="+mj-lt"/>
              <a:buAutoNum type="arabicPeriod"/>
            </a:pPr>
            <a:r>
              <a:rPr lang="en-US" dirty="0"/>
              <a:t>Authentication, Authorization and Accounting</a:t>
            </a:r>
          </a:p>
          <a:p>
            <a:pPr marL="514350" indent="-514350">
              <a:buFont typeface="+mj-lt"/>
              <a:buAutoNum type="arabicPeriod"/>
            </a:pPr>
            <a:r>
              <a:rPr lang="en-US" dirty="0"/>
              <a:t>Deception with Honeypots</a:t>
            </a:r>
          </a:p>
          <a:p>
            <a:pPr marL="514350" indent="-514350">
              <a:buFont typeface="+mj-lt"/>
              <a:buAutoNum type="arabicPeriod"/>
            </a:pPr>
            <a:r>
              <a:rPr lang="en-US" dirty="0"/>
              <a:t>Secure areas</a:t>
            </a:r>
          </a:p>
          <a:p>
            <a:pPr marL="514350" indent="-514350">
              <a:buFont typeface="+mj-lt"/>
              <a:buAutoNum type="arabicPeriod"/>
            </a:pPr>
            <a:r>
              <a:rPr lang="en-US" dirty="0"/>
              <a:t>Cryptography</a:t>
            </a:r>
          </a:p>
          <a:p>
            <a:pPr marL="514350" indent="-514350">
              <a:buFont typeface="+mj-lt"/>
              <a:buAutoNum type="arabicPeriod"/>
            </a:pPr>
            <a:r>
              <a:rPr lang="en-US" dirty="0"/>
              <a:t>Secure Protocols</a:t>
            </a:r>
          </a:p>
          <a:p>
            <a:pPr marL="514350" indent="-514350">
              <a:buFont typeface="+mj-lt"/>
              <a:buAutoNum type="arabicPeriod"/>
            </a:pPr>
            <a:r>
              <a:rPr lang="en-US" dirty="0"/>
              <a:t>End point security</a:t>
            </a:r>
          </a:p>
          <a:p>
            <a:pPr marL="514350" indent="-514350">
              <a:buFont typeface="+mj-lt"/>
              <a:buAutoNum type="arabicPeriod"/>
            </a:pPr>
            <a:endParaRPr lang="en-US" dirty="0"/>
          </a:p>
        </p:txBody>
      </p:sp>
    </p:spTree>
    <p:extLst>
      <p:ext uri="{BB962C8B-B14F-4D97-AF65-F5344CB8AC3E}">
        <p14:creationId xmlns:p14="http://schemas.microsoft.com/office/powerpoint/2010/main" val="2833353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0457-2911-00F6-8EEF-F5E410DEBBB9}"/>
              </a:ext>
            </a:extLst>
          </p:cNvPr>
          <p:cNvSpPr>
            <a:spLocks noGrp="1"/>
          </p:cNvSpPr>
          <p:nvPr>
            <p:ph type="title"/>
          </p:nvPr>
        </p:nvSpPr>
        <p:spPr/>
        <p:txBody>
          <a:bodyPr/>
          <a:lstStyle/>
          <a:p>
            <a:r>
              <a:rPr lang="en-US" b="1" dirty="0">
                <a:latin typeface="Cambria" panose="02040503050406030204" pitchFamily="18" charset="0"/>
              </a:rPr>
              <a:t>7. Cryptography</a:t>
            </a:r>
            <a:endParaRPr lang="en-US" dirty="0"/>
          </a:p>
        </p:txBody>
      </p:sp>
      <p:sp>
        <p:nvSpPr>
          <p:cNvPr id="3" name="Content Placeholder 2">
            <a:extLst>
              <a:ext uri="{FF2B5EF4-FFF2-40B4-BE49-F238E27FC236}">
                <a16:creationId xmlns:a16="http://schemas.microsoft.com/office/drawing/2014/main" id="{0AEADCD8-B45E-F765-C53F-4B0F3DF8CA6B}"/>
              </a:ext>
            </a:extLst>
          </p:cNvPr>
          <p:cNvSpPr>
            <a:spLocks noGrp="1"/>
          </p:cNvSpPr>
          <p:nvPr>
            <p:ph idx="1"/>
          </p:nvPr>
        </p:nvSpPr>
        <p:spPr/>
        <p:txBody>
          <a:bodyPr/>
          <a:lstStyle/>
          <a:p>
            <a:r>
              <a:rPr lang="en-US" dirty="0"/>
              <a:t>The word cryptography is derived from the Greek word </a:t>
            </a:r>
            <a:r>
              <a:rPr lang="en-US" dirty="0" err="1"/>
              <a:t>kryptos</a:t>
            </a:r>
            <a:r>
              <a:rPr lang="en-US" dirty="0"/>
              <a:t>, which means hidden or secret.</a:t>
            </a:r>
          </a:p>
          <a:p>
            <a:r>
              <a:rPr lang="en-US" dirty="0"/>
              <a:t>Services offered by cryptography:</a:t>
            </a:r>
          </a:p>
          <a:p>
            <a:pPr lvl="1"/>
            <a:r>
              <a:rPr lang="en-US" dirty="0"/>
              <a:t> Data encryption so nobody else can see that data. </a:t>
            </a:r>
          </a:p>
          <a:p>
            <a:pPr lvl="1"/>
            <a:r>
              <a:rPr lang="en-US" dirty="0"/>
              <a:t>Authentication and access control, so that we can verify a person who might be logging into a system is really that person.</a:t>
            </a:r>
          </a:p>
          <a:p>
            <a:pPr lvl="1"/>
            <a:r>
              <a:rPr lang="en-US" dirty="0"/>
              <a:t>Non-repudiation to verify the person is really who provided us with that information.</a:t>
            </a:r>
          </a:p>
          <a:p>
            <a:pPr lvl="1"/>
            <a:r>
              <a:rPr lang="en-US" dirty="0"/>
              <a:t>Integrity to ensure that data was not altered.</a:t>
            </a:r>
          </a:p>
        </p:txBody>
      </p:sp>
    </p:spTree>
    <p:extLst>
      <p:ext uri="{BB962C8B-B14F-4D97-AF65-F5344CB8AC3E}">
        <p14:creationId xmlns:p14="http://schemas.microsoft.com/office/powerpoint/2010/main" val="1876964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0457-2911-00F6-8EEF-F5E410DEBBB9}"/>
              </a:ext>
            </a:extLst>
          </p:cNvPr>
          <p:cNvSpPr>
            <a:spLocks noGrp="1"/>
          </p:cNvSpPr>
          <p:nvPr>
            <p:ph type="title"/>
          </p:nvPr>
        </p:nvSpPr>
        <p:spPr/>
        <p:txBody>
          <a:bodyPr/>
          <a:lstStyle/>
          <a:p>
            <a:r>
              <a:rPr lang="en-US" b="1" dirty="0">
                <a:latin typeface="Cambria" panose="02040503050406030204" pitchFamily="18" charset="0"/>
              </a:rPr>
              <a:t>7. Cryptography</a:t>
            </a:r>
            <a:endParaRPr lang="en-US" dirty="0"/>
          </a:p>
        </p:txBody>
      </p:sp>
      <p:sp>
        <p:nvSpPr>
          <p:cNvPr id="3" name="Content Placeholder 2">
            <a:extLst>
              <a:ext uri="{FF2B5EF4-FFF2-40B4-BE49-F238E27FC236}">
                <a16:creationId xmlns:a16="http://schemas.microsoft.com/office/drawing/2014/main" id="{0AEADCD8-B45E-F765-C53F-4B0F3DF8CA6B}"/>
              </a:ext>
            </a:extLst>
          </p:cNvPr>
          <p:cNvSpPr>
            <a:spLocks noGrp="1"/>
          </p:cNvSpPr>
          <p:nvPr>
            <p:ph idx="1"/>
          </p:nvPr>
        </p:nvSpPr>
        <p:spPr/>
        <p:txBody>
          <a:bodyPr/>
          <a:lstStyle/>
          <a:p>
            <a:r>
              <a:rPr lang="en-US" dirty="0"/>
              <a:t>Some cryptography terms:</a:t>
            </a:r>
          </a:p>
          <a:p>
            <a:pPr lvl="1"/>
            <a:r>
              <a:rPr lang="en-US" dirty="0"/>
              <a:t>Plain text</a:t>
            </a:r>
          </a:p>
          <a:p>
            <a:pPr lvl="1"/>
            <a:r>
              <a:rPr lang="en-US" dirty="0"/>
              <a:t>Ciphertext</a:t>
            </a:r>
          </a:p>
          <a:p>
            <a:pPr lvl="1"/>
            <a:r>
              <a:rPr lang="en-US" dirty="0"/>
              <a:t>Cryptanalysis</a:t>
            </a:r>
          </a:p>
          <a:p>
            <a:pPr lvl="1"/>
            <a:r>
              <a:rPr lang="en-US" dirty="0"/>
              <a:t>Cryptographic key</a:t>
            </a:r>
          </a:p>
          <a:p>
            <a:pPr lvl="1"/>
            <a:r>
              <a:rPr lang="en-US" dirty="0"/>
              <a:t>Symmetric and Asymmetric Encryption</a:t>
            </a:r>
          </a:p>
          <a:p>
            <a:pPr lvl="1"/>
            <a:r>
              <a:rPr lang="en-US" dirty="0"/>
              <a:t>Hashing and Digital signatures</a:t>
            </a:r>
          </a:p>
        </p:txBody>
      </p:sp>
    </p:spTree>
    <p:extLst>
      <p:ext uri="{BB962C8B-B14F-4D97-AF65-F5344CB8AC3E}">
        <p14:creationId xmlns:p14="http://schemas.microsoft.com/office/powerpoint/2010/main" val="4138490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3E2A-BDE9-D470-7155-EAFC23FEFB78}"/>
              </a:ext>
            </a:extLst>
          </p:cNvPr>
          <p:cNvSpPr>
            <a:spLocks noGrp="1"/>
          </p:cNvSpPr>
          <p:nvPr>
            <p:ph type="title"/>
          </p:nvPr>
        </p:nvSpPr>
        <p:spPr/>
        <p:txBody>
          <a:bodyPr/>
          <a:lstStyle/>
          <a:p>
            <a:r>
              <a:rPr lang="en-US" b="1" dirty="0">
                <a:latin typeface="Cambria" panose="02040503050406030204" pitchFamily="18" charset="0"/>
              </a:rPr>
              <a:t>8. Secure Protocols</a:t>
            </a:r>
            <a:endParaRPr lang="en-US" dirty="0"/>
          </a:p>
        </p:txBody>
      </p:sp>
      <p:sp>
        <p:nvSpPr>
          <p:cNvPr id="3" name="Content Placeholder 2">
            <a:extLst>
              <a:ext uri="{FF2B5EF4-FFF2-40B4-BE49-F238E27FC236}">
                <a16:creationId xmlns:a16="http://schemas.microsoft.com/office/drawing/2014/main" id="{C5FBC65B-9172-164B-2429-B665FED4632F}"/>
              </a:ext>
            </a:extLst>
          </p:cNvPr>
          <p:cNvSpPr>
            <a:spLocks noGrp="1"/>
          </p:cNvSpPr>
          <p:nvPr>
            <p:ph idx="1"/>
          </p:nvPr>
        </p:nvSpPr>
        <p:spPr/>
        <p:txBody>
          <a:bodyPr>
            <a:normAutofit fontScale="92500" lnSpcReduction="20000"/>
          </a:bodyPr>
          <a:lstStyle/>
          <a:p>
            <a:r>
              <a:rPr lang="en-US" dirty="0"/>
              <a:t>Legacy protocols lack security features. </a:t>
            </a:r>
          </a:p>
          <a:p>
            <a:r>
              <a:rPr lang="en-US" dirty="0"/>
              <a:t>Some secure protocols to improve security:</a:t>
            </a:r>
          </a:p>
          <a:p>
            <a:pPr lvl="1"/>
            <a:r>
              <a:rPr lang="en-US" dirty="0"/>
              <a:t>SSH</a:t>
            </a:r>
          </a:p>
          <a:p>
            <a:pPr lvl="1"/>
            <a:r>
              <a:rPr lang="en-US" dirty="0" err="1"/>
              <a:t>NTPsec</a:t>
            </a:r>
            <a:endParaRPr lang="en-US" dirty="0"/>
          </a:p>
          <a:p>
            <a:pPr lvl="1"/>
            <a:r>
              <a:rPr lang="en-US" dirty="0"/>
              <a:t>DNSSEC</a:t>
            </a:r>
          </a:p>
          <a:p>
            <a:pPr lvl="1"/>
            <a:r>
              <a:rPr lang="en-US" dirty="0"/>
              <a:t>Security extensions to email services such as:</a:t>
            </a:r>
          </a:p>
          <a:p>
            <a:pPr lvl="2"/>
            <a:r>
              <a:rPr lang="en-US" dirty="0"/>
              <a:t>S/MIME</a:t>
            </a:r>
          </a:p>
          <a:p>
            <a:pPr lvl="2"/>
            <a:r>
              <a:rPr lang="en-US" dirty="0"/>
              <a:t>Secure POP and IMAP with SSL</a:t>
            </a:r>
          </a:p>
          <a:p>
            <a:pPr lvl="2"/>
            <a:r>
              <a:rPr lang="en-US" dirty="0"/>
              <a:t>SSL/TLS for web based mail</a:t>
            </a:r>
          </a:p>
          <a:p>
            <a:pPr lvl="1"/>
            <a:r>
              <a:rPr lang="en-US" dirty="0"/>
              <a:t>HTTPS</a:t>
            </a:r>
          </a:p>
          <a:p>
            <a:pPr lvl="1"/>
            <a:r>
              <a:rPr lang="en-US" dirty="0" err="1"/>
              <a:t>IPSec</a:t>
            </a:r>
            <a:r>
              <a:rPr lang="en-US" dirty="0"/>
              <a:t> </a:t>
            </a:r>
          </a:p>
          <a:p>
            <a:pPr lvl="1"/>
            <a:r>
              <a:rPr lang="en-US" dirty="0"/>
              <a:t>FTPS</a:t>
            </a:r>
          </a:p>
          <a:p>
            <a:pPr lvl="1"/>
            <a:r>
              <a:rPr lang="en-US" dirty="0"/>
              <a:t>SFTP</a:t>
            </a:r>
          </a:p>
        </p:txBody>
      </p:sp>
    </p:spTree>
    <p:extLst>
      <p:ext uri="{BB962C8B-B14F-4D97-AF65-F5344CB8AC3E}">
        <p14:creationId xmlns:p14="http://schemas.microsoft.com/office/powerpoint/2010/main" val="2203878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3E2A-BDE9-D470-7155-EAFC23FEFB78}"/>
              </a:ext>
            </a:extLst>
          </p:cNvPr>
          <p:cNvSpPr>
            <a:spLocks noGrp="1"/>
          </p:cNvSpPr>
          <p:nvPr>
            <p:ph type="title"/>
          </p:nvPr>
        </p:nvSpPr>
        <p:spPr/>
        <p:txBody>
          <a:bodyPr/>
          <a:lstStyle/>
          <a:p>
            <a:r>
              <a:rPr lang="en-US" b="1" dirty="0">
                <a:latin typeface="Cambria" panose="02040503050406030204" pitchFamily="18" charset="0"/>
              </a:rPr>
              <a:t>9. End-Point Security</a:t>
            </a:r>
            <a:endParaRPr lang="en-US" dirty="0"/>
          </a:p>
        </p:txBody>
      </p:sp>
      <p:sp>
        <p:nvSpPr>
          <p:cNvPr id="3" name="Content Placeholder 2">
            <a:extLst>
              <a:ext uri="{FF2B5EF4-FFF2-40B4-BE49-F238E27FC236}">
                <a16:creationId xmlns:a16="http://schemas.microsoft.com/office/drawing/2014/main" id="{C5FBC65B-9172-164B-2429-B665FED4632F}"/>
              </a:ext>
            </a:extLst>
          </p:cNvPr>
          <p:cNvSpPr>
            <a:spLocks noGrp="1"/>
          </p:cNvSpPr>
          <p:nvPr>
            <p:ph idx="1"/>
          </p:nvPr>
        </p:nvSpPr>
        <p:spPr/>
        <p:txBody>
          <a:bodyPr/>
          <a:lstStyle/>
          <a:p>
            <a:pPr marL="0" indent="0">
              <a:buNone/>
            </a:pPr>
            <a:r>
              <a:rPr lang="en-US" dirty="0"/>
              <a:t>Services to add to user devices:</a:t>
            </a:r>
          </a:p>
          <a:p>
            <a:r>
              <a:rPr lang="en-US" dirty="0"/>
              <a:t>Antivirus/Antimalware</a:t>
            </a:r>
          </a:p>
          <a:p>
            <a:r>
              <a:rPr lang="en-US" dirty="0"/>
              <a:t>Endpoint Detection and Response </a:t>
            </a:r>
          </a:p>
          <a:p>
            <a:r>
              <a:rPr lang="en-US" dirty="0"/>
              <a:t>Data Loss Prevention </a:t>
            </a:r>
          </a:p>
          <a:p>
            <a:r>
              <a:rPr lang="en-US" dirty="0"/>
              <a:t>Next-Generation Firewall</a:t>
            </a:r>
          </a:p>
          <a:p>
            <a:r>
              <a:rPr lang="en-US" dirty="0"/>
              <a:t>Host Based Firewalls</a:t>
            </a:r>
          </a:p>
          <a:p>
            <a:r>
              <a:rPr lang="en-US" dirty="0"/>
              <a:t>Host-Based Intrusion Detection System</a:t>
            </a:r>
          </a:p>
          <a:p>
            <a:r>
              <a:rPr lang="en-US" dirty="0"/>
              <a:t>Host-Based Intrusion Prevention System</a:t>
            </a:r>
          </a:p>
        </p:txBody>
      </p:sp>
    </p:spTree>
    <p:extLst>
      <p:ext uri="{BB962C8B-B14F-4D97-AF65-F5344CB8AC3E}">
        <p14:creationId xmlns:p14="http://schemas.microsoft.com/office/powerpoint/2010/main" val="1489508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30F-B8FB-1464-219C-2029417E9773}"/>
              </a:ext>
            </a:extLst>
          </p:cNvPr>
          <p:cNvSpPr>
            <a:spLocks noGrp="1"/>
          </p:cNvSpPr>
          <p:nvPr>
            <p:ph type="title"/>
          </p:nvPr>
        </p:nvSpPr>
        <p:spPr/>
        <p:txBody>
          <a:bodyPr/>
          <a:lstStyle/>
          <a:p>
            <a:r>
              <a:rPr lang="en-US" b="1" dirty="0">
                <a:latin typeface="Cambria" panose="02040503050406030204" pitchFamily="18" charset="0"/>
              </a:rPr>
              <a:t>1. Cybersecurity Design Aims </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8B4CBBE-58EF-7915-F9E6-59BF3FAC72B2}"/>
              </a:ext>
            </a:extLst>
          </p:cNvPr>
          <p:cNvSpPr>
            <a:spLocks noGrp="1"/>
          </p:cNvSpPr>
          <p:nvPr>
            <p:ph idx="1"/>
          </p:nvPr>
        </p:nvSpPr>
        <p:spPr/>
        <p:txBody>
          <a:bodyPr>
            <a:normAutofit/>
          </a:bodyPr>
          <a:lstStyle/>
          <a:p>
            <a:r>
              <a:rPr lang="en-GB" b="0" i="0" dirty="0">
                <a:solidFill>
                  <a:srgbClr val="000000"/>
                </a:solidFill>
                <a:effectLst/>
                <a:latin typeface="Calibri" panose="020F0502020204030204" pitchFamily="34" charset="0"/>
                <a:cs typeface="Calibri" panose="020F0502020204030204" pitchFamily="34" charset="0"/>
              </a:rPr>
              <a:t>Applying design principles will require some customisation to suit your organization.</a:t>
            </a:r>
          </a:p>
          <a:p>
            <a:r>
              <a:rPr lang="en-GB" b="0" i="0" dirty="0">
                <a:solidFill>
                  <a:srgbClr val="000000"/>
                </a:solidFill>
                <a:effectLst/>
                <a:latin typeface="Calibri" panose="020F0502020204030204" pitchFamily="34" charset="0"/>
                <a:cs typeface="Calibri" panose="020F0502020204030204" pitchFamily="34" charset="0"/>
              </a:rPr>
              <a:t>The design principles offer the most generally applicable advice.</a:t>
            </a:r>
          </a:p>
          <a:p>
            <a:r>
              <a:rPr lang="en-GB" dirty="0">
                <a:solidFill>
                  <a:srgbClr val="000000"/>
                </a:solidFill>
                <a:latin typeface="Calibri" panose="020F0502020204030204" pitchFamily="34" charset="0"/>
                <a:cs typeface="Calibri" panose="020F0502020204030204" pitchFamily="34" charset="0"/>
              </a:rPr>
              <a:t>The principles are divided into five categories:</a:t>
            </a:r>
          </a:p>
          <a:p>
            <a:pPr lvl="1"/>
            <a:r>
              <a:rPr lang="en-GB" b="0" i="0" dirty="0">
                <a:solidFill>
                  <a:srgbClr val="000000"/>
                </a:solidFill>
                <a:effectLst/>
                <a:latin typeface="Calibri" panose="020F0502020204030204" pitchFamily="34" charset="0"/>
                <a:cs typeface="Calibri" panose="020F0502020204030204" pitchFamily="34" charset="0"/>
              </a:rPr>
              <a:t>Establish the context</a:t>
            </a:r>
          </a:p>
          <a:p>
            <a:pPr lvl="1"/>
            <a:r>
              <a:rPr lang="en-GB" b="0" i="0" dirty="0">
                <a:solidFill>
                  <a:srgbClr val="000000"/>
                </a:solidFill>
                <a:effectLst/>
                <a:latin typeface="Calibri" panose="020F0502020204030204" pitchFamily="34" charset="0"/>
                <a:cs typeface="Calibri" panose="020F0502020204030204" pitchFamily="34" charset="0"/>
              </a:rPr>
              <a:t>Make compromise difficult</a:t>
            </a:r>
          </a:p>
          <a:p>
            <a:pPr lvl="1"/>
            <a:r>
              <a:rPr lang="en-GB" b="0" i="0" dirty="0">
                <a:solidFill>
                  <a:srgbClr val="000000"/>
                </a:solidFill>
                <a:effectLst/>
                <a:latin typeface="Calibri" panose="020F0502020204030204" pitchFamily="34" charset="0"/>
                <a:cs typeface="Calibri" panose="020F0502020204030204" pitchFamily="34" charset="0"/>
              </a:rPr>
              <a:t>Make disruption difficult</a:t>
            </a:r>
          </a:p>
          <a:p>
            <a:pPr lvl="1"/>
            <a:r>
              <a:rPr lang="en-GB" b="0" i="0" dirty="0">
                <a:solidFill>
                  <a:srgbClr val="000000"/>
                </a:solidFill>
                <a:effectLst/>
                <a:latin typeface="Calibri" panose="020F0502020204030204" pitchFamily="34" charset="0"/>
                <a:cs typeface="Calibri" panose="020F0502020204030204" pitchFamily="34" charset="0"/>
              </a:rPr>
              <a:t>Make compromise detection easier</a:t>
            </a:r>
          </a:p>
          <a:p>
            <a:pPr lvl="1"/>
            <a:r>
              <a:rPr lang="en-GB" b="0" i="0" dirty="0">
                <a:solidFill>
                  <a:srgbClr val="000000"/>
                </a:solidFill>
                <a:effectLst/>
                <a:latin typeface="Calibri" panose="020F0502020204030204" pitchFamily="34" charset="0"/>
                <a:cs typeface="Calibri" panose="020F0502020204030204" pitchFamily="34" charset="0"/>
              </a:rPr>
              <a:t>Reduce the impact of compromise</a:t>
            </a:r>
          </a:p>
        </p:txBody>
      </p:sp>
    </p:spTree>
    <p:extLst>
      <p:ext uri="{BB962C8B-B14F-4D97-AF65-F5344CB8AC3E}">
        <p14:creationId xmlns:p14="http://schemas.microsoft.com/office/powerpoint/2010/main" val="79290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C4C0-22F0-EE5F-DC9C-45A09279BB57}"/>
              </a:ext>
            </a:extLst>
          </p:cNvPr>
          <p:cNvSpPr>
            <a:spLocks noGrp="1"/>
          </p:cNvSpPr>
          <p:nvPr>
            <p:ph type="title"/>
          </p:nvPr>
        </p:nvSpPr>
        <p:spPr>
          <a:xfrm>
            <a:off x="838200" y="365126"/>
            <a:ext cx="10515600" cy="908090"/>
          </a:xfrm>
        </p:spPr>
        <p:txBody>
          <a:bodyPr/>
          <a:lstStyle/>
          <a:p>
            <a:r>
              <a:rPr lang="en-US" b="1" dirty="0">
                <a:latin typeface="Cambria" panose="02040503050406030204" pitchFamily="18" charset="0"/>
              </a:rPr>
              <a:t>1.1 </a:t>
            </a:r>
            <a:r>
              <a:rPr lang="en-GB" b="1" i="0" dirty="0">
                <a:solidFill>
                  <a:srgbClr val="000000"/>
                </a:solidFill>
                <a:effectLst/>
                <a:latin typeface="Cambria" panose="02040503050406030204" pitchFamily="18" charset="0"/>
                <a:cs typeface="Calibri" panose="020F0502020204030204" pitchFamily="34" charset="0"/>
              </a:rPr>
              <a:t>Establish the context</a:t>
            </a:r>
            <a:endParaRPr lang="en-US" b="1" dirty="0">
              <a:latin typeface="Cambria" panose="02040503050406030204" pitchFamily="18" charset="0"/>
            </a:endParaRPr>
          </a:p>
        </p:txBody>
      </p:sp>
      <p:sp>
        <p:nvSpPr>
          <p:cNvPr id="3" name="Content Placeholder 2">
            <a:extLst>
              <a:ext uri="{FF2B5EF4-FFF2-40B4-BE49-F238E27FC236}">
                <a16:creationId xmlns:a16="http://schemas.microsoft.com/office/drawing/2014/main" id="{7B68307A-60A5-5872-A2E2-D166BB9A29B7}"/>
              </a:ext>
            </a:extLst>
          </p:cNvPr>
          <p:cNvSpPr>
            <a:spLocks noGrp="1"/>
          </p:cNvSpPr>
          <p:nvPr>
            <p:ph idx="1"/>
          </p:nvPr>
        </p:nvSpPr>
        <p:spPr>
          <a:xfrm>
            <a:off x="428263" y="1273216"/>
            <a:ext cx="11273742" cy="5219658"/>
          </a:xfrm>
        </p:spPr>
        <p:txBody>
          <a:bodyPr>
            <a:normAutofit fontScale="85000" lnSpcReduction="20000"/>
          </a:bodyPr>
          <a:lstStyle/>
          <a:p>
            <a:r>
              <a:rPr lang="en-US" dirty="0"/>
              <a:t>Before you can create a secure system design, you need to have a good understanding of the fundamentals and take action to address any identified short-comings.</a:t>
            </a:r>
          </a:p>
          <a:p>
            <a:r>
              <a:rPr lang="en-US" dirty="0"/>
              <a:t>Understand what the system is for, what is needed to operate it, and which risks are acceptable.</a:t>
            </a:r>
          </a:p>
          <a:p>
            <a:r>
              <a:rPr lang="en-US" dirty="0"/>
              <a:t>Understand the threat model for your system.</a:t>
            </a:r>
          </a:p>
          <a:p>
            <a:r>
              <a:rPr lang="en-US" dirty="0"/>
              <a:t>Understand the role of suppliers in establishing and maintaining system security.</a:t>
            </a:r>
          </a:p>
          <a:p>
            <a:r>
              <a:rPr lang="en-US" dirty="0"/>
              <a:t>Understand the system 'end-to-end’.</a:t>
            </a:r>
          </a:p>
          <a:p>
            <a:pPr lvl="1"/>
            <a:r>
              <a:rPr lang="en-US" dirty="0"/>
              <a:t>Devices used to access data</a:t>
            </a:r>
          </a:p>
          <a:p>
            <a:pPr lvl="1"/>
            <a:r>
              <a:rPr lang="en-US" dirty="0"/>
              <a:t>Third-party services</a:t>
            </a:r>
          </a:p>
          <a:p>
            <a:pPr lvl="1"/>
            <a:r>
              <a:rPr lang="en-US" dirty="0"/>
              <a:t>Network-security devices</a:t>
            </a:r>
          </a:p>
          <a:p>
            <a:pPr lvl="1"/>
            <a:r>
              <a:rPr lang="en-US" dirty="0"/>
              <a:t>Copies of your data</a:t>
            </a:r>
          </a:p>
          <a:p>
            <a:pPr lvl="1"/>
            <a:r>
              <a:rPr lang="en-US" dirty="0"/>
              <a:t>Communications over insecure networks/protocols</a:t>
            </a:r>
          </a:p>
          <a:p>
            <a:pPr lvl="1"/>
            <a:r>
              <a:rPr lang="en-US" dirty="0"/>
              <a:t>Appropriate security for every iteration of your system</a:t>
            </a:r>
          </a:p>
          <a:p>
            <a:r>
              <a:rPr lang="en-US" dirty="0"/>
              <a:t>Be clear about how you govern security risks.</a:t>
            </a:r>
          </a:p>
          <a:p>
            <a:r>
              <a:rPr lang="en-US" dirty="0"/>
              <a:t>Ensure there is no ambiguity about responsibilities.</a:t>
            </a:r>
          </a:p>
        </p:txBody>
      </p:sp>
    </p:spTree>
    <p:extLst>
      <p:ext uri="{BB962C8B-B14F-4D97-AF65-F5344CB8AC3E}">
        <p14:creationId xmlns:p14="http://schemas.microsoft.com/office/powerpoint/2010/main" val="115757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2EC6-7840-4A59-B375-F44031FB97B9}"/>
              </a:ext>
            </a:extLst>
          </p:cNvPr>
          <p:cNvSpPr>
            <a:spLocks noGrp="1"/>
          </p:cNvSpPr>
          <p:nvPr>
            <p:ph type="title"/>
          </p:nvPr>
        </p:nvSpPr>
        <p:spPr>
          <a:xfrm>
            <a:off x="838200" y="365126"/>
            <a:ext cx="10515600" cy="1070136"/>
          </a:xfrm>
        </p:spPr>
        <p:txBody>
          <a:bodyPr/>
          <a:lstStyle/>
          <a:p>
            <a:r>
              <a:rPr lang="en-GB" b="1" i="0" dirty="0">
                <a:solidFill>
                  <a:srgbClr val="000000"/>
                </a:solidFill>
                <a:effectLst/>
                <a:latin typeface="Cambria" panose="02040503050406030204" pitchFamily="18" charset="0"/>
                <a:cs typeface="Calibri" panose="020F0502020204030204" pitchFamily="34" charset="0"/>
              </a:rPr>
              <a:t>1.2 Make compromise difficult</a:t>
            </a:r>
            <a:endParaRPr lang="en-US" b="1" dirty="0">
              <a:latin typeface="Cambria" panose="02040503050406030204" pitchFamily="18" charset="0"/>
            </a:endParaRPr>
          </a:p>
        </p:txBody>
      </p:sp>
      <p:sp>
        <p:nvSpPr>
          <p:cNvPr id="3" name="Content Placeholder 2">
            <a:extLst>
              <a:ext uri="{FF2B5EF4-FFF2-40B4-BE49-F238E27FC236}">
                <a16:creationId xmlns:a16="http://schemas.microsoft.com/office/drawing/2014/main" id="{58068763-9443-1FFC-5753-85B2399A28B6}"/>
              </a:ext>
            </a:extLst>
          </p:cNvPr>
          <p:cNvSpPr>
            <a:spLocks noGrp="1"/>
          </p:cNvSpPr>
          <p:nvPr>
            <p:ph idx="1"/>
          </p:nvPr>
        </p:nvSpPr>
        <p:spPr>
          <a:xfrm>
            <a:off x="838200" y="1632030"/>
            <a:ext cx="10515600" cy="4544933"/>
          </a:xfrm>
        </p:spPr>
        <p:txBody>
          <a:bodyPr>
            <a:normAutofit fontScale="85000" lnSpcReduction="20000"/>
          </a:bodyPr>
          <a:lstStyle/>
          <a:p>
            <a:r>
              <a:rPr lang="en-US" dirty="0"/>
              <a:t>Designing with security in mind means applying concepts and using techniques which make it harder for adversaries to compromise your data or systems.</a:t>
            </a:r>
          </a:p>
          <a:p>
            <a:r>
              <a:rPr lang="en-US" dirty="0"/>
              <a:t>External input can't be trusted. </a:t>
            </a:r>
          </a:p>
          <a:p>
            <a:pPr lvl="1"/>
            <a:r>
              <a:rPr lang="en-US" dirty="0"/>
              <a:t>Transform, validate, or render it safely</a:t>
            </a:r>
          </a:p>
          <a:p>
            <a:r>
              <a:rPr lang="en-US" dirty="0"/>
              <a:t>Reduce attack surface.</a:t>
            </a:r>
          </a:p>
          <a:p>
            <a:r>
              <a:rPr lang="en-US" dirty="0"/>
              <a:t>Gain confidence in crucial security controls.</a:t>
            </a:r>
          </a:p>
          <a:p>
            <a:r>
              <a:rPr lang="en-US" dirty="0"/>
              <a:t>Protect management and operations environments from targeted attacks.</a:t>
            </a:r>
          </a:p>
          <a:p>
            <a:r>
              <a:rPr lang="en-US" dirty="0"/>
              <a:t>Prefer tried and tested approaches.</a:t>
            </a:r>
          </a:p>
          <a:p>
            <a:r>
              <a:rPr lang="en-US" dirty="0"/>
              <a:t>All operations should be individually authorized and accounted for.</a:t>
            </a:r>
          </a:p>
          <a:p>
            <a:r>
              <a:rPr lang="en-US" dirty="0"/>
              <a:t>Design for easy maintenance.</a:t>
            </a:r>
          </a:p>
          <a:p>
            <a:r>
              <a:rPr lang="en-US" dirty="0"/>
              <a:t>Make it easy for administrators to manage access control.</a:t>
            </a:r>
          </a:p>
          <a:p>
            <a:r>
              <a:rPr lang="en-US" dirty="0"/>
              <a:t>Make it easy for users to do the right thing.</a:t>
            </a:r>
          </a:p>
        </p:txBody>
      </p:sp>
    </p:spTree>
    <p:extLst>
      <p:ext uri="{BB962C8B-B14F-4D97-AF65-F5344CB8AC3E}">
        <p14:creationId xmlns:p14="http://schemas.microsoft.com/office/powerpoint/2010/main" val="880678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43D4-9AAE-7AB7-61C5-36D88F464024}"/>
              </a:ext>
            </a:extLst>
          </p:cNvPr>
          <p:cNvSpPr>
            <a:spLocks noGrp="1"/>
          </p:cNvSpPr>
          <p:nvPr>
            <p:ph type="title"/>
          </p:nvPr>
        </p:nvSpPr>
        <p:spPr/>
        <p:txBody>
          <a:bodyPr/>
          <a:lstStyle/>
          <a:p>
            <a:r>
              <a:rPr lang="en-US" b="1" dirty="0">
                <a:latin typeface="Cambria" panose="02040503050406030204" pitchFamily="18" charset="0"/>
              </a:rPr>
              <a:t>1.3 </a:t>
            </a:r>
            <a:r>
              <a:rPr lang="en-GB" b="1" i="0" dirty="0">
                <a:solidFill>
                  <a:srgbClr val="000000"/>
                </a:solidFill>
                <a:effectLst/>
                <a:latin typeface="Cambria" panose="02040503050406030204" pitchFamily="18" charset="0"/>
                <a:cs typeface="Calibri" panose="020F0502020204030204" pitchFamily="34" charset="0"/>
              </a:rPr>
              <a:t>Make disruption difficult</a:t>
            </a:r>
            <a:endParaRPr lang="en-US" b="1" dirty="0">
              <a:latin typeface="Cambria" panose="02040503050406030204" pitchFamily="18" charset="0"/>
            </a:endParaRPr>
          </a:p>
        </p:txBody>
      </p:sp>
      <p:sp>
        <p:nvSpPr>
          <p:cNvPr id="3" name="Content Placeholder 2">
            <a:extLst>
              <a:ext uri="{FF2B5EF4-FFF2-40B4-BE49-F238E27FC236}">
                <a16:creationId xmlns:a16="http://schemas.microsoft.com/office/drawing/2014/main" id="{5028A3FB-44A4-760C-7AA8-57726992F6A6}"/>
              </a:ext>
            </a:extLst>
          </p:cNvPr>
          <p:cNvSpPr>
            <a:spLocks noGrp="1"/>
          </p:cNvSpPr>
          <p:nvPr>
            <p:ph idx="1"/>
          </p:nvPr>
        </p:nvSpPr>
        <p:spPr/>
        <p:txBody>
          <a:bodyPr>
            <a:normAutofit lnSpcReduction="10000"/>
          </a:bodyPr>
          <a:lstStyle/>
          <a:p>
            <a:r>
              <a:rPr lang="en-US" dirty="0"/>
              <a:t>When high-value or critical services rely on technology for delivery, it becomes essential that the technology is always available. In these cases the acceptable percentage of ‘down time’ can be effectively zero.</a:t>
            </a:r>
          </a:p>
          <a:p>
            <a:r>
              <a:rPr lang="en-US" dirty="0"/>
              <a:t>Ensure systems are resilient to both attack and failure.</a:t>
            </a:r>
          </a:p>
          <a:p>
            <a:r>
              <a:rPr lang="en-US" dirty="0"/>
              <a:t>Design for scalability.</a:t>
            </a:r>
          </a:p>
          <a:p>
            <a:r>
              <a:rPr lang="en-US" dirty="0"/>
              <a:t>Identify bottlenecks, test for high load and denial of service conditions.</a:t>
            </a:r>
          </a:p>
          <a:p>
            <a:r>
              <a:rPr lang="en-US" dirty="0"/>
              <a:t>Identify where availability depends on a third party and plan for the failure of that third party.</a:t>
            </a:r>
          </a:p>
          <a:p>
            <a:endParaRPr lang="en-US" dirty="0"/>
          </a:p>
        </p:txBody>
      </p:sp>
    </p:spTree>
    <p:extLst>
      <p:ext uri="{BB962C8B-B14F-4D97-AF65-F5344CB8AC3E}">
        <p14:creationId xmlns:p14="http://schemas.microsoft.com/office/powerpoint/2010/main" val="336910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7BAB-47F0-C40D-89EC-FBB1FA8D2CBF}"/>
              </a:ext>
            </a:extLst>
          </p:cNvPr>
          <p:cNvSpPr>
            <a:spLocks noGrp="1"/>
          </p:cNvSpPr>
          <p:nvPr>
            <p:ph type="title"/>
          </p:nvPr>
        </p:nvSpPr>
        <p:spPr/>
        <p:txBody>
          <a:bodyPr>
            <a:normAutofit/>
          </a:bodyPr>
          <a:lstStyle/>
          <a:p>
            <a:r>
              <a:rPr lang="en-GB" b="1" i="0" dirty="0">
                <a:solidFill>
                  <a:srgbClr val="333333"/>
                </a:solidFill>
                <a:effectLst/>
                <a:latin typeface="Cambria" panose="02040503050406030204" pitchFamily="18" charset="0"/>
              </a:rPr>
              <a:t>1.4 Make compromise detection easier</a:t>
            </a:r>
            <a:endParaRPr lang="en-US" dirty="0">
              <a:latin typeface="Cambria" panose="02040503050406030204" pitchFamily="18" charset="0"/>
            </a:endParaRPr>
          </a:p>
        </p:txBody>
      </p:sp>
      <p:sp>
        <p:nvSpPr>
          <p:cNvPr id="3" name="Content Placeholder 2">
            <a:extLst>
              <a:ext uri="{FF2B5EF4-FFF2-40B4-BE49-F238E27FC236}">
                <a16:creationId xmlns:a16="http://schemas.microsoft.com/office/drawing/2014/main" id="{9C2FA157-879D-DC09-09DE-AB3332CF3A01}"/>
              </a:ext>
            </a:extLst>
          </p:cNvPr>
          <p:cNvSpPr>
            <a:spLocks noGrp="1"/>
          </p:cNvSpPr>
          <p:nvPr>
            <p:ph idx="1"/>
          </p:nvPr>
        </p:nvSpPr>
        <p:spPr>
          <a:xfrm>
            <a:off x="706056" y="1539433"/>
            <a:ext cx="10647744" cy="4637530"/>
          </a:xfrm>
        </p:spPr>
        <p:txBody>
          <a:bodyPr/>
          <a:lstStyle/>
          <a:p>
            <a:r>
              <a:rPr lang="en-US" dirty="0"/>
              <a:t>Even if you take all available precautions, there’s still a chance your system will be compromised by a new or unknown attack.</a:t>
            </a:r>
          </a:p>
          <a:p>
            <a:r>
              <a:rPr lang="en-US" dirty="0"/>
              <a:t>Collect all relevant security events and logs.</a:t>
            </a:r>
          </a:p>
          <a:p>
            <a:r>
              <a:rPr lang="en-US" dirty="0"/>
              <a:t>Design simple communication flows between components.</a:t>
            </a:r>
          </a:p>
          <a:p>
            <a:r>
              <a:rPr lang="en-US" dirty="0"/>
              <a:t>Detect malware command and control communications.</a:t>
            </a:r>
          </a:p>
          <a:p>
            <a:r>
              <a:rPr lang="en-US" dirty="0"/>
              <a:t>Make monitoring independent of the system being monitored.</a:t>
            </a:r>
          </a:p>
          <a:p>
            <a:r>
              <a:rPr lang="en-US" dirty="0"/>
              <a:t>Make it difficult for attackers to detect security rules through external testing.</a:t>
            </a:r>
          </a:p>
          <a:p>
            <a:r>
              <a:rPr lang="en-US" dirty="0"/>
              <a:t>Understand 'normal' and detect the abnormal</a:t>
            </a:r>
          </a:p>
        </p:txBody>
      </p:sp>
    </p:spTree>
    <p:extLst>
      <p:ext uri="{BB962C8B-B14F-4D97-AF65-F5344CB8AC3E}">
        <p14:creationId xmlns:p14="http://schemas.microsoft.com/office/powerpoint/2010/main" val="149775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7CFE-8E0F-7A2A-4A19-F10FBC863BF8}"/>
              </a:ext>
            </a:extLst>
          </p:cNvPr>
          <p:cNvSpPr>
            <a:spLocks noGrp="1"/>
          </p:cNvSpPr>
          <p:nvPr>
            <p:ph type="title"/>
          </p:nvPr>
        </p:nvSpPr>
        <p:spPr>
          <a:xfrm>
            <a:off x="838200" y="365126"/>
            <a:ext cx="10515600" cy="942814"/>
          </a:xfrm>
        </p:spPr>
        <p:txBody>
          <a:bodyPr>
            <a:normAutofit/>
          </a:bodyPr>
          <a:lstStyle/>
          <a:p>
            <a:r>
              <a:rPr lang="en-GB" b="1" i="0" dirty="0">
                <a:solidFill>
                  <a:srgbClr val="333333"/>
                </a:solidFill>
                <a:effectLst/>
                <a:latin typeface="Cambria" panose="02040503050406030204" pitchFamily="18" charset="0"/>
              </a:rPr>
              <a:t>1.5 Reduce the impact of compromise</a:t>
            </a:r>
            <a:endParaRPr lang="en-US" dirty="0">
              <a:latin typeface="Cambria" panose="02040503050406030204" pitchFamily="18" charset="0"/>
            </a:endParaRPr>
          </a:p>
        </p:txBody>
      </p:sp>
      <p:sp>
        <p:nvSpPr>
          <p:cNvPr id="3" name="Content Placeholder 2">
            <a:extLst>
              <a:ext uri="{FF2B5EF4-FFF2-40B4-BE49-F238E27FC236}">
                <a16:creationId xmlns:a16="http://schemas.microsoft.com/office/drawing/2014/main" id="{BA29251E-C03A-FBDD-B629-BECA3A5C3021}"/>
              </a:ext>
            </a:extLst>
          </p:cNvPr>
          <p:cNvSpPr>
            <a:spLocks noGrp="1"/>
          </p:cNvSpPr>
          <p:nvPr>
            <p:ph idx="1"/>
          </p:nvPr>
        </p:nvSpPr>
        <p:spPr>
          <a:xfrm>
            <a:off x="838200" y="1527858"/>
            <a:ext cx="10515600" cy="4649105"/>
          </a:xfrm>
        </p:spPr>
        <p:txBody>
          <a:bodyPr>
            <a:normAutofit fontScale="85000" lnSpcReduction="20000"/>
          </a:bodyPr>
          <a:lstStyle/>
          <a:p>
            <a:r>
              <a:rPr lang="en-US" dirty="0"/>
              <a:t>Design to naturally minimize the severity of any compromise.</a:t>
            </a:r>
          </a:p>
          <a:p>
            <a:r>
              <a:rPr lang="en-US" dirty="0"/>
              <a:t>Use a zoned or segmented network approach.</a:t>
            </a:r>
          </a:p>
          <a:p>
            <a:pPr lvl="1"/>
            <a:r>
              <a:rPr lang="en-US" dirty="0"/>
              <a:t>It helps to contain the compromise to the segment that has been breached</a:t>
            </a:r>
          </a:p>
          <a:p>
            <a:pPr lvl="1"/>
            <a:r>
              <a:rPr lang="en-US" dirty="0"/>
              <a:t>It enables you to better protect the assets that are most sensitive or valuable</a:t>
            </a:r>
          </a:p>
          <a:p>
            <a:pPr lvl="1"/>
            <a:r>
              <a:rPr lang="en-US" dirty="0"/>
              <a:t>It supports the ability to limit or examine communication flows between segments. </a:t>
            </a:r>
          </a:p>
          <a:p>
            <a:r>
              <a:rPr lang="en-US" dirty="0"/>
              <a:t>Remove unnecessary functionality, especially where unauthorized use would be damaging.</a:t>
            </a:r>
          </a:p>
          <a:p>
            <a:r>
              <a:rPr lang="en-US" dirty="0"/>
              <a:t>Beware of creating a ‘management bypass’.</a:t>
            </a:r>
          </a:p>
          <a:p>
            <a:r>
              <a:rPr lang="en-US" dirty="0"/>
              <a:t>Make it easy to recover following a compromise.</a:t>
            </a:r>
          </a:p>
          <a:p>
            <a:r>
              <a:rPr lang="en-US" dirty="0"/>
              <a:t>Design to support 'separation of duties’.</a:t>
            </a:r>
          </a:p>
          <a:p>
            <a:r>
              <a:rPr lang="en-US" dirty="0"/>
              <a:t>Anonymize data when it’s exported to reporting tools.</a:t>
            </a:r>
          </a:p>
          <a:p>
            <a:r>
              <a:rPr lang="en-US" dirty="0"/>
              <a:t>Don't allow arbitrary queries against your data.</a:t>
            </a:r>
          </a:p>
          <a:p>
            <a:r>
              <a:rPr lang="en-US" dirty="0"/>
              <a:t>Avoid unnecessary caches of data.</a:t>
            </a:r>
          </a:p>
        </p:txBody>
      </p:sp>
    </p:spTree>
    <p:extLst>
      <p:ext uri="{BB962C8B-B14F-4D97-AF65-F5344CB8AC3E}">
        <p14:creationId xmlns:p14="http://schemas.microsoft.com/office/powerpoint/2010/main" val="1192197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F6A7-EAD8-B463-63A6-475101C93C27}"/>
              </a:ext>
            </a:extLst>
          </p:cNvPr>
          <p:cNvSpPr>
            <a:spLocks noGrp="1"/>
          </p:cNvSpPr>
          <p:nvPr>
            <p:ph type="title"/>
          </p:nvPr>
        </p:nvSpPr>
        <p:spPr/>
        <p:txBody>
          <a:bodyPr/>
          <a:lstStyle/>
          <a:p>
            <a:r>
              <a:rPr lang="en-US" b="1" dirty="0">
                <a:latin typeface="Cambria" panose="02040503050406030204" pitchFamily="18" charset="0"/>
              </a:rPr>
              <a:t>2. Security Hardware &amp; Software </a:t>
            </a:r>
          </a:p>
        </p:txBody>
      </p:sp>
      <p:sp>
        <p:nvSpPr>
          <p:cNvPr id="3" name="Content Placeholder 2">
            <a:extLst>
              <a:ext uri="{FF2B5EF4-FFF2-40B4-BE49-F238E27FC236}">
                <a16:creationId xmlns:a16="http://schemas.microsoft.com/office/drawing/2014/main" id="{ABD5491A-BE83-B9D4-56B3-9FA18BD4ADCD}"/>
              </a:ext>
            </a:extLst>
          </p:cNvPr>
          <p:cNvSpPr>
            <a:spLocks noGrp="1"/>
          </p:cNvSpPr>
          <p:nvPr>
            <p:ph idx="1"/>
          </p:nvPr>
        </p:nvSpPr>
        <p:spPr/>
        <p:txBody>
          <a:bodyPr/>
          <a:lstStyle/>
          <a:p>
            <a:r>
              <a:rPr lang="en-US" dirty="0"/>
              <a:t>Hardware or systems we can use to secure the infrastructure.</a:t>
            </a:r>
          </a:p>
          <a:p>
            <a:r>
              <a:rPr lang="en-US" dirty="0"/>
              <a:t>Threat vectors to consider on hardware:</a:t>
            </a:r>
          </a:p>
          <a:p>
            <a:pPr lvl="1"/>
            <a:r>
              <a:rPr lang="en-US" dirty="0"/>
              <a:t>Outdated firmware</a:t>
            </a:r>
          </a:p>
          <a:p>
            <a:pPr lvl="1"/>
            <a:r>
              <a:rPr lang="en-US" dirty="0"/>
              <a:t>Inadequate/no encryption</a:t>
            </a:r>
          </a:p>
          <a:p>
            <a:pPr lvl="1"/>
            <a:r>
              <a:rPr lang="en-US" dirty="0"/>
              <a:t>Unsecured local access</a:t>
            </a:r>
          </a:p>
          <a:p>
            <a:pPr lvl="1"/>
            <a:r>
              <a:rPr lang="en-US" dirty="0"/>
              <a:t>Unchanged default passwords</a:t>
            </a:r>
          </a:p>
          <a:p>
            <a:pPr lvl="1"/>
            <a:r>
              <a:rPr lang="en-US" dirty="0"/>
              <a:t>Vulnerable customized hardware</a:t>
            </a:r>
          </a:p>
          <a:p>
            <a:pPr lvl="1"/>
            <a:r>
              <a:rPr lang="en-US" dirty="0"/>
              <a:t>Backdoors</a:t>
            </a:r>
          </a:p>
          <a:p>
            <a:pPr lvl="1"/>
            <a:r>
              <a:rPr lang="en-US" dirty="0"/>
              <a:t>Eavesdropping</a:t>
            </a:r>
          </a:p>
          <a:p>
            <a:pPr lvl="1"/>
            <a:r>
              <a:rPr lang="en-US" dirty="0"/>
              <a:t>Counterfeit hardware</a:t>
            </a:r>
          </a:p>
        </p:txBody>
      </p:sp>
    </p:spTree>
    <p:extLst>
      <p:ext uri="{BB962C8B-B14F-4D97-AF65-F5344CB8AC3E}">
        <p14:creationId xmlns:p14="http://schemas.microsoft.com/office/powerpoint/2010/main" val="3089038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10964</TotalTime>
  <Words>1569</Words>
  <Application>Microsoft Macintosh PowerPoint</Application>
  <PresentationFormat>Widescreen</PresentationFormat>
  <Paragraphs>198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vt:lpstr>
      <vt:lpstr>StarSymbol</vt:lpstr>
      <vt:lpstr>Office Theme</vt:lpstr>
      <vt:lpstr>Chapter 3 Network Security Design Principles</vt:lpstr>
      <vt:lpstr>Outline</vt:lpstr>
      <vt:lpstr>1. Cybersecurity Design Aims </vt:lpstr>
      <vt:lpstr>1.1 Establish the context</vt:lpstr>
      <vt:lpstr>1.2 Make compromise difficult</vt:lpstr>
      <vt:lpstr>1.3 Make disruption difficult</vt:lpstr>
      <vt:lpstr>1.4 Make compromise detection easier</vt:lpstr>
      <vt:lpstr>1.5 Reduce the impact of compromise</vt:lpstr>
      <vt:lpstr>2. Security Hardware &amp; Software </vt:lpstr>
      <vt:lpstr>2.1 Firewall</vt:lpstr>
      <vt:lpstr>2.1.1 Types of Firewall</vt:lpstr>
      <vt:lpstr>2.1.2 Firewall Considerations</vt:lpstr>
      <vt:lpstr>2.2 VPN</vt:lpstr>
      <vt:lpstr>2.3 Intrusion Prevention</vt:lpstr>
      <vt:lpstr>2.4 Other systems to consider</vt:lpstr>
      <vt:lpstr>3. Redundancy </vt:lpstr>
      <vt:lpstr>4. Authentication, Authorization and Accounting</vt:lpstr>
      <vt:lpstr>5. Deception with Honeypots</vt:lpstr>
      <vt:lpstr>6. Secure Areas</vt:lpstr>
      <vt:lpstr>7. Cryptography</vt:lpstr>
      <vt:lpstr>7. Cryptography</vt:lpstr>
      <vt:lpstr>8. Secure Protocols</vt:lpstr>
      <vt:lpstr>9. End-Point Security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Design Principles</dc:title>
  <dc:creator>Anton S. Limbo</dc:creator>
  <cp:lastModifiedBy>Anton S. Limbo</cp:lastModifiedBy>
  <cp:revision>12</cp:revision>
  <dcterms:created xsi:type="dcterms:W3CDTF">2022-09-12T17:07:28Z</dcterms:created>
  <dcterms:modified xsi:type="dcterms:W3CDTF">2023-03-06T06:33:50Z</dcterms:modified>
</cp:coreProperties>
</file>