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27"/>
  </p:normalViewPr>
  <p:slideViewPr>
    <p:cSldViewPr snapToGrid="0">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AF7A-AE5E-0BA3-AA0F-45D2082900F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6CFBCC8-E7A8-33F4-C2CE-14B36CB67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BA63C2E-F3E1-A1DD-1A0F-C2FD883AE3B8}"/>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47F7BC7E-4221-DB8A-6F82-4372E575F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0A076-840C-7385-3B54-95812A990AB3}"/>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142991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FEE6-03EF-B01A-151E-6DC680521E7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2A848A9-2090-4CAA-C3A8-7C7E2CA7676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5BFE5A-139F-90A2-5F1E-1E3BF1AFFEE7}"/>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5933CCB0-E43C-CF03-5AEF-A33EBE834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788CE-101E-DB5D-76D0-A669369F6019}"/>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107835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202C2B-41F1-644C-3DE2-A01A131AA3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53C64F8-3C91-1CFC-74CD-24B3792164B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EF4DD8-C19D-C2AB-987C-4360774222BF}"/>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B9B83734-C15F-E435-BE31-4826B2A43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C18C3-2BF8-A89E-24A4-33CE6C488DF0}"/>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363168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F6C48-F5F6-2691-3FC1-F2986CFD506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93A3ED4-B7DE-B631-24A2-6CC1355B7F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6CA1BB-327E-A7B4-92F0-5A240EF0A952}"/>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1D7D2490-6FE5-08A7-F523-F126F6673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5241A-2609-3450-1AC4-0DA2B33F62C7}"/>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2287245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75E4-B0C4-1877-487C-98BE1F80A39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1E34A9F-EC8C-DD5B-02FA-0518EAE7EF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953FD73-C6FD-E5B9-C91C-0B472755A71E}"/>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AF3140F4-4EE6-9F2C-13FB-567DA07204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22D79B-294F-42D7-37D3-B5E84F44EC43}"/>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3842803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E598-DBC3-EE99-CAA0-33E903D2F95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D92510C-7E17-69EA-4BFF-DB8C3E26CE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5A5E24B-D830-A61A-51C4-C5A0D79277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E1798BA-AF66-9937-98B4-20044ED1BC83}"/>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6" name="Footer Placeholder 5">
            <a:extLst>
              <a:ext uri="{FF2B5EF4-FFF2-40B4-BE49-F238E27FC236}">
                <a16:creationId xmlns:a16="http://schemas.microsoft.com/office/drawing/2014/main" id="{B2583CB9-1964-236A-B1C3-8D1F472B9E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6C6E0-E338-6743-89F3-EA1E1AB18B7A}"/>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1398588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0CFB-A0FF-7CC8-03DB-1E8068EB51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83CEE3-D293-9302-A0E8-B9FE85502A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3887C9A-2458-66FA-E8C3-D938EBB755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5A6CFCD-AAE2-5975-C3AF-BA164BB82D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1783270-17F1-44EC-4D11-9B64C947CFD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38AB145-1F2F-5F18-F455-80D3199C0CA8}"/>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8" name="Footer Placeholder 7">
            <a:extLst>
              <a:ext uri="{FF2B5EF4-FFF2-40B4-BE49-F238E27FC236}">
                <a16:creationId xmlns:a16="http://schemas.microsoft.com/office/drawing/2014/main" id="{61A24181-4BBB-62BC-A1EE-FADEF03A4D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DB53EB-0773-9FE6-3E5A-E9BB8E751A24}"/>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2872906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FC72-51B7-B63D-7261-9B0F26DF879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A4B211-2FC6-93DE-CC4E-7094952479DB}"/>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4" name="Footer Placeholder 3">
            <a:extLst>
              <a:ext uri="{FF2B5EF4-FFF2-40B4-BE49-F238E27FC236}">
                <a16:creationId xmlns:a16="http://schemas.microsoft.com/office/drawing/2014/main" id="{AF65405D-2B25-B256-151D-53DA72112D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D525C8-5881-0D25-384D-F0714467A5CD}"/>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2072243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798BCE-28DC-49EE-FA52-61219CBDF9C1}"/>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3" name="Footer Placeholder 2">
            <a:extLst>
              <a:ext uri="{FF2B5EF4-FFF2-40B4-BE49-F238E27FC236}">
                <a16:creationId xmlns:a16="http://schemas.microsoft.com/office/drawing/2014/main" id="{4945E85E-CAE2-09F8-D6B6-FC94E6983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57964A-6088-759D-49BE-C70CC982D31F}"/>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154823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E3B60-0F1E-7D5C-52F6-82662F48FE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96BFDBE-ECC1-D791-3039-1C6565D59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92EB82-B310-3789-B11E-FEB0D7051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7CB3F7-5CC9-388F-5134-849E6106ABB2}"/>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6" name="Footer Placeholder 5">
            <a:extLst>
              <a:ext uri="{FF2B5EF4-FFF2-40B4-BE49-F238E27FC236}">
                <a16:creationId xmlns:a16="http://schemas.microsoft.com/office/drawing/2014/main" id="{17C74FB1-3760-5E1E-8C9C-00D3FDBEC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A9FC9-3DBD-8827-AF4E-A7827F06DFA1}"/>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1024992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099D6-1E45-2EAF-BA20-82E22D74E4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1E231D7-30C7-BA14-BAEF-BBA207D699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3762CE-017E-2D20-3EC8-5A64DC75A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04DB59D-0818-9D44-E20A-D158B17E2116}"/>
              </a:ext>
            </a:extLst>
          </p:cNvPr>
          <p:cNvSpPr>
            <a:spLocks noGrp="1"/>
          </p:cNvSpPr>
          <p:nvPr>
            <p:ph type="dt" sz="half" idx="10"/>
          </p:nvPr>
        </p:nvSpPr>
        <p:spPr/>
        <p:txBody>
          <a:bodyPr/>
          <a:lstStyle/>
          <a:p>
            <a:fld id="{B7284E66-C204-DA4E-958F-F2FA406462F3}" type="datetimeFigureOut">
              <a:rPr lang="en-US" smtClean="0"/>
              <a:t>4/24/23</a:t>
            </a:fld>
            <a:endParaRPr lang="en-US"/>
          </a:p>
        </p:txBody>
      </p:sp>
      <p:sp>
        <p:nvSpPr>
          <p:cNvPr id="6" name="Footer Placeholder 5">
            <a:extLst>
              <a:ext uri="{FF2B5EF4-FFF2-40B4-BE49-F238E27FC236}">
                <a16:creationId xmlns:a16="http://schemas.microsoft.com/office/drawing/2014/main" id="{CD40AF5B-A41A-E208-3265-6DE7AE61E7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683F6-EA2C-1592-2F35-5DD6D0BBCD69}"/>
              </a:ext>
            </a:extLst>
          </p:cNvPr>
          <p:cNvSpPr>
            <a:spLocks noGrp="1"/>
          </p:cNvSpPr>
          <p:nvPr>
            <p:ph type="sldNum" sz="quarter" idx="12"/>
          </p:nvPr>
        </p:nvSpPr>
        <p:spPr/>
        <p:txBody>
          <a:bodyPr/>
          <a:lstStyle/>
          <a:p>
            <a:fld id="{87EC9A30-6857-3A43-9DB2-BA6F26EC77E2}" type="slidenum">
              <a:rPr lang="en-US" smtClean="0"/>
              <a:t>‹#›</a:t>
            </a:fld>
            <a:endParaRPr lang="en-US"/>
          </a:p>
        </p:txBody>
      </p:sp>
    </p:spTree>
    <p:extLst>
      <p:ext uri="{BB962C8B-B14F-4D97-AF65-F5344CB8AC3E}">
        <p14:creationId xmlns:p14="http://schemas.microsoft.com/office/powerpoint/2010/main" val="313682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227F2-146A-9666-F0B0-A2197B7DA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7FED6A-D096-2168-0047-784091FAA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08DFB8-9592-D40B-D54D-2F572137B3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84E66-C204-DA4E-958F-F2FA406462F3}" type="datetimeFigureOut">
              <a:rPr lang="en-US" smtClean="0"/>
              <a:t>4/24/23</a:t>
            </a:fld>
            <a:endParaRPr lang="en-US"/>
          </a:p>
        </p:txBody>
      </p:sp>
      <p:sp>
        <p:nvSpPr>
          <p:cNvPr id="5" name="Footer Placeholder 4">
            <a:extLst>
              <a:ext uri="{FF2B5EF4-FFF2-40B4-BE49-F238E27FC236}">
                <a16:creationId xmlns:a16="http://schemas.microsoft.com/office/drawing/2014/main" id="{36EAF85B-E282-1631-942F-34FA8D60C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E05AC8-D61A-A186-EE0A-F9CD734DD9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C9A30-6857-3A43-9DB2-BA6F26EC77E2}" type="slidenum">
              <a:rPr lang="en-US" smtClean="0"/>
              <a:t>‹#›</a:t>
            </a:fld>
            <a:endParaRPr lang="en-US"/>
          </a:p>
        </p:txBody>
      </p:sp>
    </p:spTree>
    <p:extLst>
      <p:ext uri="{BB962C8B-B14F-4D97-AF65-F5344CB8AC3E}">
        <p14:creationId xmlns:p14="http://schemas.microsoft.com/office/powerpoint/2010/main" val="2013785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sans.org/information-security-policy/?category=genera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cisecurity.org/benchmark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74C2-7593-181E-54BD-355BDFD58D4F}"/>
              </a:ext>
            </a:extLst>
          </p:cNvPr>
          <p:cNvSpPr>
            <a:spLocks noGrp="1"/>
          </p:cNvSpPr>
          <p:nvPr>
            <p:ph type="ctrTitle"/>
          </p:nvPr>
        </p:nvSpPr>
        <p:spPr>
          <a:xfrm>
            <a:off x="1524000" y="4880610"/>
            <a:ext cx="9144000" cy="935990"/>
          </a:xfrm>
        </p:spPr>
        <p:txBody>
          <a:bodyPr>
            <a:normAutofit/>
          </a:bodyPr>
          <a:lstStyle/>
          <a:p>
            <a:r>
              <a:rPr lang="en-US" sz="2800" b="1" dirty="0">
                <a:latin typeface="Cambria" panose="02040503050406030204" pitchFamily="18" charset="0"/>
              </a:rPr>
              <a:t>Chapter 7</a:t>
            </a:r>
            <a:br>
              <a:rPr lang="en-US" sz="2800" b="1" dirty="0">
                <a:latin typeface="Cambria" panose="02040503050406030204" pitchFamily="18" charset="0"/>
              </a:rPr>
            </a:br>
            <a:r>
              <a:rPr lang="en-US" sz="2800" i="1" dirty="0">
                <a:latin typeface="Cambria" panose="02040503050406030204" pitchFamily="18" charset="0"/>
              </a:rPr>
              <a:t>Cybersecurity Policy Development</a:t>
            </a:r>
            <a:endParaRPr lang="en-US" sz="2800" i="1" dirty="0"/>
          </a:p>
        </p:txBody>
      </p:sp>
      <p:sp>
        <p:nvSpPr>
          <p:cNvPr id="3" name="Title 1">
            <a:extLst>
              <a:ext uri="{FF2B5EF4-FFF2-40B4-BE49-F238E27FC236}">
                <a16:creationId xmlns:a16="http://schemas.microsoft.com/office/drawing/2014/main" id="{E74F0710-8807-B170-ECEC-32A8F84EB746}"/>
              </a:ext>
            </a:extLst>
          </p:cNvPr>
          <p:cNvSpPr txBox="1">
            <a:spLocks/>
          </p:cNvSpPr>
          <p:nvPr/>
        </p:nvSpPr>
        <p:spPr>
          <a:xfrm>
            <a:off x="2291120" y="1599758"/>
            <a:ext cx="7609759" cy="1200329"/>
          </a:xfrm>
          <a:prstGeom prst="rect">
            <a:avLst/>
          </a:prstGeom>
        </p:spPr>
        <p:txBody>
          <a:bodyPr vert="horz" lIns="91440" tIns="45720" rIns="91440" bIns="45720" rtlCol="0" anchor="ctr">
            <a:spAutoFit/>
          </a:bodyPr>
          <a:lstStyle>
            <a:defPPr lvl="0">
              <a:buSzPct val="45000"/>
              <a:buFont typeface="StarSymbol"/>
              <a:buNone/>
              <a:defRPr/>
            </a:defPPr>
            <a:lvl1pPr lvl="0" algn="l" defTabSz="914400" rtl="0" eaLnBrk="1" latinLnBrk="0" hangingPunct="1">
              <a:lnSpc>
                <a:spcPct val="90000"/>
              </a:lnSpc>
              <a:spcBef>
                <a:spcPct val="0"/>
              </a:spcBef>
              <a:buSzPct val="45000"/>
              <a:buFont typeface="StarSymbol"/>
              <a:buChar char="●"/>
              <a:defRPr sz="4400" kern="1200">
                <a:solidFill>
                  <a:schemeClr val="tx1"/>
                </a:solidFill>
                <a:latin typeface="+mj-lt"/>
                <a:ea typeface="+mj-ea"/>
                <a:cs typeface="+mj-cs"/>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lgn="ctr">
              <a:buFont typeface="StarSymbol"/>
              <a:buNone/>
            </a:pPr>
            <a:r>
              <a:rPr lang="en-GB" sz="4000" b="1">
                <a:latin typeface="Cambria" panose="02040503050406030204" pitchFamily="18" charset="0"/>
              </a:rPr>
              <a:t>Network Systems Security </a:t>
            </a:r>
            <a:br>
              <a:rPr lang="en-GB" sz="4000" b="1">
                <a:latin typeface="Cambria" panose="02040503050406030204" pitchFamily="18" charset="0"/>
              </a:rPr>
            </a:br>
            <a:r>
              <a:rPr lang="en-GB" sz="4000" b="1">
                <a:latin typeface="Cambria" panose="02040503050406030204" pitchFamily="18" charset="0"/>
              </a:rPr>
              <a:t>[CMP3821]</a:t>
            </a:r>
            <a:endParaRPr lang="en-GB" sz="4000" b="1" dirty="0">
              <a:latin typeface="Cambria" panose="02040503050406030204" pitchFamily="18" charset="0"/>
            </a:endParaRPr>
          </a:p>
        </p:txBody>
      </p:sp>
    </p:spTree>
    <p:extLst>
      <p:ext uri="{BB962C8B-B14F-4D97-AF65-F5344CB8AC3E}">
        <p14:creationId xmlns:p14="http://schemas.microsoft.com/office/powerpoint/2010/main" val="426419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34F7-313D-EE9E-A0A7-1D92BA0400AB}"/>
              </a:ext>
            </a:extLst>
          </p:cNvPr>
          <p:cNvSpPr>
            <a:spLocks noGrp="1"/>
          </p:cNvSpPr>
          <p:nvPr>
            <p:ph type="title"/>
          </p:nvPr>
        </p:nvSpPr>
        <p:spPr/>
        <p:txBody>
          <a:bodyPr>
            <a:normAutofit/>
          </a:bodyPr>
          <a:lstStyle/>
          <a:p>
            <a:r>
              <a:rPr lang="en-GB" sz="3200" b="1" i="0" dirty="0">
                <a:effectLst/>
                <a:latin typeface="Cambria" panose="02040503050406030204" pitchFamily="18" charset="0"/>
              </a:rPr>
              <a:t>3. Include all appropriate elements</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A31766C5-F9AF-713F-2EBA-80A027EF43DA}"/>
              </a:ext>
            </a:extLst>
          </p:cNvPr>
          <p:cNvSpPr>
            <a:spLocks noGrp="1"/>
          </p:cNvSpPr>
          <p:nvPr>
            <p:ph idx="1"/>
          </p:nvPr>
        </p:nvSpPr>
        <p:spPr/>
        <p:txBody>
          <a:bodyPr>
            <a:normAutofit/>
          </a:bodyPr>
          <a:lstStyle/>
          <a:p>
            <a:pPr marL="0" indent="0">
              <a:buNone/>
            </a:pPr>
            <a:r>
              <a:rPr lang="en-US" dirty="0"/>
              <a:t>Other elements to consider:</a:t>
            </a:r>
          </a:p>
          <a:p>
            <a:r>
              <a:rPr lang="en-US" dirty="0"/>
              <a:t>Security Profiles</a:t>
            </a:r>
          </a:p>
          <a:p>
            <a:r>
              <a:rPr lang="en-US" dirty="0"/>
              <a:t>Physical Security</a:t>
            </a:r>
          </a:p>
          <a:p>
            <a:r>
              <a:rPr lang="en-US" dirty="0"/>
              <a:t>Monitoring and Intrusion Detection</a:t>
            </a:r>
          </a:p>
          <a:p>
            <a:r>
              <a:rPr lang="en-US" dirty="0"/>
              <a:t>Disaster Recovery</a:t>
            </a:r>
          </a:p>
          <a:p>
            <a:pPr marL="0" indent="0">
              <a:buNone/>
            </a:pPr>
            <a:endParaRPr lang="en-US" dirty="0"/>
          </a:p>
        </p:txBody>
      </p:sp>
    </p:spTree>
    <p:extLst>
      <p:ext uri="{BB962C8B-B14F-4D97-AF65-F5344CB8AC3E}">
        <p14:creationId xmlns:p14="http://schemas.microsoft.com/office/powerpoint/2010/main" val="165584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69E2B-B335-CC7C-6BD0-6A13F68943B3}"/>
              </a:ext>
            </a:extLst>
          </p:cNvPr>
          <p:cNvSpPr>
            <a:spLocks noGrp="1"/>
          </p:cNvSpPr>
          <p:nvPr>
            <p:ph type="title"/>
          </p:nvPr>
        </p:nvSpPr>
        <p:spPr/>
        <p:txBody>
          <a:bodyPr>
            <a:normAutofit/>
          </a:bodyPr>
          <a:lstStyle/>
          <a:p>
            <a:r>
              <a:rPr lang="en-US" sz="3200" b="1" dirty="0">
                <a:latin typeface="Cambria" panose="02040503050406030204" pitchFamily="18" charset="0"/>
              </a:rPr>
              <a:t>4. Research and Apply frameworks</a:t>
            </a:r>
          </a:p>
        </p:txBody>
      </p:sp>
      <p:sp>
        <p:nvSpPr>
          <p:cNvPr id="3" name="Content Placeholder 2">
            <a:extLst>
              <a:ext uri="{FF2B5EF4-FFF2-40B4-BE49-F238E27FC236}">
                <a16:creationId xmlns:a16="http://schemas.microsoft.com/office/drawing/2014/main" id="{E1EA687D-55FE-833A-CA11-0DEBC0426BB3}"/>
              </a:ext>
            </a:extLst>
          </p:cNvPr>
          <p:cNvSpPr>
            <a:spLocks noGrp="1"/>
          </p:cNvSpPr>
          <p:nvPr>
            <p:ph idx="1"/>
          </p:nvPr>
        </p:nvSpPr>
        <p:spPr/>
        <p:txBody>
          <a:bodyPr/>
          <a:lstStyle/>
          <a:p>
            <a:r>
              <a:rPr lang="en-US" dirty="0"/>
              <a:t>Several organizations have different frameworks or templates that we can use.</a:t>
            </a:r>
          </a:p>
          <a:p>
            <a:r>
              <a:rPr lang="en-US" dirty="0"/>
              <a:t>SANS offers a range of templates for policies that can be changed to fit our organization’s needs.</a:t>
            </a:r>
          </a:p>
          <a:p>
            <a:pPr marL="457200" lvl="1" indent="0">
              <a:buNone/>
            </a:pPr>
            <a:r>
              <a:rPr lang="en-US" dirty="0">
                <a:hlinkClick r:id="rId2"/>
              </a:rPr>
              <a:t>https://www.sans.org/information-security-policy/?category=general</a:t>
            </a:r>
            <a:endParaRPr lang="en-US" dirty="0"/>
          </a:p>
          <a:p>
            <a:r>
              <a:rPr lang="en-US" dirty="0"/>
              <a:t>NIST also offers frameworks for different areas including governance, compliance, and risk management.</a:t>
            </a:r>
          </a:p>
          <a:p>
            <a:endParaRPr lang="en-US" dirty="0"/>
          </a:p>
        </p:txBody>
      </p:sp>
    </p:spTree>
    <p:extLst>
      <p:ext uri="{BB962C8B-B14F-4D97-AF65-F5344CB8AC3E}">
        <p14:creationId xmlns:p14="http://schemas.microsoft.com/office/powerpoint/2010/main" val="419853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0383-0F62-6704-3D29-997E4394E0B8}"/>
              </a:ext>
            </a:extLst>
          </p:cNvPr>
          <p:cNvSpPr>
            <a:spLocks noGrp="1"/>
          </p:cNvSpPr>
          <p:nvPr>
            <p:ph type="title"/>
          </p:nvPr>
        </p:nvSpPr>
        <p:spPr/>
        <p:txBody>
          <a:bodyPr>
            <a:normAutofit/>
          </a:bodyPr>
          <a:lstStyle/>
          <a:p>
            <a:r>
              <a:rPr lang="en-GB" sz="3200" b="1" i="0" dirty="0">
                <a:effectLst/>
                <a:latin typeface="Cambria" panose="02040503050406030204" pitchFamily="18" charset="0"/>
              </a:rPr>
              <a:t>5. Develop an implementation and communication plan</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C8972744-6DE7-C23C-490A-79DC45F76AA6}"/>
              </a:ext>
            </a:extLst>
          </p:cNvPr>
          <p:cNvSpPr>
            <a:spLocks noGrp="1"/>
          </p:cNvSpPr>
          <p:nvPr>
            <p:ph idx="1"/>
          </p:nvPr>
        </p:nvSpPr>
        <p:spPr/>
        <p:txBody>
          <a:bodyPr/>
          <a:lstStyle/>
          <a:p>
            <a:r>
              <a:rPr lang="en-US" dirty="0"/>
              <a:t>Policies have to be implemented with minimal disruption to your company’s workflow.</a:t>
            </a:r>
          </a:p>
          <a:p>
            <a:r>
              <a:rPr lang="en-US" dirty="0"/>
              <a:t>Make adoption of the policy easy to reduce the burden and inconvenience that implementing a policy might have.</a:t>
            </a:r>
          </a:p>
          <a:p>
            <a:r>
              <a:rPr lang="en-US" dirty="0"/>
              <a:t>Ensure that the policy is easy to read and understand as well as to locate individual sections within the policy.</a:t>
            </a:r>
          </a:p>
          <a:p>
            <a:r>
              <a:rPr lang="en-US" dirty="0"/>
              <a:t>Ensure that the policy is readily available to people within the organization.</a:t>
            </a:r>
          </a:p>
        </p:txBody>
      </p:sp>
    </p:spTree>
    <p:extLst>
      <p:ext uri="{BB962C8B-B14F-4D97-AF65-F5344CB8AC3E}">
        <p14:creationId xmlns:p14="http://schemas.microsoft.com/office/powerpoint/2010/main" val="2768949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8C6F4-9743-06EE-1864-90302227BFBA}"/>
              </a:ext>
            </a:extLst>
          </p:cNvPr>
          <p:cNvSpPr>
            <a:spLocks noGrp="1"/>
          </p:cNvSpPr>
          <p:nvPr>
            <p:ph type="title"/>
          </p:nvPr>
        </p:nvSpPr>
        <p:spPr/>
        <p:txBody>
          <a:bodyPr>
            <a:normAutofit/>
          </a:bodyPr>
          <a:lstStyle/>
          <a:p>
            <a:r>
              <a:rPr lang="en-US" sz="3200" b="1" dirty="0">
                <a:latin typeface="Cambria" panose="02040503050406030204" pitchFamily="18" charset="0"/>
              </a:rPr>
              <a:t>6. Conduct regular security training</a:t>
            </a:r>
          </a:p>
        </p:txBody>
      </p:sp>
      <p:sp>
        <p:nvSpPr>
          <p:cNvPr id="3" name="Content Placeholder 2">
            <a:extLst>
              <a:ext uri="{FF2B5EF4-FFF2-40B4-BE49-F238E27FC236}">
                <a16:creationId xmlns:a16="http://schemas.microsoft.com/office/drawing/2014/main" id="{41E2E99F-F37B-2E98-2542-FF3452284CA9}"/>
              </a:ext>
            </a:extLst>
          </p:cNvPr>
          <p:cNvSpPr>
            <a:spLocks noGrp="1"/>
          </p:cNvSpPr>
          <p:nvPr>
            <p:ph idx="1"/>
          </p:nvPr>
        </p:nvSpPr>
        <p:spPr/>
        <p:txBody>
          <a:bodyPr/>
          <a:lstStyle/>
          <a:p>
            <a:r>
              <a:rPr lang="en-US" dirty="0"/>
              <a:t>There will be a need t</a:t>
            </a:r>
            <a:r>
              <a:rPr lang="en-GB" b="0" i="0" dirty="0">
                <a:solidFill>
                  <a:srgbClr val="000000"/>
                </a:solidFill>
                <a:effectLst/>
                <a:latin typeface="Roboto" panose="02000000000000000000" pitchFamily="2" charset="0"/>
              </a:rPr>
              <a:t>o regularly train your employees on security issues.</a:t>
            </a:r>
          </a:p>
          <a:p>
            <a:r>
              <a:rPr lang="en-US" dirty="0"/>
              <a:t>It’s not enough to release a policy and assume everyone will comply all the time.</a:t>
            </a:r>
          </a:p>
          <a:p>
            <a:r>
              <a:rPr lang="en-US" dirty="0"/>
              <a:t>You need to provide ongoing training to teach employees the new policies and procedures and get them to understand the risks they can help mitigate.</a:t>
            </a:r>
          </a:p>
        </p:txBody>
      </p:sp>
    </p:spTree>
    <p:extLst>
      <p:ext uri="{BB962C8B-B14F-4D97-AF65-F5344CB8AC3E}">
        <p14:creationId xmlns:p14="http://schemas.microsoft.com/office/powerpoint/2010/main" val="333405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FCE67-0D06-9FD1-EB16-F0F2BAF19BB7}"/>
              </a:ext>
            </a:extLst>
          </p:cNvPr>
          <p:cNvSpPr>
            <a:spLocks noGrp="1"/>
          </p:cNvSpPr>
          <p:nvPr>
            <p:ph type="title"/>
          </p:nvPr>
        </p:nvSpPr>
        <p:spPr/>
        <p:txBody>
          <a:bodyPr/>
          <a:lstStyle/>
          <a:p>
            <a:r>
              <a:rPr lang="en-US" b="1" dirty="0">
                <a:latin typeface="Cambria" panose="02040503050406030204" pitchFamily="18" charset="0"/>
              </a:rPr>
              <a:t>Structure of a Cybersecurity Policy</a:t>
            </a:r>
          </a:p>
        </p:txBody>
      </p:sp>
      <p:sp>
        <p:nvSpPr>
          <p:cNvPr id="3" name="Content Placeholder 2">
            <a:extLst>
              <a:ext uri="{FF2B5EF4-FFF2-40B4-BE49-F238E27FC236}">
                <a16:creationId xmlns:a16="http://schemas.microsoft.com/office/drawing/2014/main" id="{B07EB6A6-C335-F540-37A6-A73D51C930C6}"/>
              </a:ext>
            </a:extLst>
          </p:cNvPr>
          <p:cNvSpPr>
            <a:spLocks noGrp="1"/>
          </p:cNvSpPr>
          <p:nvPr>
            <p:ph idx="1"/>
          </p:nvPr>
        </p:nvSpPr>
        <p:spPr/>
        <p:txBody>
          <a:bodyPr/>
          <a:lstStyle/>
          <a:p>
            <a:r>
              <a:rPr lang="en-US" dirty="0"/>
              <a:t>A security policy can be as broad as you want it to be, from everything related to IT security and the security of related physical assets, but enforceable in its full scope.</a:t>
            </a:r>
          </a:p>
          <a:p>
            <a:pPr marL="0" indent="0">
              <a:buNone/>
            </a:pPr>
            <a:endParaRPr lang="en-US" dirty="0"/>
          </a:p>
          <a:p>
            <a:endParaRPr lang="en-US" dirty="0"/>
          </a:p>
        </p:txBody>
      </p:sp>
    </p:spTree>
    <p:extLst>
      <p:ext uri="{BB962C8B-B14F-4D97-AF65-F5344CB8AC3E}">
        <p14:creationId xmlns:p14="http://schemas.microsoft.com/office/powerpoint/2010/main" val="3773612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F1EFE-F5D2-FDE0-ADD4-309B007D773E}"/>
              </a:ext>
            </a:extLst>
          </p:cNvPr>
          <p:cNvSpPr>
            <a:spLocks noGrp="1"/>
          </p:cNvSpPr>
          <p:nvPr>
            <p:ph type="title"/>
          </p:nvPr>
        </p:nvSpPr>
        <p:spPr/>
        <p:txBody>
          <a:bodyPr/>
          <a:lstStyle/>
          <a:p>
            <a:r>
              <a:rPr lang="en-GB" b="1" i="0" dirty="0">
                <a:effectLst/>
                <a:latin typeface="Cambria" panose="02040503050406030204" pitchFamily="18" charset="0"/>
              </a:rPr>
              <a:t>1. Purpose</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B98EE61C-8D06-6BB3-E050-412898F4C478}"/>
              </a:ext>
            </a:extLst>
          </p:cNvPr>
          <p:cNvSpPr>
            <a:spLocks noGrp="1"/>
          </p:cNvSpPr>
          <p:nvPr>
            <p:ph idx="1"/>
          </p:nvPr>
        </p:nvSpPr>
        <p:spPr/>
        <p:txBody>
          <a:bodyPr>
            <a:normAutofit/>
          </a:bodyPr>
          <a:lstStyle/>
          <a:p>
            <a:pPr marL="0" indent="0">
              <a:buNone/>
            </a:pPr>
            <a:r>
              <a:rPr lang="en-US" dirty="0"/>
              <a:t>First state the purpose of the policy, which may be to:</a:t>
            </a:r>
          </a:p>
          <a:p>
            <a:pPr lvl="1"/>
            <a:r>
              <a:rPr lang="en-US" sz="2800" dirty="0"/>
              <a:t>Create an overall approach to cybersecurity.</a:t>
            </a:r>
          </a:p>
          <a:p>
            <a:pPr lvl="1"/>
            <a:r>
              <a:rPr lang="en-US" sz="2800" dirty="0"/>
              <a:t>Detect and pre-empt cybersecurity breaches such as misuse of networks, data, applications, and computer systems.</a:t>
            </a:r>
          </a:p>
          <a:p>
            <a:pPr lvl="1"/>
            <a:r>
              <a:rPr lang="en-US" sz="2800" dirty="0"/>
              <a:t>Maintain the reputation of the organization, and uphold ethical and legal responsibilities.</a:t>
            </a:r>
          </a:p>
          <a:p>
            <a:pPr lvl="1"/>
            <a:r>
              <a:rPr lang="en-US" sz="2800" dirty="0"/>
              <a:t>Respect customer rights, including how to react to inquiries and complaints about non-compliance.</a:t>
            </a:r>
          </a:p>
        </p:txBody>
      </p:sp>
    </p:spTree>
    <p:extLst>
      <p:ext uri="{BB962C8B-B14F-4D97-AF65-F5344CB8AC3E}">
        <p14:creationId xmlns:p14="http://schemas.microsoft.com/office/powerpoint/2010/main" val="211567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7C3C6-CD20-ED23-3D8E-F4452BE0E786}"/>
              </a:ext>
            </a:extLst>
          </p:cNvPr>
          <p:cNvSpPr>
            <a:spLocks noGrp="1"/>
          </p:cNvSpPr>
          <p:nvPr>
            <p:ph type="title"/>
          </p:nvPr>
        </p:nvSpPr>
        <p:spPr/>
        <p:txBody>
          <a:bodyPr/>
          <a:lstStyle/>
          <a:p>
            <a:r>
              <a:rPr lang="en-US" b="1" dirty="0">
                <a:latin typeface="Cambria" panose="02040503050406030204" pitchFamily="18" charset="0"/>
              </a:rPr>
              <a:t>2. Audience</a:t>
            </a:r>
            <a:endParaRPr lang="en-US" dirty="0"/>
          </a:p>
        </p:txBody>
      </p:sp>
      <p:sp>
        <p:nvSpPr>
          <p:cNvPr id="3" name="Content Placeholder 2">
            <a:extLst>
              <a:ext uri="{FF2B5EF4-FFF2-40B4-BE49-F238E27FC236}">
                <a16:creationId xmlns:a16="http://schemas.microsoft.com/office/drawing/2014/main" id="{9F855F76-482A-12AB-AE40-7AD311D7C94A}"/>
              </a:ext>
            </a:extLst>
          </p:cNvPr>
          <p:cNvSpPr>
            <a:spLocks noGrp="1"/>
          </p:cNvSpPr>
          <p:nvPr>
            <p:ph idx="1"/>
          </p:nvPr>
        </p:nvSpPr>
        <p:spPr/>
        <p:txBody>
          <a:bodyPr/>
          <a:lstStyle/>
          <a:p>
            <a:r>
              <a:rPr lang="en-US" dirty="0"/>
              <a:t>Define the audience to whom the cybersecurity policy applies.</a:t>
            </a:r>
          </a:p>
          <a:p>
            <a:r>
              <a:rPr lang="en-US" dirty="0"/>
              <a:t>You may also specify which audiences are out of the scope of the policy (for example, service providers).</a:t>
            </a:r>
          </a:p>
          <a:p>
            <a:r>
              <a:rPr lang="en-US" dirty="0"/>
              <a:t>If certain parts of the policy speak to a specific unit, state that particular unit in this section.</a:t>
            </a:r>
          </a:p>
        </p:txBody>
      </p:sp>
    </p:spTree>
    <p:extLst>
      <p:ext uri="{BB962C8B-B14F-4D97-AF65-F5344CB8AC3E}">
        <p14:creationId xmlns:p14="http://schemas.microsoft.com/office/powerpoint/2010/main" val="1799115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8621-1EBF-5CE5-2E4F-2CB594D8B3BD}"/>
              </a:ext>
            </a:extLst>
          </p:cNvPr>
          <p:cNvSpPr>
            <a:spLocks noGrp="1"/>
          </p:cNvSpPr>
          <p:nvPr>
            <p:ph type="title"/>
          </p:nvPr>
        </p:nvSpPr>
        <p:spPr/>
        <p:txBody>
          <a:bodyPr/>
          <a:lstStyle/>
          <a:p>
            <a:r>
              <a:rPr lang="en-US" b="1" dirty="0">
                <a:latin typeface="Cambria" panose="02040503050406030204" pitchFamily="18" charset="0"/>
              </a:rPr>
              <a:t>3. Cybersecurity objectives</a:t>
            </a:r>
            <a:endParaRPr lang="en-US" dirty="0"/>
          </a:p>
        </p:txBody>
      </p:sp>
      <p:sp>
        <p:nvSpPr>
          <p:cNvPr id="3" name="Content Placeholder 2">
            <a:extLst>
              <a:ext uri="{FF2B5EF4-FFF2-40B4-BE49-F238E27FC236}">
                <a16:creationId xmlns:a16="http://schemas.microsoft.com/office/drawing/2014/main" id="{B850125E-3F9A-A767-555C-984559D2515F}"/>
              </a:ext>
            </a:extLst>
          </p:cNvPr>
          <p:cNvSpPr>
            <a:spLocks noGrp="1"/>
          </p:cNvSpPr>
          <p:nvPr>
            <p:ph idx="1"/>
          </p:nvPr>
        </p:nvSpPr>
        <p:spPr/>
        <p:txBody>
          <a:bodyPr/>
          <a:lstStyle/>
          <a:p>
            <a:pPr marL="0" indent="0">
              <a:buNone/>
            </a:pPr>
            <a:r>
              <a:rPr lang="en-US" dirty="0"/>
              <a:t>Guide team involved in agreeing on well-defined objectives for strategy and security. Which can be on three main objectives:</a:t>
            </a:r>
          </a:p>
          <a:p>
            <a:pPr lvl="1"/>
            <a:r>
              <a:rPr lang="en-US" sz="2800" dirty="0"/>
              <a:t>Confidentiality - Only individuals with authorization can should access data and information assets</a:t>
            </a:r>
          </a:p>
          <a:p>
            <a:pPr lvl="1"/>
            <a:r>
              <a:rPr lang="en-US" sz="2800" dirty="0"/>
              <a:t>Integrity - Data should be intact, accurate and complete, and IT systems must be kept operational.</a:t>
            </a:r>
          </a:p>
          <a:p>
            <a:pPr lvl="1"/>
            <a:r>
              <a:rPr lang="en-US" sz="2800" dirty="0"/>
              <a:t>Availability - Users should be able to access information or systems when needed.</a:t>
            </a:r>
          </a:p>
          <a:p>
            <a:endParaRPr lang="en-US" dirty="0"/>
          </a:p>
        </p:txBody>
      </p:sp>
    </p:spTree>
    <p:extLst>
      <p:ext uri="{BB962C8B-B14F-4D97-AF65-F5344CB8AC3E}">
        <p14:creationId xmlns:p14="http://schemas.microsoft.com/office/powerpoint/2010/main" val="1144945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4043-8C89-EFD9-EE7F-E46924607415}"/>
              </a:ext>
            </a:extLst>
          </p:cNvPr>
          <p:cNvSpPr>
            <a:spLocks noGrp="1"/>
          </p:cNvSpPr>
          <p:nvPr>
            <p:ph type="title"/>
          </p:nvPr>
        </p:nvSpPr>
        <p:spPr/>
        <p:txBody>
          <a:bodyPr/>
          <a:lstStyle/>
          <a:p>
            <a:r>
              <a:rPr lang="en-US" b="1" dirty="0">
                <a:latin typeface="Cambria" panose="02040503050406030204" pitchFamily="18" charset="0"/>
              </a:rPr>
              <a:t>4. Authority and access control policy</a:t>
            </a:r>
          </a:p>
        </p:txBody>
      </p:sp>
      <p:sp>
        <p:nvSpPr>
          <p:cNvPr id="3" name="Content Placeholder 2">
            <a:extLst>
              <a:ext uri="{FF2B5EF4-FFF2-40B4-BE49-F238E27FC236}">
                <a16:creationId xmlns:a16="http://schemas.microsoft.com/office/drawing/2014/main" id="{6FAB616A-DEDE-7354-3E79-687B076EE426}"/>
              </a:ext>
            </a:extLst>
          </p:cNvPr>
          <p:cNvSpPr>
            <a:spLocks noGrp="1"/>
          </p:cNvSpPr>
          <p:nvPr>
            <p:ph idx="1"/>
          </p:nvPr>
        </p:nvSpPr>
        <p:spPr/>
        <p:txBody>
          <a:bodyPr/>
          <a:lstStyle/>
          <a:p>
            <a:r>
              <a:rPr lang="en-US" dirty="0"/>
              <a:t>Hierarchical pattern - The policy should outline the level of authority over data and IT systems for each organizational role.</a:t>
            </a:r>
          </a:p>
          <a:p>
            <a:r>
              <a:rPr lang="en-US" dirty="0"/>
              <a:t>Network security policy  - Users are only able to access company networks and servers via unique logins that demand authentication, including passwords, biometrics, ID cards, or tokens. You should monitor all systems and record all login attempts.</a:t>
            </a:r>
          </a:p>
          <a:p>
            <a:endParaRPr lang="en-US" dirty="0"/>
          </a:p>
        </p:txBody>
      </p:sp>
    </p:spTree>
    <p:extLst>
      <p:ext uri="{BB962C8B-B14F-4D97-AF65-F5344CB8AC3E}">
        <p14:creationId xmlns:p14="http://schemas.microsoft.com/office/powerpoint/2010/main" val="3371053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38A6-B738-3A08-5724-CBC45A897AC2}"/>
              </a:ext>
            </a:extLst>
          </p:cNvPr>
          <p:cNvSpPr>
            <a:spLocks noGrp="1"/>
          </p:cNvSpPr>
          <p:nvPr>
            <p:ph type="title"/>
          </p:nvPr>
        </p:nvSpPr>
        <p:spPr/>
        <p:txBody>
          <a:bodyPr/>
          <a:lstStyle/>
          <a:p>
            <a:r>
              <a:rPr lang="en-GB" b="1" i="0" dirty="0">
                <a:effectLst/>
                <a:latin typeface="Cambria" panose="02040503050406030204" pitchFamily="18" charset="0"/>
              </a:rPr>
              <a:t>5. Data classification</a:t>
            </a:r>
            <a:endParaRPr lang="en-US" b="1" dirty="0">
              <a:latin typeface="Cambria" panose="02040503050406030204" pitchFamily="18" charset="0"/>
            </a:endParaRPr>
          </a:p>
        </p:txBody>
      </p:sp>
      <p:sp>
        <p:nvSpPr>
          <p:cNvPr id="3" name="Content Placeholder 2">
            <a:extLst>
              <a:ext uri="{FF2B5EF4-FFF2-40B4-BE49-F238E27FC236}">
                <a16:creationId xmlns:a16="http://schemas.microsoft.com/office/drawing/2014/main" id="{09A357BA-35BA-1FB5-668A-BB84605FADBB}"/>
              </a:ext>
            </a:extLst>
          </p:cNvPr>
          <p:cNvSpPr>
            <a:spLocks noGrp="1"/>
          </p:cNvSpPr>
          <p:nvPr>
            <p:ph idx="1"/>
          </p:nvPr>
        </p:nvSpPr>
        <p:spPr/>
        <p:txBody>
          <a:bodyPr/>
          <a:lstStyle/>
          <a:p>
            <a:r>
              <a:rPr lang="en-US" dirty="0"/>
              <a:t>The policy should classify data into categories, which may include “top secret”, “secret”, “confidential”, and “public”. Your objective in classifying data is:</a:t>
            </a:r>
          </a:p>
          <a:p>
            <a:pPr lvl="1"/>
            <a:r>
              <a:rPr lang="en-US" dirty="0"/>
              <a:t>To ensure that sensitive data cannot be accessed by individuals with lower clearance levels.</a:t>
            </a:r>
          </a:p>
          <a:p>
            <a:pPr lvl="1"/>
            <a:r>
              <a:rPr lang="en-US" dirty="0"/>
              <a:t>To protect highly important data, and avoid needless security measures for unimportant data.</a:t>
            </a:r>
          </a:p>
          <a:p>
            <a:endParaRPr lang="en-US" dirty="0"/>
          </a:p>
        </p:txBody>
      </p:sp>
    </p:spTree>
    <p:extLst>
      <p:ext uri="{BB962C8B-B14F-4D97-AF65-F5344CB8AC3E}">
        <p14:creationId xmlns:p14="http://schemas.microsoft.com/office/powerpoint/2010/main" val="231857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D4A9B-84B8-038E-3A33-166A045F3290}"/>
              </a:ext>
            </a:extLst>
          </p:cNvPr>
          <p:cNvSpPr>
            <a:spLocks noGrp="1"/>
          </p:cNvSpPr>
          <p:nvPr>
            <p:ph type="title"/>
          </p:nvPr>
        </p:nvSpPr>
        <p:spPr/>
        <p:txBody>
          <a:bodyPr/>
          <a:lstStyle/>
          <a:p>
            <a:r>
              <a:rPr lang="en-GB" b="1" i="0" dirty="0">
                <a:effectLst/>
                <a:latin typeface="Cambria" panose="02040503050406030204" pitchFamily="18" charset="0"/>
              </a:rPr>
              <a:t>Cybersecurity Policy</a:t>
            </a:r>
            <a:endParaRPr lang="en-US" b="1" dirty="0">
              <a:latin typeface="Cambria" panose="02040503050406030204" pitchFamily="18" charset="0"/>
            </a:endParaRPr>
          </a:p>
        </p:txBody>
      </p:sp>
      <p:sp>
        <p:nvSpPr>
          <p:cNvPr id="3" name="Content Placeholder 2">
            <a:extLst>
              <a:ext uri="{FF2B5EF4-FFF2-40B4-BE49-F238E27FC236}">
                <a16:creationId xmlns:a16="http://schemas.microsoft.com/office/drawing/2014/main" id="{5F67A619-B01A-8EA9-486A-2FDB980BC98B}"/>
              </a:ext>
            </a:extLst>
          </p:cNvPr>
          <p:cNvSpPr>
            <a:spLocks noGrp="1"/>
          </p:cNvSpPr>
          <p:nvPr>
            <p:ph idx="1"/>
          </p:nvPr>
        </p:nvSpPr>
        <p:spPr/>
        <p:txBody>
          <a:bodyPr>
            <a:normAutofit/>
          </a:bodyPr>
          <a:lstStyle/>
          <a:p>
            <a:r>
              <a:rPr lang="en-US" dirty="0"/>
              <a:t>A cybersecurity policy is a written document that contains behavioral and technical guidelines for all employees in order to ensure maximum protection from cybersecurity incidents.</a:t>
            </a:r>
          </a:p>
          <a:p>
            <a:r>
              <a:rPr lang="en-US" dirty="0"/>
              <a:t>The policy should contain information about the organization's security policies, procedures, technological safeguards and operational countermeasures in case of a cybersecurity incident. </a:t>
            </a:r>
          </a:p>
          <a:p>
            <a:r>
              <a:rPr lang="en-US" dirty="0"/>
              <a:t>The policy should ensure that operations and security are working together to ensure that the possibilities of a cyber-attack are limited and if an attack does occur, everyone is aware of what steps to take to limit the damage.</a:t>
            </a:r>
          </a:p>
        </p:txBody>
      </p:sp>
    </p:spTree>
    <p:extLst>
      <p:ext uri="{BB962C8B-B14F-4D97-AF65-F5344CB8AC3E}">
        <p14:creationId xmlns:p14="http://schemas.microsoft.com/office/powerpoint/2010/main" val="1069679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B294-6A1F-FBD3-FDD3-90EB76C4AFE6}"/>
              </a:ext>
            </a:extLst>
          </p:cNvPr>
          <p:cNvSpPr>
            <a:spLocks noGrp="1"/>
          </p:cNvSpPr>
          <p:nvPr>
            <p:ph type="title"/>
          </p:nvPr>
        </p:nvSpPr>
        <p:spPr/>
        <p:txBody>
          <a:bodyPr/>
          <a:lstStyle/>
          <a:p>
            <a:r>
              <a:rPr lang="en-US" b="1" dirty="0">
                <a:latin typeface="Cambria" panose="02040503050406030204" pitchFamily="18" charset="0"/>
              </a:rPr>
              <a:t>6. Data support and operations</a:t>
            </a:r>
          </a:p>
        </p:txBody>
      </p:sp>
      <p:sp>
        <p:nvSpPr>
          <p:cNvPr id="3" name="Content Placeholder 2">
            <a:extLst>
              <a:ext uri="{FF2B5EF4-FFF2-40B4-BE49-F238E27FC236}">
                <a16:creationId xmlns:a16="http://schemas.microsoft.com/office/drawing/2014/main" id="{83758091-59F3-BB5C-41E8-E147A49C83F6}"/>
              </a:ext>
            </a:extLst>
          </p:cNvPr>
          <p:cNvSpPr>
            <a:spLocks noGrp="1"/>
          </p:cNvSpPr>
          <p:nvPr>
            <p:ph idx="1"/>
          </p:nvPr>
        </p:nvSpPr>
        <p:spPr/>
        <p:txBody>
          <a:bodyPr>
            <a:normAutofit lnSpcReduction="10000"/>
          </a:bodyPr>
          <a:lstStyle/>
          <a:p>
            <a:pPr marL="0" indent="0">
              <a:buNone/>
            </a:pPr>
            <a:r>
              <a:rPr lang="en-US" dirty="0"/>
              <a:t>Data protection regulations </a:t>
            </a:r>
          </a:p>
          <a:p>
            <a:pPr lvl="1"/>
            <a:r>
              <a:rPr lang="en-US" dirty="0"/>
              <a:t>Systems that store personal data or other sensitive data must be protected according to organizational standards, best practices, industry compliance standards, and relevant regulations. </a:t>
            </a:r>
          </a:p>
          <a:p>
            <a:pPr lvl="1"/>
            <a:r>
              <a:rPr lang="en-US" dirty="0"/>
              <a:t>Most security standards require, at a minimum, encryption, a firewall, and anti-malware protection.</a:t>
            </a:r>
          </a:p>
          <a:p>
            <a:pPr marL="0" indent="0">
              <a:buNone/>
            </a:pPr>
            <a:r>
              <a:rPr lang="en-US" dirty="0"/>
              <a:t>Data backup </a:t>
            </a:r>
          </a:p>
          <a:p>
            <a:pPr lvl="1"/>
            <a:r>
              <a:rPr lang="en-US" dirty="0"/>
              <a:t>Encrypt data backup according to industry best practices. </a:t>
            </a:r>
          </a:p>
          <a:p>
            <a:pPr lvl="1"/>
            <a:r>
              <a:rPr lang="en-US" dirty="0"/>
              <a:t>Securely store backup media, or move backups to secure cloud storage.</a:t>
            </a:r>
          </a:p>
          <a:p>
            <a:pPr marL="0" indent="0">
              <a:buNone/>
            </a:pPr>
            <a:r>
              <a:rPr lang="en-US" dirty="0"/>
              <a:t>Movement of data </a:t>
            </a:r>
          </a:p>
          <a:p>
            <a:pPr lvl="1"/>
            <a:r>
              <a:rPr lang="en-US" dirty="0"/>
              <a:t>Only transfer data via secure protocols. Encrypt any information copied to portable devices or transmitted across a public network.</a:t>
            </a:r>
          </a:p>
          <a:p>
            <a:endParaRPr lang="en-US" dirty="0"/>
          </a:p>
        </p:txBody>
      </p:sp>
    </p:spTree>
    <p:extLst>
      <p:ext uri="{BB962C8B-B14F-4D97-AF65-F5344CB8AC3E}">
        <p14:creationId xmlns:p14="http://schemas.microsoft.com/office/powerpoint/2010/main" val="3951566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49DBE-CE59-CC95-B7E5-5F7371E86AD1}"/>
              </a:ext>
            </a:extLst>
          </p:cNvPr>
          <p:cNvSpPr>
            <a:spLocks noGrp="1"/>
          </p:cNvSpPr>
          <p:nvPr>
            <p:ph type="title"/>
          </p:nvPr>
        </p:nvSpPr>
        <p:spPr/>
        <p:txBody>
          <a:bodyPr/>
          <a:lstStyle/>
          <a:p>
            <a:r>
              <a:rPr lang="en-GB" b="1" i="0" dirty="0">
                <a:effectLst/>
                <a:latin typeface="Cambria" panose="02040503050406030204" pitchFamily="18" charset="0"/>
              </a:rPr>
              <a:t>7. Security awareness and behaviour</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32867D39-96F8-ABF2-6E59-636EFAC68349}"/>
              </a:ext>
            </a:extLst>
          </p:cNvPr>
          <p:cNvSpPr>
            <a:spLocks noGrp="1"/>
          </p:cNvSpPr>
          <p:nvPr>
            <p:ph idx="1"/>
          </p:nvPr>
        </p:nvSpPr>
        <p:spPr/>
        <p:txBody>
          <a:bodyPr>
            <a:normAutofit fontScale="85000" lnSpcReduction="20000"/>
          </a:bodyPr>
          <a:lstStyle/>
          <a:p>
            <a:r>
              <a:rPr lang="en-US" dirty="0"/>
              <a:t>Share policies with everyone in the organization. </a:t>
            </a:r>
          </a:p>
          <a:p>
            <a:r>
              <a:rPr lang="en-US" dirty="0"/>
              <a:t>Conduct training sessions to inform employees of your security procedures and mechanisms, including data protection measures, access protection measures, and sensitive data classification.</a:t>
            </a:r>
          </a:p>
          <a:p>
            <a:r>
              <a:rPr lang="en-US" dirty="0"/>
              <a:t>Place a special emphasis on the threats such as social engineering attacks (such as phishing emails). </a:t>
            </a:r>
          </a:p>
          <a:p>
            <a:r>
              <a:rPr lang="en-US" dirty="0"/>
              <a:t>Make employees responsible for noticing, preventing and reporting cyber-attacks.</a:t>
            </a:r>
          </a:p>
          <a:p>
            <a:r>
              <a:rPr lang="en-US" dirty="0"/>
              <a:t>Clean desk policy </a:t>
            </a:r>
          </a:p>
          <a:p>
            <a:pPr lvl="1"/>
            <a:r>
              <a:rPr lang="en-US" dirty="0"/>
              <a:t>Secure laptops with a cable lock. Shred documents that are no longer needed. Keep printer areas clean so documents do not fall into the wrong hands.</a:t>
            </a:r>
          </a:p>
          <a:p>
            <a:r>
              <a:rPr lang="en-US" dirty="0"/>
              <a:t>Acceptable Internet usage policy</a:t>
            </a:r>
          </a:p>
          <a:p>
            <a:pPr lvl="1"/>
            <a:r>
              <a:rPr lang="en-US" dirty="0"/>
              <a:t>Define how the Internet should be restricted. Do you allow YouTube, social media websites, etc.? </a:t>
            </a:r>
          </a:p>
        </p:txBody>
      </p:sp>
    </p:spTree>
    <p:extLst>
      <p:ext uri="{BB962C8B-B14F-4D97-AF65-F5344CB8AC3E}">
        <p14:creationId xmlns:p14="http://schemas.microsoft.com/office/powerpoint/2010/main" val="1404966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2B64-4B74-8671-60A5-EF1804D4D885}"/>
              </a:ext>
            </a:extLst>
          </p:cNvPr>
          <p:cNvSpPr>
            <a:spLocks noGrp="1"/>
          </p:cNvSpPr>
          <p:nvPr>
            <p:ph type="title"/>
          </p:nvPr>
        </p:nvSpPr>
        <p:spPr/>
        <p:txBody>
          <a:bodyPr/>
          <a:lstStyle/>
          <a:p>
            <a:r>
              <a:rPr lang="en-US" b="1" dirty="0">
                <a:latin typeface="Cambria" panose="02040503050406030204" pitchFamily="18" charset="0"/>
              </a:rPr>
              <a:t>8. Encryption policy</a:t>
            </a:r>
          </a:p>
        </p:txBody>
      </p:sp>
      <p:sp>
        <p:nvSpPr>
          <p:cNvPr id="3" name="Content Placeholder 2">
            <a:extLst>
              <a:ext uri="{FF2B5EF4-FFF2-40B4-BE49-F238E27FC236}">
                <a16:creationId xmlns:a16="http://schemas.microsoft.com/office/drawing/2014/main" id="{FFAFA219-D253-37B1-7390-D0822C3C1816}"/>
              </a:ext>
            </a:extLst>
          </p:cNvPr>
          <p:cNvSpPr>
            <a:spLocks noGrp="1"/>
          </p:cNvSpPr>
          <p:nvPr>
            <p:ph idx="1"/>
          </p:nvPr>
        </p:nvSpPr>
        <p:spPr/>
        <p:txBody>
          <a:bodyPr/>
          <a:lstStyle/>
          <a:p>
            <a:pPr algn="l"/>
            <a:r>
              <a:rPr lang="en-GB" b="0" i="0" dirty="0">
                <a:effectLst/>
              </a:rPr>
              <a:t>Encryption helps protect data stored at rest and in transit between locations and ensures that sensitive, private, and proprietary data remains private. </a:t>
            </a:r>
          </a:p>
          <a:p>
            <a:pPr algn="l"/>
            <a:r>
              <a:rPr lang="en-GB" b="0" i="0" dirty="0">
                <a:effectLst/>
              </a:rPr>
              <a:t>It can also improve the security of client-server communication. </a:t>
            </a:r>
          </a:p>
          <a:p>
            <a:pPr algn="l"/>
            <a:r>
              <a:rPr lang="en-GB" b="0" i="0" dirty="0">
                <a:effectLst/>
              </a:rPr>
              <a:t>An encryption policy helps organizations define: </a:t>
            </a:r>
          </a:p>
          <a:p>
            <a:pPr lvl="1"/>
            <a:r>
              <a:rPr lang="en-GB" b="0" i="0" dirty="0">
                <a:effectLst/>
              </a:rPr>
              <a:t>The devices and media the organization must encrypt.</a:t>
            </a:r>
          </a:p>
          <a:p>
            <a:pPr lvl="1"/>
            <a:r>
              <a:rPr lang="en-GB" b="0" i="0" dirty="0">
                <a:effectLst/>
              </a:rPr>
              <a:t>When encryption is mandatory.</a:t>
            </a:r>
          </a:p>
          <a:p>
            <a:pPr lvl="1"/>
            <a:r>
              <a:rPr lang="en-GB" b="0" i="0" dirty="0">
                <a:effectLst/>
              </a:rPr>
              <a:t>The minimum standards applicable to the chosen encryption software</a:t>
            </a:r>
            <a:r>
              <a:rPr lang="en-US" b="0" i="0" dirty="0">
                <a:effectLst/>
              </a:rPr>
              <a:t>.</a:t>
            </a:r>
            <a:endParaRPr lang="en-GB" b="0" i="0" dirty="0">
              <a:effectLst/>
            </a:endParaRPr>
          </a:p>
        </p:txBody>
      </p:sp>
    </p:spTree>
    <p:extLst>
      <p:ext uri="{BB962C8B-B14F-4D97-AF65-F5344CB8AC3E}">
        <p14:creationId xmlns:p14="http://schemas.microsoft.com/office/powerpoint/2010/main" val="3229189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EBA3C-1B05-03E7-EF20-8C6BDAA9A99C}"/>
              </a:ext>
            </a:extLst>
          </p:cNvPr>
          <p:cNvSpPr>
            <a:spLocks noGrp="1"/>
          </p:cNvSpPr>
          <p:nvPr>
            <p:ph type="title"/>
          </p:nvPr>
        </p:nvSpPr>
        <p:spPr/>
        <p:txBody>
          <a:bodyPr/>
          <a:lstStyle/>
          <a:p>
            <a:r>
              <a:rPr lang="en-GB" b="1" i="0" dirty="0">
                <a:effectLst/>
                <a:latin typeface="Cambria" panose="02040503050406030204" pitchFamily="18" charset="0"/>
              </a:rPr>
              <a:t>9. Data backup policy</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4516216F-DDD7-9F13-0F54-48C6CCC34274}"/>
              </a:ext>
            </a:extLst>
          </p:cNvPr>
          <p:cNvSpPr>
            <a:spLocks noGrp="1"/>
          </p:cNvSpPr>
          <p:nvPr>
            <p:ph idx="1"/>
          </p:nvPr>
        </p:nvSpPr>
        <p:spPr/>
        <p:txBody>
          <a:bodyPr>
            <a:normAutofit/>
          </a:bodyPr>
          <a:lstStyle/>
          <a:p>
            <a:r>
              <a:rPr lang="en-US" dirty="0"/>
              <a:t>A data backup policy defines rules and procedures for making backup copies of data. </a:t>
            </a:r>
          </a:p>
          <a:p>
            <a:r>
              <a:rPr lang="en-US" dirty="0"/>
              <a:t>It is an integral component of overall data protection, business continuity, and disaster recovery strategy. </a:t>
            </a:r>
          </a:p>
          <a:p>
            <a:r>
              <a:rPr lang="en-US" dirty="0"/>
              <a:t>Key functions of a data backup policy:</a:t>
            </a:r>
          </a:p>
          <a:p>
            <a:pPr lvl="1"/>
            <a:r>
              <a:rPr lang="en-US" dirty="0"/>
              <a:t>Identifies all information the organization needs to back up.</a:t>
            </a:r>
          </a:p>
          <a:p>
            <a:pPr lvl="1"/>
            <a:r>
              <a:rPr lang="en-US" dirty="0"/>
              <a:t>Determines the frequency of backups, for example, when to perform an initial full backup and when to run incremental backups.</a:t>
            </a:r>
          </a:p>
          <a:p>
            <a:pPr lvl="1"/>
            <a:r>
              <a:rPr lang="en-US" dirty="0"/>
              <a:t>Defines a storage location holding backup data.</a:t>
            </a:r>
          </a:p>
          <a:p>
            <a:pPr lvl="1"/>
            <a:r>
              <a:rPr lang="en-US" dirty="0"/>
              <a:t>Lists all roles in charge of backup processes.</a:t>
            </a:r>
          </a:p>
        </p:txBody>
      </p:sp>
    </p:spTree>
    <p:extLst>
      <p:ext uri="{BB962C8B-B14F-4D97-AF65-F5344CB8AC3E}">
        <p14:creationId xmlns:p14="http://schemas.microsoft.com/office/powerpoint/2010/main" val="99973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FE292-DC7D-BD37-C5DF-B629F539A0DA}"/>
              </a:ext>
            </a:extLst>
          </p:cNvPr>
          <p:cNvSpPr>
            <a:spLocks noGrp="1"/>
          </p:cNvSpPr>
          <p:nvPr>
            <p:ph type="title"/>
          </p:nvPr>
        </p:nvSpPr>
        <p:spPr/>
        <p:txBody>
          <a:bodyPr>
            <a:normAutofit/>
          </a:bodyPr>
          <a:lstStyle/>
          <a:p>
            <a:r>
              <a:rPr lang="en-US" b="1" dirty="0">
                <a:latin typeface="Cambria" panose="02040503050406030204" pitchFamily="18" charset="0"/>
              </a:rPr>
              <a:t>10. Responsibilities, rights, and duties of personnel</a:t>
            </a:r>
          </a:p>
        </p:txBody>
      </p:sp>
      <p:sp>
        <p:nvSpPr>
          <p:cNvPr id="3" name="Content Placeholder 2">
            <a:extLst>
              <a:ext uri="{FF2B5EF4-FFF2-40B4-BE49-F238E27FC236}">
                <a16:creationId xmlns:a16="http://schemas.microsoft.com/office/drawing/2014/main" id="{FB7F9F7A-5468-8E09-6A47-72F403140955}"/>
              </a:ext>
            </a:extLst>
          </p:cNvPr>
          <p:cNvSpPr>
            <a:spLocks noGrp="1"/>
          </p:cNvSpPr>
          <p:nvPr>
            <p:ph idx="1"/>
          </p:nvPr>
        </p:nvSpPr>
        <p:spPr/>
        <p:txBody>
          <a:bodyPr/>
          <a:lstStyle/>
          <a:p>
            <a:r>
              <a:rPr lang="en-US" dirty="0"/>
              <a:t>Appoint team members to carry out user access reviews, education, change management, incident management, implementation, and periodic updates of the security policy. </a:t>
            </a:r>
          </a:p>
          <a:p>
            <a:r>
              <a:rPr lang="en-US" dirty="0"/>
              <a:t>Responsibilities should be clearly defined as part of the security policy.</a:t>
            </a:r>
          </a:p>
          <a:p>
            <a:r>
              <a:rPr lang="en-US" dirty="0"/>
              <a:t>Outline the responsibilities of end users in case of a attack on their end device.</a:t>
            </a:r>
          </a:p>
          <a:p>
            <a:endParaRPr lang="en-US" dirty="0"/>
          </a:p>
        </p:txBody>
      </p:sp>
    </p:spTree>
    <p:extLst>
      <p:ext uri="{BB962C8B-B14F-4D97-AF65-F5344CB8AC3E}">
        <p14:creationId xmlns:p14="http://schemas.microsoft.com/office/powerpoint/2010/main" val="2774158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DDC4-2317-FC15-FF71-9A52D3BDA4A2}"/>
              </a:ext>
            </a:extLst>
          </p:cNvPr>
          <p:cNvSpPr>
            <a:spLocks noGrp="1"/>
          </p:cNvSpPr>
          <p:nvPr>
            <p:ph type="title"/>
          </p:nvPr>
        </p:nvSpPr>
        <p:spPr/>
        <p:txBody>
          <a:bodyPr/>
          <a:lstStyle/>
          <a:p>
            <a:r>
              <a:rPr lang="en-US" b="1" dirty="0">
                <a:latin typeface="Cambria" panose="02040503050406030204" pitchFamily="18" charset="0"/>
              </a:rPr>
              <a:t>11. System hardening benchmarks</a:t>
            </a:r>
          </a:p>
        </p:txBody>
      </p:sp>
      <p:sp>
        <p:nvSpPr>
          <p:cNvPr id="3" name="Content Placeholder 2">
            <a:extLst>
              <a:ext uri="{FF2B5EF4-FFF2-40B4-BE49-F238E27FC236}">
                <a16:creationId xmlns:a16="http://schemas.microsoft.com/office/drawing/2014/main" id="{CBA96054-E574-5471-8397-93CA95D780F9}"/>
              </a:ext>
            </a:extLst>
          </p:cNvPr>
          <p:cNvSpPr>
            <a:spLocks noGrp="1"/>
          </p:cNvSpPr>
          <p:nvPr>
            <p:ph idx="1"/>
          </p:nvPr>
        </p:nvSpPr>
        <p:spPr/>
        <p:txBody>
          <a:bodyPr/>
          <a:lstStyle/>
          <a:p>
            <a:r>
              <a:rPr lang="en-US" dirty="0"/>
              <a:t>The cybersecurity policy should reference security benchmarks the organization will use to harden mission-critical systems</a:t>
            </a:r>
          </a:p>
          <a:p>
            <a:r>
              <a:rPr lang="en-US" dirty="0"/>
              <a:t>Center for Information Security (CIS) offers benchmarks for Linux, Windows Server, AWS, and a lot others.</a:t>
            </a:r>
          </a:p>
          <a:p>
            <a:pPr lvl="1"/>
            <a:r>
              <a:rPr lang="en-US" dirty="0">
                <a:hlinkClick r:id="rId2"/>
              </a:rPr>
              <a:t>https://learn.cisecurity.org/benchmarks</a:t>
            </a:r>
            <a:endParaRPr lang="en-US" dirty="0"/>
          </a:p>
          <a:p>
            <a:pPr marL="0" indent="0">
              <a:buNone/>
            </a:pPr>
            <a:br>
              <a:rPr lang="en-US" dirty="0"/>
            </a:br>
            <a:endParaRPr lang="en-US" dirty="0"/>
          </a:p>
        </p:txBody>
      </p:sp>
    </p:spTree>
    <p:extLst>
      <p:ext uri="{BB962C8B-B14F-4D97-AF65-F5344CB8AC3E}">
        <p14:creationId xmlns:p14="http://schemas.microsoft.com/office/powerpoint/2010/main" val="588449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A08CE-52C4-4DA0-7422-14C0CAB4F440}"/>
              </a:ext>
            </a:extLst>
          </p:cNvPr>
          <p:cNvSpPr>
            <a:spLocks noGrp="1"/>
          </p:cNvSpPr>
          <p:nvPr>
            <p:ph type="title"/>
          </p:nvPr>
        </p:nvSpPr>
        <p:spPr/>
        <p:txBody>
          <a:bodyPr>
            <a:normAutofit/>
          </a:bodyPr>
          <a:lstStyle/>
          <a:p>
            <a:r>
              <a:rPr lang="en-US" b="1" dirty="0">
                <a:latin typeface="Cambria" panose="02040503050406030204" pitchFamily="18" charset="0"/>
              </a:rPr>
              <a:t>12. References to regulations and compliance standards</a:t>
            </a:r>
          </a:p>
        </p:txBody>
      </p:sp>
      <p:sp>
        <p:nvSpPr>
          <p:cNvPr id="3" name="Content Placeholder 2">
            <a:extLst>
              <a:ext uri="{FF2B5EF4-FFF2-40B4-BE49-F238E27FC236}">
                <a16:creationId xmlns:a16="http://schemas.microsoft.com/office/drawing/2014/main" id="{EEF26444-5A95-9FA3-2242-BC62125A1913}"/>
              </a:ext>
            </a:extLst>
          </p:cNvPr>
          <p:cNvSpPr>
            <a:spLocks noGrp="1"/>
          </p:cNvSpPr>
          <p:nvPr>
            <p:ph idx="1"/>
          </p:nvPr>
        </p:nvSpPr>
        <p:spPr/>
        <p:txBody>
          <a:bodyPr/>
          <a:lstStyle/>
          <a:p>
            <a:r>
              <a:rPr lang="en-US" dirty="0"/>
              <a:t>The cybersecurity policy should reference regulations and compliance standards that impact the organization.</a:t>
            </a:r>
          </a:p>
          <a:p>
            <a:r>
              <a:rPr lang="en-US" dirty="0"/>
              <a:t>Units at the core of these regulations can also be referenced in this section of the policy.</a:t>
            </a:r>
          </a:p>
        </p:txBody>
      </p:sp>
    </p:spTree>
    <p:extLst>
      <p:ext uri="{BB962C8B-B14F-4D97-AF65-F5344CB8AC3E}">
        <p14:creationId xmlns:p14="http://schemas.microsoft.com/office/powerpoint/2010/main" val="3437944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5FFE5-1C57-397A-1ABF-5E5C668C54E0}"/>
              </a:ext>
            </a:extLst>
          </p:cNvPr>
          <p:cNvSpPr>
            <a:spLocks noGrp="1"/>
          </p:cNvSpPr>
          <p:nvPr>
            <p:ph type="title"/>
          </p:nvPr>
        </p:nvSpPr>
        <p:spPr/>
        <p:txBody>
          <a:bodyPr>
            <a:normAutofit/>
          </a:bodyPr>
          <a:lstStyle/>
          <a:p>
            <a:r>
              <a:rPr lang="en-GB" b="1" dirty="0">
                <a:latin typeface="Cambria" panose="02040503050406030204" pitchFamily="18" charset="0"/>
              </a:rPr>
              <a:t>P</a:t>
            </a:r>
            <a:r>
              <a:rPr lang="en-GB" b="1" i="0" dirty="0">
                <a:effectLst/>
                <a:latin typeface="Cambria" panose="02040503050406030204" pitchFamily="18" charset="0"/>
              </a:rPr>
              <a:t>ractices for successful cybersecurity policies</a:t>
            </a:r>
            <a:endParaRPr lang="en-US" dirty="0">
              <a:latin typeface="Cambria" panose="02040503050406030204" pitchFamily="18" charset="0"/>
            </a:endParaRPr>
          </a:p>
        </p:txBody>
      </p:sp>
      <p:sp>
        <p:nvSpPr>
          <p:cNvPr id="3" name="Content Placeholder 2">
            <a:extLst>
              <a:ext uri="{FF2B5EF4-FFF2-40B4-BE49-F238E27FC236}">
                <a16:creationId xmlns:a16="http://schemas.microsoft.com/office/drawing/2014/main" id="{173076EE-D7E5-52B7-1E15-7013AE5917C8}"/>
              </a:ext>
            </a:extLst>
          </p:cNvPr>
          <p:cNvSpPr>
            <a:spLocks noGrp="1"/>
          </p:cNvSpPr>
          <p:nvPr>
            <p:ph idx="1"/>
          </p:nvPr>
        </p:nvSpPr>
        <p:spPr/>
        <p:txBody>
          <a:bodyPr/>
          <a:lstStyle/>
          <a:p>
            <a:r>
              <a:rPr lang="en-US" dirty="0"/>
              <a:t>Include/consider everyone/every unit in the initial stages.</a:t>
            </a:r>
          </a:p>
          <a:p>
            <a:r>
              <a:rPr lang="en-US" dirty="0"/>
              <a:t>Try to tailor-make awareness or trainings for specific units.</a:t>
            </a:r>
          </a:p>
          <a:p>
            <a:r>
              <a:rPr lang="en-US" dirty="0"/>
              <a:t>Clearly outline all the objectives of the policy.</a:t>
            </a:r>
          </a:p>
          <a:p>
            <a:r>
              <a:rPr lang="en-US" dirty="0"/>
              <a:t>Have guidelines or procedures on handling key activities such as:</a:t>
            </a:r>
          </a:p>
          <a:p>
            <a:pPr lvl="1"/>
            <a:r>
              <a:rPr lang="en-US" dirty="0"/>
              <a:t>Incidence response</a:t>
            </a:r>
          </a:p>
          <a:p>
            <a:pPr lvl="1"/>
            <a:r>
              <a:rPr lang="en-US" dirty="0"/>
              <a:t>Risk management</a:t>
            </a:r>
          </a:p>
          <a:p>
            <a:pPr lvl="1"/>
            <a:r>
              <a:rPr lang="en-US" dirty="0"/>
              <a:t>Detection</a:t>
            </a:r>
          </a:p>
          <a:p>
            <a:pPr lvl="1"/>
            <a:r>
              <a:rPr lang="en-US" dirty="0"/>
              <a:t>Business continuity</a:t>
            </a:r>
          </a:p>
          <a:p>
            <a:r>
              <a:rPr lang="en-US" dirty="0"/>
              <a:t> Others that you may want??</a:t>
            </a:r>
          </a:p>
        </p:txBody>
      </p:sp>
    </p:spTree>
    <p:extLst>
      <p:ext uri="{BB962C8B-B14F-4D97-AF65-F5344CB8AC3E}">
        <p14:creationId xmlns:p14="http://schemas.microsoft.com/office/powerpoint/2010/main" val="1067973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FAB-0F7E-D767-0507-D72601A59F89}"/>
              </a:ext>
            </a:extLst>
          </p:cNvPr>
          <p:cNvSpPr>
            <a:spLocks noGrp="1"/>
          </p:cNvSpPr>
          <p:nvPr>
            <p:ph type="title"/>
          </p:nvPr>
        </p:nvSpPr>
        <p:spPr/>
        <p:txBody>
          <a:bodyPr/>
          <a:lstStyle/>
          <a:p>
            <a:r>
              <a:rPr lang="en-US" b="1" dirty="0">
                <a:latin typeface="Cambria" panose="02040503050406030204" pitchFamily="18" charset="0"/>
              </a:rPr>
              <a:t>The Need for a Cybersecurity Policy</a:t>
            </a:r>
          </a:p>
        </p:txBody>
      </p:sp>
      <p:sp>
        <p:nvSpPr>
          <p:cNvPr id="3" name="Content Placeholder 2">
            <a:extLst>
              <a:ext uri="{FF2B5EF4-FFF2-40B4-BE49-F238E27FC236}">
                <a16:creationId xmlns:a16="http://schemas.microsoft.com/office/drawing/2014/main" id="{E62AEC20-FE3F-2603-FF13-B322514E8381}"/>
              </a:ext>
            </a:extLst>
          </p:cNvPr>
          <p:cNvSpPr>
            <a:spLocks noGrp="1"/>
          </p:cNvSpPr>
          <p:nvPr>
            <p:ph idx="1"/>
          </p:nvPr>
        </p:nvSpPr>
        <p:spPr/>
        <p:txBody>
          <a:bodyPr/>
          <a:lstStyle/>
          <a:p>
            <a:r>
              <a:rPr lang="en-US" dirty="0"/>
              <a:t>The overall goal of having such a policy is to ensure that our assets are better secured.</a:t>
            </a:r>
          </a:p>
          <a:p>
            <a:r>
              <a:rPr lang="en-US" dirty="0"/>
              <a:t>This generally involves a shift from a reactive to a proactive security approach, where you're more focused on preventing cyber attacks and incidents than reacting to them when they occur.</a:t>
            </a:r>
          </a:p>
          <a:p>
            <a:r>
              <a:rPr lang="en-US" dirty="0"/>
              <a:t>The policy will also prevent minor incidents from becoming major ones.</a:t>
            </a:r>
          </a:p>
          <a:p>
            <a:r>
              <a:rPr lang="en-US" dirty="0"/>
              <a:t>Which results in organizations preserving their reputations by reducing harm to employees, customers, and stakeholders.</a:t>
            </a:r>
          </a:p>
        </p:txBody>
      </p:sp>
    </p:spTree>
    <p:extLst>
      <p:ext uri="{BB962C8B-B14F-4D97-AF65-F5344CB8AC3E}">
        <p14:creationId xmlns:p14="http://schemas.microsoft.com/office/powerpoint/2010/main" val="4187592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FAB-0F7E-D767-0507-D72601A59F89}"/>
              </a:ext>
            </a:extLst>
          </p:cNvPr>
          <p:cNvSpPr>
            <a:spLocks noGrp="1"/>
          </p:cNvSpPr>
          <p:nvPr>
            <p:ph type="title"/>
          </p:nvPr>
        </p:nvSpPr>
        <p:spPr/>
        <p:txBody>
          <a:bodyPr/>
          <a:lstStyle/>
          <a:p>
            <a:r>
              <a:rPr lang="en-US" b="1" dirty="0">
                <a:latin typeface="Cambria" panose="02040503050406030204" pitchFamily="18" charset="0"/>
              </a:rPr>
              <a:t>The Need for a Cybersecurity Policy</a:t>
            </a:r>
          </a:p>
        </p:txBody>
      </p:sp>
      <p:sp>
        <p:nvSpPr>
          <p:cNvPr id="3" name="Content Placeholder 2">
            <a:extLst>
              <a:ext uri="{FF2B5EF4-FFF2-40B4-BE49-F238E27FC236}">
                <a16:creationId xmlns:a16="http://schemas.microsoft.com/office/drawing/2014/main" id="{E62AEC20-FE3F-2603-FF13-B322514E8381}"/>
              </a:ext>
            </a:extLst>
          </p:cNvPr>
          <p:cNvSpPr>
            <a:spLocks noGrp="1"/>
          </p:cNvSpPr>
          <p:nvPr>
            <p:ph idx="1"/>
          </p:nvPr>
        </p:nvSpPr>
        <p:spPr/>
        <p:txBody>
          <a:bodyPr>
            <a:normAutofit fontScale="92500" lnSpcReduction="10000"/>
          </a:bodyPr>
          <a:lstStyle/>
          <a:p>
            <a:pPr marL="0" indent="0" algn="l">
              <a:buNone/>
            </a:pPr>
            <a:r>
              <a:rPr lang="en-GB" b="0" i="0" dirty="0">
                <a:solidFill>
                  <a:srgbClr val="000000"/>
                </a:solidFill>
                <a:effectLst/>
                <a:latin typeface="Roboto" panose="02000000000000000000" pitchFamily="2" charset="0"/>
              </a:rPr>
              <a:t>The policy should:</a:t>
            </a:r>
          </a:p>
          <a:p>
            <a:pPr lvl="1"/>
            <a:r>
              <a:rPr lang="en-GB" b="0" i="0" dirty="0">
                <a:solidFill>
                  <a:srgbClr val="000000"/>
                </a:solidFill>
                <a:effectLst/>
                <a:latin typeface="Roboto" panose="02000000000000000000" pitchFamily="2" charset="0"/>
              </a:rPr>
              <a:t>Protect the confidentiality and integrity of our data.</a:t>
            </a:r>
          </a:p>
          <a:p>
            <a:pPr lvl="1"/>
            <a:r>
              <a:rPr lang="en-GB" b="0" i="0" dirty="0">
                <a:solidFill>
                  <a:srgbClr val="000000"/>
                </a:solidFill>
                <a:effectLst/>
                <a:latin typeface="Roboto" panose="02000000000000000000" pitchFamily="2" charset="0"/>
              </a:rPr>
              <a:t>Minimize the risk of security breaches.</a:t>
            </a:r>
          </a:p>
          <a:p>
            <a:pPr lvl="1"/>
            <a:r>
              <a:rPr lang="en-GB" b="0" i="0" dirty="0">
                <a:solidFill>
                  <a:srgbClr val="000000"/>
                </a:solidFill>
                <a:effectLst/>
                <a:latin typeface="Roboto" panose="02000000000000000000" pitchFamily="2" charset="0"/>
              </a:rPr>
              <a:t>Plan for digital security across your whole organization.</a:t>
            </a:r>
          </a:p>
          <a:p>
            <a:pPr lvl="1"/>
            <a:r>
              <a:rPr lang="en-GB" b="0" i="0" dirty="0">
                <a:solidFill>
                  <a:srgbClr val="000000"/>
                </a:solidFill>
                <a:effectLst/>
                <a:latin typeface="Roboto" panose="02000000000000000000" pitchFamily="2" charset="0"/>
              </a:rPr>
              <a:t>Help with regulatory compliance.</a:t>
            </a:r>
          </a:p>
          <a:p>
            <a:r>
              <a:rPr lang="en-US" dirty="0"/>
              <a:t>Overall this policy becomes a guide for all operations related to the security of IT infrastructure such as:</a:t>
            </a:r>
          </a:p>
          <a:p>
            <a:pPr lvl="1"/>
            <a:r>
              <a:rPr lang="en-US" dirty="0"/>
              <a:t>Vulnerability and risk assessment </a:t>
            </a:r>
          </a:p>
          <a:p>
            <a:pPr lvl="1"/>
            <a:r>
              <a:rPr lang="en-US" dirty="0"/>
              <a:t>Governance and compliance</a:t>
            </a:r>
          </a:p>
          <a:p>
            <a:pPr lvl="1"/>
            <a:r>
              <a:rPr lang="en-US" dirty="0"/>
              <a:t>User awareness and training</a:t>
            </a:r>
          </a:p>
          <a:p>
            <a:pPr lvl="1"/>
            <a:r>
              <a:rPr lang="en-US" dirty="0"/>
              <a:t>Incidence response </a:t>
            </a:r>
          </a:p>
          <a:p>
            <a:pPr lvl="1"/>
            <a:r>
              <a:rPr lang="en-US" dirty="0"/>
              <a:t>Cybersecurity evaluations and indicators</a:t>
            </a:r>
          </a:p>
          <a:p>
            <a:pPr lvl="1"/>
            <a:endParaRPr lang="en-US" dirty="0"/>
          </a:p>
        </p:txBody>
      </p:sp>
    </p:spTree>
    <p:extLst>
      <p:ext uri="{BB962C8B-B14F-4D97-AF65-F5344CB8AC3E}">
        <p14:creationId xmlns:p14="http://schemas.microsoft.com/office/powerpoint/2010/main" val="811772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C61EC-7494-EFD3-0F30-3CC009A6E97D}"/>
              </a:ext>
            </a:extLst>
          </p:cNvPr>
          <p:cNvSpPr>
            <a:spLocks noGrp="1"/>
          </p:cNvSpPr>
          <p:nvPr>
            <p:ph type="title"/>
          </p:nvPr>
        </p:nvSpPr>
        <p:spPr/>
        <p:txBody>
          <a:bodyPr/>
          <a:lstStyle/>
          <a:p>
            <a:r>
              <a:rPr lang="en-US" b="1" dirty="0">
                <a:latin typeface="Cambria" panose="02040503050406030204" pitchFamily="18" charset="0"/>
              </a:rPr>
              <a:t>Steps in Developing a Cybersecurity Policy</a:t>
            </a:r>
          </a:p>
        </p:txBody>
      </p:sp>
      <p:sp>
        <p:nvSpPr>
          <p:cNvPr id="3" name="Content Placeholder 2">
            <a:extLst>
              <a:ext uri="{FF2B5EF4-FFF2-40B4-BE49-F238E27FC236}">
                <a16:creationId xmlns:a16="http://schemas.microsoft.com/office/drawing/2014/main" id="{CED33C9B-C9EE-BD99-70B6-CCF363F15CE9}"/>
              </a:ext>
            </a:extLst>
          </p:cNvPr>
          <p:cNvSpPr>
            <a:spLocks noGrp="1"/>
          </p:cNvSpPr>
          <p:nvPr>
            <p:ph idx="1"/>
          </p:nvPr>
        </p:nvSpPr>
        <p:spPr/>
        <p:txBody>
          <a:bodyPr>
            <a:normAutofit fontScale="92500"/>
          </a:bodyPr>
          <a:lstStyle/>
          <a:p>
            <a:r>
              <a:rPr lang="en-US" dirty="0"/>
              <a:t>With all the knowledge from the previous chapters, we can put all together in steps to develop a cybersecurity policy for our organization.</a:t>
            </a:r>
          </a:p>
          <a:p>
            <a:r>
              <a:rPr lang="en-US" dirty="0"/>
              <a:t>It is advisable to have one policy pertaining to cybersecurity that can include all operations relating to managing and mitigating risks arising from cyber operations.</a:t>
            </a:r>
          </a:p>
          <a:p>
            <a:r>
              <a:rPr lang="en-US" dirty="0"/>
              <a:t>We can then have sub-policies relating to specific activities such as:</a:t>
            </a:r>
          </a:p>
          <a:p>
            <a:pPr lvl="1"/>
            <a:r>
              <a:rPr lang="en-US" dirty="0"/>
              <a:t>Vulnerability assessment </a:t>
            </a:r>
          </a:p>
          <a:p>
            <a:pPr lvl="1"/>
            <a:r>
              <a:rPr lang="en-US" dirty="0"/>
              <a:t>Risk assessment and management</a:t>
            </a:r>
          </a:p>
          <a:p>
            <a:pPr lvl="1"/>
            <a:r>
              <a:rPr lang="en-US" dirty="0"/>
              <a:t>Incident response</a:t>
            </a:r>
          </a:p>
          <a:p>
            <a:pPr lvl="1"/>
            <a:r>
              <a:rPr lang="en-US" dirty="0"/>
              <a:t>Cybersecurity governance and compliance</a:t>
            </a:r>
          </a:p>
          <a:p>
            <a:pPr lvl="1"/>
            <a:r>
              <a:rPr lang="en-US" dirty="0"/>
              <a:t>User training and awareness campaigns</a:t>
            </a:r>
          </a:p>
        </p:txBody>
      </p:sp>
    </p:spTree>
    <p:extLst>
      <p:ext uri="{BB962C8B-B14F-4D97-AF65-F5344CB8AC3E}">
        <p14:creationId xmlns:p14="http://schemas.microsoft.com/office/powerpoint/2010/main" val="317690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B08E5-D699-AFD4-E52A-FCCCF69B46FC}"/>
              </a:ext>
            </a:extLst>
          </p:cNvPr>
          <p:cNvSpPr>
            <a:spLocks noGrp="1"/>
          </p:cNvSpPr>
          <p:nvPr>
            <p:ph type="title"/>
          </p:nvPr>
        </p:nvSpPr>
        <p:spPr/>
        <p:txBody>
          <a:bodyPr>
            <a:normAutofit/>
          </a:bodyPr>
          <a:lstStyle/>
          <a:p>
            <a:pPr algn="l"/>
            <a:r>
              <a:rPr lang="en-US" sz="3200" b="1" dirty="0">
                <a:latin typeface="Cambria" panose="02040503050406030204" pitchFamily="18" charset="0"/>
              </a:rPr>
              <a:t>1. </a:t>
            </a:r>
            <a:r>
              <a:rPr lang="en-GB" sz="3200" b="1" i="0" dirty="0">
                <a:effectLst/>
                <a:latin typeface="Cambria" panose="02040503050406030204" pitchFamily="18" charset="0"/>
              </a:rPr>
              <a:t>Start with an assessment</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6377CF2B-9720-E5E1-5B43-B58D93EA569F}"/>
              </a:ext>
            </a:extLst>
          </p:cNvPr>
          <p:cNvSpPr>
            <a:spLocks noGrp="1"/>
          </p:cNvSpPr>
          <p:nvPr>
            <p:ph idx="1"/>
          </p:nvPr>
        </p:nvSpPr>
        <p:spPr/>
        <p:txBody>
          <a:bodyPr/>
          <a:lstStyle/>
          <a:p>
            <a:r>
              <a:rPr lang="en-US" dirty="0"/>
              <a:t>The first stage will be to assess the overall operations and activities of the organization including units, employees or assets.</a:t>
            </a:r>
          </a:p>
          <a:p>
            <a:r>
              <a:rPr lang="en-US" dirty="0"/>
              <a:t>This assessment can also include vulnerability assessment, risk assessment, and compliance.</a:t>
            </a:r>
          </a:p>
          <a:p>
            <a:r>
              <a:rPr lang="en-US" dirty="0"/>
              <a:t>We can collate all findings from these different assessments to better understand the operations of the organization, the risks involved as well as cybersecurity stance.</a:t>
            </a:r>
          </a:p>
          <a:p>
            <a:r>
              <a:rPr lang="en-US" dirty="0"/>
              <a:t> By the end of the assessment, we should be able to understand our cyber threat landscape better and make informed decisions on what elements to include in the policy.</a:t>
            </a:r>
          </a:p>
        </p:txBody>
      </p:sp>
    </p:spTree>
    <p:extLst>
      <p:ext uri="{BB962C8B-B14F-4D97-AF65-F5344CB8AC3E}">
        <p14:creationId xmlns:p14="http://schemas.microsoft.com/office/powerpoint/2010/main" val="960086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8CC7-E81D-D51E-2D1C-8EECFADC189A}"/>
              </a:ext>
            </a:extLst>
          </p:cNvPr>
          <p:cNvSpPr>
            <a:spLocks noGrp="1"/>
          </p:cNvSpPr>
          <p:nvPr>
            <p:ph type="title"/>
          </p:nvPr>
        </p:nvSpPr>
        <p:spPr/>
        <p:txBody>
          <a:bodyPr>
            <a:normAutofit/>
          </a:bodyPr>
          <a:lstStyle/>
          <a:p>
            <a:r>
              <a:rPr lang="en-GB" sz="3200" b="1" dirty="0">
                <a:latin typeface="Cambria" panose="02040503050406030204" pitchFamily="18" charset="0"/>
              </a:rPr>
              <a:t>2. </a:t>
            </a:r>
            <a:r>
              <a:rPr lang="en-GB" sz="3200" b="1" i="0" dirty="0">
                <a:effectLst/>
                <a:latin typeface="Cambria" panose="02040503050406030204" pitchFamily="18" charset="0"/>
              </a:rPr>
              <a:t>Consider applicable laws and guidelines</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7C7D71C3-99F5-F051-BF06-B975BFD0C244}"/>
              </a:ext>
            </a:extLst>
          </p:cNvPr>
          <p:cNvSpPr>
            <a:spLocks noGrp="1"/>
          </p:cNvSpPr>
          <p:nvPr>
            <p:ph idx="1"/>
          </p:nvPr>
        </p:nvSpPr>
        <p:spPr/>
        <p:txBody>
          <a:bodyPr/>
          <a:lstStyle/>
          <a:p>
            <a:r>
              <a:rPr lang="en-US" dirty="0"/>
              <a:t>From the assessment, we should be able to come up with laws we need to abide by based on the operation of our organization.</a:t>
            </a:r>
          </a:p>
          <a:p>
            <a:r>
              <a:rPr lang="en-US" dirty="0"/>
              <a:t>These laws need to be part of the policy as a way to govern operations where they need to be applied or abided to. </a:t>
            </a:r>
          </a:p>
          <a:p>
            <a:r>
              <a:rPr lang="en-US" dirty="0"/>
              <a:t>Compliance and risk assessment will be key in uncovering regulations we have to abide by in our operations.</a:t>
            </a:r>
          </a:p>
        </p:txBody>
      </p:sp>
    </p:spTree>
    <p:extLst>
      <p:ext uri="{BB962C8B-B14F-4D97-AF65-F5344CB8AC3E}">
        <p14:creationId xmlns:p14="http://schemas.microsoft.com/office/powerpoint/2010/main" val="340357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34F7-313D-EE9E-A0A7-1D92BA0400AB}"/>
              </a:ext>
            </a:extLst>
          </p:cNvPr>
          <p:cNvSpPr>
            <a:spLocks noGrp="1"/>
          </p:cNvSpPr>
          <p:nvPr>
            <p:ph type="title"/>
          </p:nvPr>
        </p:nvSpPr>
        <p:spPr/>
        <p:txBody>
          <a:bodyPr>
            <a:normAutofit/>
          </a:bodyPr>
          <a:lstStyle/>
          <a:p>
            <a:r>
              <a:rPr lang="en-GB" sz="3600" b="1" i="0" dirty="0">
                <a:effectLst/>
                <a:latin typeface="Cambria" panose="02040503050406030204" pitchFamily="18" charset="0"/>
              </a:rPr>
              <a:t>3. Include all appropriate elements</a:t>
            </a:r>
            <a:endParaRPr lang="en-US" sz="36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A31766C5-F9AF-713F-2EBA-80A027EF43DA}"/>
              </a:ext>
            </a:extLst>
          </p:cNvPr>
          <p:cNvSpPr>
            <a:spLocks noGrp="1"/>
          </p:cNvSpPr>
          <p:nvPr>
            <p:ph idx="1"/>
          </p:nvPr>
        </p:nvSpPr>
        <p:spPr/>
        <p:txBody>
          <a:bodyPr>
            <a:normAutofit fontScale="85000" lnSpcReduction="10000"/>
          </a:bodyPr>
          <a:lstStyle/>
          <a:p>
            <a:pPr marL="0" indent="0">
              <a:buNone/>
            </a:pPr>
            <a:r>
              <a:rPr lang="en-US" dirty="0"/>
              <a:t>Acceptable Use Policy (AUP): </a:t>
            </a:r>
          </a:p>
          <a:p>
            <a:pPr lvl="1"/>
            <a:r>
              <a:rPr lang="en-US" dirty="0"/>
              <a:t>This policy governs how employees can use a website, network, or internet service. It might outline, for example, what types of files users can upload or download, or might prohibit harassing others or leaking company information. You might want to check out the detailed example from the SANS Institute of what an AUP looks like.</a:t>
            </a:r>
          </a:p>
          <a:p>
            <a:pPr marL="0" indent="0">
              <a:buNone/>
            </a:pPr>
            <a:r>
              <a:rPr lang="en-US" dirty="0"/>
              <a:t>Access Control Policy (ACP)</a:t>
            </a:r>
          </a:p>
          <a:p>
            <a:pPr lvl="1"/>
            <a:r>
              <a:rPr lang="en-US" dirty="0"/>
              <a:t>This policy outlines who has access to what information within your company and how this is monitored and controlled. To get a feel for what an ACP looks like, you might want to check out this example from the International Association of Privacy Professionals.</a:t>
            </a:r>
          </a:p>
          <a:p>
            <a:pPr marL="0" indent="0">
              <a:buNone/>
            </a:pPr>
            <a:r>
              <a:rPr lang="en-US" dirty="0"/>
              <a:t>Passwords: </a:t>
            </a:r>
          </a:p>
          <a:p>
            <a:pPr lvl="1"/>
            <a:r>
              <a:rPr lang="en-US" dirty="0"/>
              <a:t>This policy highlights what rules and processes you put around password security. </a:t>
            </a:r>
          </a:p>
          <a:p>
            <a:pPr marL="0" indent="0">
              <a:buNone/>
            </a:pPr>
            <a:r>
              <a:rPr lang="en-US" dirty="0"/>
              <a:t>Antivirus Software: </a:t>
            </a:r>
          </a:p>
          <a:p>
            <a:pPr lvl="1"/>
            <a:r>
              <a:rPr lang="en-US" dirty="0"/>
              <a:t>This policy emphasizes whether or not antivirus software is required on each employee’s computer and explains why or why not.</a:t>
            </a:r>
          </a:p>
          <a:p>
            <a:pPr marL="0" indent="0">
              <a:buNone/>
            </a:pPr>
            <a:endParaRPr lang="en-US" dirty="0"/>
          </a:p>
        </p:txBody>
      </p:sp>
    </p:spTree>
    <p:extLst>
      <p:ext uri="{BB962C8B-B14F-4D97-AF65-F5344CB8AC3E}">
        <p14:creationId xmlns:p14="http://schemas.microsoft.com/office/powerpoint/2010/main" val="3771323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34F7-313D-EE9E-A0A7-1D92BA0400AB}"/>
              </a:ext>
            </a:extLst>
          </p:cNvPr>
          <p:cNvSpPr>
            <a:spLocks noGrp="1"/>
          </p:cNvSpPr>
          <p:nvPr>
            <p:ph type="title"/>
          </p:nvPr>
        </p:nvSpPr>
        <p:spPr/>
        <p:txBody>
          <a:bodyPr>
            <a:normAutofit/>
          </a:bodyPr>
          <a:lstStyle/>
          <a:p>
            <a:r>
              <a:rPr lang="en-GB" sz="3200" b="1" i="0" dirty="0">
                <a:effectLst/>
                <a:latin typeface="Cambria" panose="02040503050406030204" pitchFamily="18" charset="0"/>
              </a:rPr>
              <a:t>3. Include all appropriate elements</a:t>
            </a:r>
            <a:endParaRPr lang="en-US" sz="3200" b="1" dirty="0">
              <a:latin typeface="Cambria" panose="02040503050406030204" pitchFamily="18" charset="0"/>
            </a:endParaRPr>
          </a:p>
        </p:txBody>
      </p:sp>
      <p:sp>
        <p:nvSpPr>
          <p:cNvPr id="3" name="Content Placeholder 2">
            <a:extLst>
              <a:ext uri="{FF2B5EF4-FFF2-40B4-BE49-F238E27FC236}">
                <a16:creationId xmlns:a16="http://schemas.microsoft.com/office/drawing/2014/main" id="{A31766C5-F9AF-713F-2EBA-80A027EF43DA}"/>
              </a:ext>
            </a:extLst>
          </p:cNvPr>
          <p:cNvSpPr>
            <a:spLocks noGrp="1"/>
          </p:cNvSpPr>
          <p:nvPr>
            <p:ph idx="1"/>
          </p:nvPr>
        </p:nvSpPr>
        <p:spPr/>
        <p:txBody>
          <a:bodyPr>
            <a:normAutofit fontScale="92500" lnSpcReduction="20000"/>
          </a:bodyPr>
          <a:lstStyle/>
          <a:p>
            <a:pPr marL="0" indent="0">
              <a:buNone/>
            </a:pPr>
            <a:r>
              <a:rPr lang="en-US" dirty="0"/>
              <a:t>Remote Access: </a:t>
            </a:r>
          </a:p>
          <a:p>
            <a:pPr lvl="1"/>
            <a:r>
              <a:rPr lang="en-US" dirty="0"/>
              <a:t>This lays some ground rules on whether workers can access sensitive data outside the office firewall or if they need a virtual private network (VPN) to securely access corporate resources. It also addresses access issues pertaining to mobile devices.</a:t>
            </a:r>
          </a:p>
          <a:p>
            <a:pPr marL="0" indent="0">
              <a:buNone/>
            </a:pPr>
            <a:r>
              <a:rPr lang="en-US" dirty="0"/>
              <a:t>BYOD (Bring Your Own Device): </a:t>
            </a:r>
          </a:p>
          <a:p>
            <a:pPr lvl="1"/>
            <a:r>
              <a:rPr lang="en-US" dirty="0"/>
              <a:t>This policy delineates how and when employees can use their own technology to conduct company business and access company information.</a:t>
            </a:r>
          </a:p>
          <a:p>
            <a:pPr marL="0" indent="0">
              <a:buNone/>
            </a:pPr>
            <a:r>
              <a:rPr lang="en-US" dirty="0"/>
              <a:t>Auditing and Policy Review: </a:t>
            </a:r>
          </a:p>
          <a:p>
            <a:pPr lvl="1"/>
            <a:r>
              <a:rPr lang="en-US" dirty="0"/>
              <a:t>This underscores how and how often you’ll monitor and review your IT security policy.</a:t>
            </a:r>
          </a:p>
          <a:p>
            <a:pPr marL="0" indent="0">
              <a:buNone/>
            </a:pPr>
            <a:r>
              <a:rPr lang="en-US" dirty="0"/>
              <a:t>Enforcement: </a:t>
            </a:r>
          </a:p>
          <a:p>
            <a:pPr lvl="1"/>
            <a:r>
              <a:rPr lang="en-US" dirty="0"/>
              <a:t>This explains how you plan to hold people accountable for following your computer security policies and procedures. It also clarifies what actions you’ll take if they don’t comply.</a:t>
            </a:r>
          </a:p>
          <a:p>
            <a:pPr marL="0" indent="0">
              <a:buNone/>
            </a:pPr>
            <a:endParaRPr lang="en-US" dirty="0"/>
          </a:p>
        </p:txBody>
      </p:sp>
    </p:spTree>
    <p:extLst>
      <p:ext uri="{BB962C8B-B14F-4D97-AF65-F5344CB8AC3E}">
        <p14:creationId xmlns:p14="http://schemas.microsoft.com/office/powerpoint/2010/main" val="1770927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681</TotalTime>
  <Words>2041</Words>
  <Application>Microsoft Macintosh PowerPoint</Application>
  <PresentationFormat>Widescreen</PresentationFormat>
  <Paragraphs>158</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Cambria</vt:lpstr>
      <vt:lpstr>Roboto</vt:lpstr>
      <vt:lpstr>StarSymbol</vt:lpstr>
      <vt:lpstr>Office Theme</vt:lpstr>
      <vt:lpstr>Chapter 7 Cybersecurity Policy Development</vt:lpstr>
      <vt:lpstr>Cybersecurity Policy</vt:lpstr>
      <vt:lpstr>The Need for a Cybersecurity Policy</vt:lpstr>
      <vt:lpstr>The Need for a Cybersecurity Policy</vt:lpstr>
      <vt:lpstr>Steps in Developing a Cybersecurity Policy</vt:lpstr>
      <vt:lpstr>1. Start with an assessment</vt:lpstr>
      <vt:lpstr>2. Consider applicable laws and guidelines</vt:lpstr>
      <vt:lpstr>3. Include all appropriate elements</vt:lpstr>
      <vt:lpstr>3. Include all appropriate elements</vt:lpstr>
      <vt:lpstr>3. Include all appropriate elements</vt:lpstr>
      <vt:lpstr>4. Research and Apply frameworks</vt:lpstr>
      <vt:lpstr>5. Develop an implementation and communication plan</vt:lpstr>
      <vt:lpstr>6. Conduct regular security training</vt:lpstr>
      <vt:lpstr>Structure of a Cybersecurity Policy</vt:lpstr>
      <vt:lpstr>1. Purpose</vt:lpstr>
      <vt:lpstr>2. Audience</vt:lpstr>
      <vt:lpstr>3. Cybersecurity objectives</vt:lpstr>
      <vt:lpstr>4. Authority and access control policy</vt:lpstr>
      <vt:lpstr>5. Data classification</vt:lpstr>
      <vt:lpstr>6. Data support and operations</vt:lpstr>
      <vt:lpstr>7. Security awareness and behaviour</vt:lpstr>
      <vt:lpstr>8. Encryption policy</vt:lpstr>
      <vt:lpstr>9. Data backup policy</vt:lpstr>
      <vt:lpstr>10. Responsibilities, rights, and duties of personnel</vt:lpstr>
      <vt:lpstr>11. System hardening benchmarks</vt:lpstr>
      <vt:lpstr>12. References to regulations and compliance standards</vt:lpstr>
      <vt:lpstr>Practices for successful cybersecurity policies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Policy Development</dc:title>
  <dc:creator>Anton S. Limbo</dc:creator>
  <cp:lastModifiedBy>Anton S. Limbo</cp:lastModifiedBy>
  <cp:revision>13</cp:revision>
  <dcterms:created xsi:type="dcterms:W3CDTF">2022-10-26T19:31:38Z</dcterms:created>
  <dcterms:modified xsi:type="dcterms:W3CDTF">2023-04-24T06:48:33Z</dcterms:modified>
</cp:coreProperties>
</file>