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6C54AC-8347-44DC-8B8D-82E599C378D7}">
  <a:tblStyle styleId="{EF6C54AC-8347-44DC-8B8D-82E599C378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f295702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f295702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f295702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f295702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f0557da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f0557da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f29570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f29570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f295702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f295702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f295702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f295702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f295702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f295702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f295702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f295702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f295702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f295702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f295702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f295702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eps.academy/br/exercise/261"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eps.academy/br/exercise/261" TargetMode="External"/><Relationship Id="rId4" Type="http://schemas.openxmlformats.org/officeDocument/2006/relationships/hyperlink" Target="https://neps.academy/br/submission/6542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t.khanacademy.org/computing/computer-science/algorithms/binary-search/a/running-time-of-binary-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eps.academy/br/exercise/261"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eps.academy/br/exercise/26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neps.academy/br/exercise/261" TargetMode="External"/><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Estruturas de dados intermediária </a:t>
            </a:r>
            <a:endParaRPr/>
          </a:p>
        </p:txBody>
      </p:sp>
      <p:sp>
        <p:nvSpPr>
          <p:cNvPr id="87" name="Google Shape;87;p13"/>
          <p:cNvSpPr/>
          <p:nvPr/>
        </p:nvSpPr>
        <p:spPr>
          <a:xfrm>
            <a:off x="700525" y="3161950"/>
            <a:ext cx="4018200" cy="955800"/>
          </a:xfrm>
          <a:prstGeom prst="roundRect">
            <a:avLst>
              <a:gd fmla="val 16667" name="adj"/>
            </a:avLst>
          </a:prstGeom>
          <a:solidFill>
            <a:srgbClr val="D0E0E3"/>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729625" y="3172900"/>
            <a:ext cx="4086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5000">
                <a:solidFill>
                  <a:srgbClr val="1A9988"/>
                </a:solidFill>
                <a:latin typeface="Lato"/>
                <a:ea typeface="Lato"/>
                <a:cs typeface="Lato"/>
                <a:sym typeface="Lato"/>
              </a:rPr>
              <a:t>Busca binária</a:t>
            </a:r>
            <a:endParaRPr b="1" sz="5000">
              <a:solidFill>
                <a:srgbClr val="1A9988"/>
              </a:solidFill>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pic>
        <p:nvPicPr>
          <p:cNvPr id="188" name="Google Shape;188;p22"/>
          <p:cNvPicPr preferRelativeResize="0"/>
          <p:nvPr/>
        </p:nvPicPr>
        <p:blipFill>
          <a:blip r:embed="rId4">
            <a:alphaModFix/>
          </a:blip>
          <a:stretch>
            <a:fillRect/>
          </a:stretch>
        </p:blipFill>
        <p:spPr>
          <a:xfrm>
            <a:off x="1395413" y="1320475"/>
            <a:ext cx="6353175" cy="3286125"/>
          </a:xfrm>
          <a:prstGeom prst="rect">
            <a:avLst/>
          </a:prstGeom>
          <a:noFill/>
          <a:ln>
            <a:noFill/>
          </a:ln>
        </p:spPr>
      </p:pic>
      <p:sp>
        <p:nvSpPr>
          <p:cNvPr id="189" name="Google Shape;18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195" name="Google Shape;195;p23"/>
          <p:cNvSpPr txBox="1"/>
          <p:nvPr>
            <p:ph type="title"/>
          </p:nvPr>
        </p:nvSpPr>
        <p:spPr>
          <a:xfrm>
            <a:off x="699700" y="1329450"/>
            <a:ext cx="479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Considerações da resolução</a:t>
            </a:r>
            <a:endParaRPr/>
          </a:p>
        </p:txBody>
      </p:sp>
      <p:sp>
        <p:nvSpPr>
          <p:cNvPr id="196" name="Google Shape;196;p23"/>
          <p:cNvSpPr txBox="1"/>
          <p:nvPr>
            <p:ph idx="1" type="body"/>
          </p:nvPr>
        </p:nvSpPr>
        <p:spPr>
          <a:xfrm>
            <a:off x="729450" y="1906702"/>
            <a:ext cx="7688700" cy="281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Resolveu bem o problema.</a:t>
            </a:r>
            <a:endParaRPr/>
          </a:p>
          <a:p>
            <a:pPr indent="-311150" lvl="0" marL="457200" rtl="0" algn="just">
              <a:spcBef>
                <a:spcPts val="0"/>
              </a:spcBef>
              <a:spcAft>
                <a:spcPts val="0"/>
              </a:spcAft>
              <a:buSzPts val="1300"/>
              <a:buChar char="●"/>
            </a:pPr>
            <a:r>
              <a:rPr lang="pt-BR"/>
              <a:t>Devemos reparar que na função de encontrar, que realiza a busca binária,  ela realiza a média do fim e do início para verificar a posição, se o valor resultante for quebrado, será arredondado para baixo, dessa maneira, a posição fim nunca será verificada da maneira como foi implementada. Mas, para contornar isso, é passado o tamanho do vector, que é o elemento final+1, pois começa a contar do 0, e quando ocorre a atualização do Fim pela posição, a posição já foi verificada, então o problema é resolvido corretamente.</a:t>
            </a:r>
            <a:endParaRPr/>
          </a:p>
          <a:p>
            <a:pPr indent="-311150" lvl="0" marL="457200" marR="0" rtl="0" algn="l">
              <a:lnSpc>
                <a:spcPct val="115000"/>
              </a:lnSpc>
              <a:spcBef>
                <a:spcPts val="0"/>
              </a:spcBef>
              <a:spcAft>
                <a:spcPts val="0"/>
              </a:spcAft>
              <a:buSzPts val="1300"/>
              <a:buChar char="●"/>
            </a:pPr>
            <a:r>
              <a:rPr lang="pt-BR"/>
              <a:t>Sua complexidade foi</a:t>
            </a:r>
            <a:r>
              <a:rPr lang="pt-BR"/>
              <a:t> :	</a:t>
            </a:r>
            <a:r>
              <a:rPr lang="pt-BR">
                <a:uFill>
                  <a:noFill/>
                </a:uFill>
                <a:hlinkClick r:id="rId4"/>
              </a:rPr>
              <a:t>T: O(N + MlogN)	S: O(N)</a:t>
            </a:r>
            <a:endParaRPr/>
          </a:p>
        </p:txBody>
      </p:sp>
      <p:sp>
        <p:nvSpPr>
          <p:cNvPr id="197" name="Google Shape;197;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Abrindo ideias</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Imagine a seguinte situação, estou pensando num número de 0 a 15, vocês não sabem qual é, digamos que seja 8, quando vocês testarem testarem um </a:t>
            </a:r>
            <a:r>
              <a:rPr lang="pt-BR"/>
              <a:t>número</a:t>
            </a:r>
            <a:r>
              <a:rPr lang="pt-BR"/>
              <a:t> direi se está certo, ou se é maior ou menor. </a:t>
            </a:r>
            <a:endParaRPr/>
          </a:p>
          <a:p>
            <a:pPr indent="457200" lvl="0" marL="457200" rtl="0" algn="l">
              <a:spcBef>
                <a:spcPts val="1200"/>
              </a:spcBef>
              <a:spcAft>
                <a:spcPts val="1200"/>
              </a:spcAft>
              <a:buNone/>
            </a:pPr>
            <a:r>
              <a:rPr lang="pt-BR"/>
              <a:t>Que estratégias poderiam ser adotadas para encontrar o número? </a:t>
            </a:r>
            <a:endParaRPr/>
          </a:p>
        </p:txBody>
      </p:sp>
      <p:graphicFrame>
        <p:nvGraphicFramePr>
          <p:cNvPr id="96" name="Google Shape;96;p14"/>
          <p:cNvGraphicFramePr/>
          <p:nvPr/>
        </p:nvGraphicFramePr>
        <p:xfrm>
          <a:off x="952400" y="348452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98" name="Google Shape;98;p14"/>
          <p:cNvSpPr txBox="1"/>
          <p:nvPr/>
        </p:nvSpPr>
        <p:spPr>
          <a:xfrm>
            <a:off x="3652625" y="4241525"/>
            <a:ext cx="12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embaralhar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04" name="Google Shape;104;p15"/>
          <p:cNvSpPr txBox="1"/>
          <p:nvPr>
            <p:ph idx="1" type="body"/>
          </p:nvPr>
        </p:nvSpPr>
        <p:spPr>
          <a:xfrm>
            <a:off x="729450" y="2078875"/>
            <a:ext cx="7688700" cy="28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Começar do menor valor e ir até o maior:</a:t>
            </a:r>
            <a:endParaRPr/>
          </a:p>
          <a:p>
            <a:pPr indent="-304800" lvl="0" marL="457200" rtl="0" algn="l">
              <a:spcBef>
                <a:spcPts val="1200"/>
              </a:spcBef>
              <a:spcAft>
                <a:spcPts val="0"/>
              </a:spcAft>
              <a:buSzPts val="1200"/>
              <a:buChar char="●"/>
            </a:pPr>
            <a:r>
              <a:rPr lang="pt-BR" sz="1200"/>
              <a:t>Tentar primeiro o primeiro e ir testando até chegar no último</a:t>
            </a:r>
            <a:endParaRPr sz="1200"/>
          </a:p>
          <a:p>
            <a:pPr indent="-304800" lvl="0" marL="457200" rtl="0" algn="l">
              <a:spcBef>
                <a:spcPts val="0"/>
              </a:spcBef>
              <a:spcAft>
                <a:spcPts val="0"/>
              </a:spcAft>
              <a:buSzPts val="1200"/>
              <a:buChar char="●"/>
            </a:pPr>
            <a:r>
              <a:rPr lang="pt-BR" sz="1200"/>
              <a:t>Na pior hipótese onde o número procurado é o último fazemos 16 tentativas, ou seja os N elementos.</a:t>
            </a:r>
            <a:endParaRPr sz="1200"/>
          </a:p>
          <a:p>
            <a:pPr indent="-304800" lvl="0" marL="457200" rtl="0" algn="l">
              <a:spcBef>
                <a:spcPts val="0"/>
              </a:spcBef>
              <a:spcAft>
                <a:spcPts val="0"/>
              </a:spcAft>
              <a:buSzPts val="1200"/>
              <a:buChar char="●"/>
            </a:pPr>
            <a:r>
              <a:rPr lang="pt-BR" sz="1200"/>
              <a:t>Na situação atual são 8 tentativas, a 9° era a verdadeira.</a:t>
            </a:r>
            <a:endParaRPr sz="1200"/>
          </a:p>
          <a:p>
            <a:pPr indent="-304800" lvl="0" marL="457200" rtl="0" algn="l">
              <a:spcBef>
                <a:spcPts val="0"/>
              </a:spcBef>
              <a:spcAft>
                <a:spcPts val="0"/>
              </a:spcAft>
              <a:buSzPts val="1200"/>
              <a:buChar char="●"/>
            </a:pPr>
            <a:r>
              <a:rPr lang="pt-BR" sz="1200"/>
              <a:t>Se fossem 1000?</a:t>
            </a:r>
            <a:endParaRPr sz="1200"/>
          </a:p>
          <a:p>
            <a:pPr indent="0" lvl="0" marL="0" rtl="0" algn="l">
              <a:spcBef>
                <a:spcPts val="1200"/>
              </a:spcBef>
              <a:spcAft>
                <a:spcPts val="0"/>
              </a:spcAft>
              <a:buNone/>
            </a:pPr>
            <a:r>
              <a:rPr lang="pt-BR"/>
              <a:t>	</a:t>
            </a:r>
            <a:r>
              <a:rPr lang="pt-BR"/>
              <a:t>Começar do maior valor e ir até o menor:</a:t>
            </a:r>
            <a:endParaRPr/>
          </a:p>
          <a:p>
            <a:pPr indent="-304800" lvl="0" marL="457200" rtl="0" algn="l">
              <a:spcBef>
                <a:spcPts val="1200"/>
              </a:spcBef>
              <a:spcAft>
                <a:spcPts val="0"/>
              </a:spcAft>
              <a:buSzPts val="1200"/>
              <a:buChar char="●"/>
            </a:pPr>
            <a:r>
              <a:rPr lang="pt-BR" sz="1200"/>
              <a:t>Tentar primeiro o último e ir testando até chegar no primeiro</a:t>
            </a:r>
            <a:endParaRPr sz="1200"/>
          </a:p>
          <a:p>
            <a:pPr indent="-304800" lvl="0" marL="457200" rtl="0" algn="l">
              <a:spcBef>
                <a:spcPts val="0"/>
              </a:spcBef>
              <a:spcAft>
                <a:spcPts val="0"/>
              </a:spcAft>
              <a:buSzPts val="1200"/>
              <a:buChar char="●"/>
            </a:pPr>
            <a:r>
              <a:rPr lang="pt-BR" sz="1200"/>
              <a:t>Na pior hipótese onde o número procurado é o primeiro da ordem fazemos 16 tentativas, ou seja os N elementos. </a:t>
            </a:r>
            <a:endParaRPr sz="1200"/>
          </a:p>
          <a:p>
            <a:pPr indent="-304800" lvl="0" marL="457200" rtl="0" algn="l">
              <a:spcBef>
                <a:spcPts val="0"/>
              </a:spcBef>
              <a:spcAft>
                <a:spcPts val="0"/>
              </a:spcAft>
              <a:buSzPts val="1200"/>
              <a:buChar char="●"/>
            </a:pPr>
            <a:r>
              <a:rPr lang="pt-BR" sz="1200"/>
              <a:t>Na situação atual fora 7 tentativas, a 8° era verdadeira</a:t>
            </a:r>
            <a:endParaRPr sz="1200"/>
          </a:p>
        </p:txBody>
      </p:sp>
      <p:graphicFrame>
        <p:nvGraphicFramePr>
          <p:cNvPr id="105" name="Google Shape;105;p15"/>
          <p:cNvGraphicFramePr/>
          <p:nvPr/>
        </p:nvGraphicFramePr>
        <p:xfrm>
          <a:off x="954200" y="69742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5010825" y="40435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902100" y="35682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092425" y="305627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15" name="Google Shape;115;p16"/>
          <p:cNvSpPr txBox="1"/>
          <p:nvPr>
            <p:ph idx="1" type="body"/>
          </p:nvPr>
        </p:nvSpPr>
        <p:spPr>
          <a:xfrm>
            <a:off x="729450" y="1906663"/>
            <a:ext cx="7688700" cy="109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	Busca binária:</a:t>
            </a:r>
            <a:endParaRPr/>
          </a:p>
          <a:p>
            <a:pPr indent="-311150" lvl="0" marL="457200" rtl="0" algn="l">
              <a:spcBef>
                <a:spcPts val="1200"/>
              </a:spcBef>
              <a:spcAft>
                <a:spcPts val="0"/>
              </a:spcAft>
              <a:buSzPts val="1300"/>
              <a:buChar char="●"/>
            </a:pPr>
            <a:r>
              <a:rPr lang="pt-BR" sz="1200"/>
              <a:t>Escolhemos o valor do meio, de maneira a eliminar pelo menos metade das possibilidades toda vez, se for maior ou menor restringimos o intervalo e escolhemos o valor central novamente, até chegarmos no valor procurado.</a:t>
            </a:r>
            <a:endParaRPr sz="1200"/>
          </a:p>
        </p:txBody>
      </p:sp>
      <p:graphicFrame>
        <p:nvGraphicFramePr>
          <p:cNvPr id="116" name="Google Shape;116;p16"/>
          <p:cNvGraphicFramePr/>
          <p:nvPr/>
        </p:nvGraphicFramePr>
        <p:xfrm>
          <a:off x="952400" y="308942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c>
                  <a:txBody>
                    <a:bodyPr/>
                    <a:lstStyle/>
                    <a:p>
                      <a:pPr indent="0" lvl="0" marL="0" rtl="0" algn="l">
                        <a:spcBef>
                          <a:spcPts val="0"/>
                        </a:spcBef>
                        <a:spcAft>
                          <a:spcPts val="0"/>
                        </a:spcAft>
                        <a:buNone/>
                      </a:pPr>
                      <a:r>
                        <a:rPr lang="pt-BR"/>
                        <a:t>1</a:t>
                      </a:r>
                      <a:r>
                        <a:rPr lang="pt-BR"/>
                        <a:t>1</a:t>
                      </a:r>
                      <a:endParaRPr/>
                    </a:p>
                  </a:txBody>
                  <a:tcPr marT="91425" marB="91425" marR="91425" marL="91425"/>
                </a:tc>
                <a:tc>
                  <a:txBody>
                    <a:bodyPr/>
                    <a:lstStyle/>
                    <a:p>
                      <a:pPr indent="0" lvl="0" marL="0" rtl="0" algn="l">
                        <a:spcBef>
                          <a:spcPts val="0"/>
                        </a:spcBef>
                        <a:spcAft>
                          <a:spcPts val="0"/>
                        </a:spcAft>
                        <a:buNone/>
                      </a:pPr>
                      <a:r>
                        <a:rPr lang="pt-BR"/>
                        <a:t>1</a:t>
                      </a:r>
                      <a:r>
                        <a:rPr lang="pt-BR"/>
                        <a:t>2</a:t>
                      </a:r>
                      <a:endParaRPr/>
                    </a:p>
                  </a:txBody>
                  <a:tcPr marT="91425" marB="91425" marR="91425" marL="91425"/>
                </a:tc>
                <a:tc>
                  <a:txBody>
                    <a:bodyPr/>
                    <a:lstStyle/>
                    <a:p>
                      <a:pPr indent="0" lvl="0" marL="0" rtl="0" algn="l">
                        <a:spcBef>
                          <a:spcPts val="0"/>
                        </a:spcBef>
                        <a:spcAft>
                          <a:spcPts val="0"/>
                        </a:spcAft>
                        <a:buNone/>
                      </a:pPr>
                      <a:r>
                        <a:rPr lang="pt-BR"/>
                        <a:t>1</a:t>
                      </a:r>
                      <a:r>
                        <a:rPr lang="pt-BR"/>
                        <a:t>3</a:t>
                      </a:r>
                      <a:endParaRPr/>
                    </a:p>
                  </a:txBody>
                  <a:tcPr marT="91425" marB="91425" marR="91425" marL="91425"/>
                </a:tc>
                <a:tc>
                  <a:txBody>
                    <a:bodyPr/>
                    <a:lstStyle/>
                    <a:p>
                      <a:pPr indent="0" lvl="0" marL="0" rtl="0" algn="l">
                        <a:spcBef>
                          <a:spcPts val="0"/>
                        </a:spcBef>
                        <a:spcAft>
                          <a:spcPts val="0"/>
                        </a:spcAft>
                        <a:buNone/>
                      </a:pPr>
                      <a:r>
                        <a:rPr lang="pt-BR"/>
                        <a:t>1</a:t>
                      </a:r>
                      <a:r>
                        <a:rPr lang="pt-BR"/>
                        <a:t>4</a:t>
                      </a:r>
                      <a:endParaRPr/>
                    </a:p>
                  </a:txBody>
                  <a:tcPr marT="91425" marB="91425" marR="91425" marL="91425"/>
                </a:tc>
                <a:tc>
                  <a:txBody>
                    <a:bodyPr/>
                    <a:lstStyle/>
                    <a:p>
                      <a:pPr indent="0" lvl="0" marL="0" rtl="0" algn="l">
                        <a:spcBef>
                          <a:spcPts val="0"/>
                        </a:spcBef>
                        <a:spcAft>
                          <a:spcPts val="0"/>
                        </a:spcAft>
                        <a:buNone/>
                      </a:pPr>
                      <a:r>
                        <a:rPr lang="pt-BR"/>
                        <a:t>1</a:t>
                      </a:r>
                      <a:r>
                        <a:rPr lang="pt-BR"/>
                        <a:t>5</a:t>
                      </a:r>
                      <a:endParaRPr/>
                    </a:p>
                  </a:txBody>
                  <a:tcPr marT="91425" marB="91425" marR="91425" marL="91425"/>
                </a:tc>
              </a:tr>
            </a:tbl>
          </a:graphicData>
        </a:graphic>
      </p:graphicFrame>
      <p:graphicFrame>
        <p:nvGraphicFramePr>
          <p:cNvPr id="117" name="Google Shape;117;p16"/>
          <p:cNvGraphicFramePr/>
          <p:nvPr/>
        </p:nvGraphicFramePr>
        <p:xfrm>
          <a:off x="4572000" y="360487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c>
                  <a:txBody>
                    <a:bodyPr/>
                    <a:lstStyle/>
                    <a:p>
                      <a:pPr indent="0" lvl="0" marL="0" rtl="0" algn="l">
                        <a:spcBef>
                          <a:spcPts val="0"/>
                        </a:spcBef>
                        <a:spcAft>
                          <a:spcPts val="0"/>
                        </a:spcAft>
                        <a:buNone/>
                      </a:pPr>
                      <a:r>
                        <a:rPr lang="pt-BR"/>
                        <a:t>1</a:t>
                      </a:r>
                      <a:r>
                        <a:rPr lang="pt-BR"/>
                        <a:t>1</a:t>
                      </a:r>
                      <a:endParaRPr/>
                    </a:p>
                  </a:txBody>
                  <a:tcPr marT="91425" marB="91425" marR="91425" marL="91425"/>
                </a:tc>
                <a:tc>
                  <a:txBody>
                    <a:bodyPr/>
                    <a:lstStyle/>
                    <a:p>
                      <a:pPr indent="0" lvl="0" marL="0" rtl="0" algn="l">
                        <a:spcBef>
                          <a:spcPts val="0"/>
                        </a:spcBef>
                        <a:spcAft>
                          <a:spcPts val="0"/>
                        </a:spcAft>
                        <a:buNone/>
                      </a:pPr>
                      <a:r>
                        <a:rPr lang="pt-BR"/>
                        <a:t>1</a:t>
                      </a:r>
                      <a:r>
                        <a:rPr lang="pt-BR"/>
                        <a:t>2</a:t>
                      </a:r>
                      <a:endParaRPr/>
                    </a:p>
                  </a:txBody>
                  <a:tcPr marT="91425" marB="91425" marR="91425" marL="91425"/>
                </a:tc>
                <a:tc>
                  <a:txBody>
                    <a:bodyPr/>
                    <a:lstStyle/>
                    <a:p>
                      <a:pPr indent="0" lvl="0" marL="0" rtl="0" algn="l">
                        <a:spcBef>
                          <a:spcPts val="0"/>
                        </a:spcBef>
                        <a:spcAft>
                          <a:spcPts val="0"/>
                        </a:spcAft>
                        <a:buNone/>
                      </a:pPr>
                      <a:r>
                        <a:rPr lang="pt-BR"/>
                        <a:t>1</a:t>
                      </a:r>
                      <a:r>
                        <a:rPr lang="pt-BR"/>
                        <a:t>3</a:t>
                      </a:r>
                      <a:endParaRPr/>
                    </a:p>
                  </a:txBody>
                  <a:tcPr marT="91425" marB="91425" marR="91425" marL="91425"/>
                </a:tc>
                <a:tc>
                  <a:txBody>
                    <a:bodyPr/>
                    <a:lstStyle/>
                    <a:p>
                      <a:pPr indent="0" lvl="0" marL="0" rtl="0" algn="l">
                        <a:spcBef>
                          <a:spcPts val="0"/>
                        </a:spcBef>
                        <a:spcAft>
                          <a:spcPts val="0"/>
                        </a:spcAft>
                        <a:buNone/>
                      </a:pPr>
                      <a:r>
                        <a:rPr lang="pt-BR"/>
                        <a:t>1</a:t>
                      </a:r>
                      <a:r>
                        <a:rPr lang="pt-BR"/>
                        <a:t>4</a:t>
                      </a:r>
                      <a:endParaRPr/>
                    </a:p>
                  </a:txBody>
                  <a:tcPr marT="91425" marB="91425" marR="91425" marL="91425"/>
                </a:tc>
                <a:tc>
                  <a:txBody>
                    <a:bodyPr/>
                    <a:lstStyle/>
                    <a:p>
                      <a:pPr indent="0" lvl="0" marL="0" rtl="0" algn="l">
                        <a:spcBef>
                          <a:spcPts val="0"/>
                        </a:spcBef>
                        <a:spcAft>
                          <a:spcPts val="0"/>
                        </a:spcAft>
                        <a:buNone/>
                      </a:pPr>
                      <a:r>
                        <a:rPr lang="pt-BR"/>
                        <a:t>1</a:t>
                      </a:r>
                      <a:r>
                        <a:rPr lang="pt-BR"/>
                        <a:t>5</a:t>
                      </a:r>
                      <a:endParaRPr/>
                    </a:p>
                  </a:txBody>
                  <a:tcPr marT="91425" marB="91425" marR="91425" marL="91425"/>
                </a:tc>
              </a:tr>
            </a:tbl>
          </a:graphicData>
        </a:graphic>
      </p:graphicFrame>
      <p:graphicFrame>
        <p:nvGraphicFramePr>
          <p:cNvPr id="118" name="Google Shape;118;p16"/>
          <p:cNvGraphicFramePr/>
          <p:nvPr/>
        </p:nvGraphicFramePr>
        <p:xfrm>
          <a:off x="4572000" y="4080175"/>
          <a:ext cx="3000000" cy="3000000"/>
        </p:xfrm>
        <a:graphic>
          <a:graphicData uri="http://schemas.openxmlformats.org/drawingml/2006/table">
            <a:tbl>
              <a:tblPr>
                <a:noFill/>
                <a:tableStyleId>{EF6C54AC-8347-44DC-8B8D-82E599C378D7}</a:tableStyleId>
              </a:tblPr>
              <a:tblGrid>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a:t>
                      </a:r>
                      <a:r>
                        <a:rPr lang="pt-BR"/>
                        <a:t>0</a:t>
                      </a:r>
                      <a:endParaRPr/>
                    </a:p>
                  </a:txBody>
                  <a:tcPr marT="91425" marB="91425" marR="91425" marL="91425"/>
                </a:tc>
              </a:tr>
            </a:tbl>
          </a:graphicData>
        </a:graphic>
      </p:graphicFrame>
      <p:graphicFrame>
        <p:nvGraphicFramePr>
          <p:cNvPr id="119" name="Google Shape;119;p16"/>
          <p:cNvGraphicFramePr/>
          <p:nvPr/>
        </p:nvGraphicFramePr>
        <p:xfrm>
          <a:off x="4572125" y="4555475"/>
          <a:ext cx="3000000" cy="3000000"/>
        </p:xfrm>
        <a:graphic>
          <a:graphicData uri="http://schemas.openxmlformats.org/drawingml/2006/table">
            <a:tbl>
              <a:tblPr>
                <a:noFill/>
                <a:tableStyleId>{EF6C54AC-8347-44DC-8B8D-82E599C378D7}</a:tableStyleId>
              </a:tblPr>
              <a:tblGrid>
                <a:gridCol w="452325"/>
              </a:tblGrid>
              <a:tr h="396200">
                <a:tc>
                  <a:txBody>
                    <a:bodyPr/>
                    <a:lstStyle/>
                    <a:p>
                      <a:pPr indent="0" lvl="0" marL="0" rtl="0" algn="l">
                        <a:spcBef>
                          <a:spcPts val="0"/>
                        </a:spcBef>
                        <a:spcAft>
                          <a:spcPts val="0"/>
                        </a:spcAft>
                        <a:buNone/>
                      </a:pPr>
                      <a:r>
                        <a:rPr lang="pt-BR"/>
                        <a:t>8</a:t>
                      </a:r>
                      <a:endParaRPr/>
                    </a:p>
                  </a:txBody>
                  <a:tcPr marT="91425" marB="91425" marR="91425" marL="91425"/>
                </a:tc>
              </a:tr>
            </a:tbl>
          </a:graphicData>
        </a:graphic>
      </p:graphicFrame>
      <p:sp>
        <p:nvSpPr>
          <p:cNvPr id="120" name="Google Shape;120;p16"/>
          <p:cNvSpPr txBox="1"/>
          <p:nvPr>
            <p:ph idx="1" type="body"/>
          </p:nvPr>
        </p:nvSpPr>
        <p:spPr>
          <a:xfrm>
            <a:off x="729450" y="3612425"/>
            <a:ext cx="3743100" cy="133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Na situação atual foram 3 chutes, na 4° vez já se sabe qual é.</a:t>
            </a:r>
            <a:endParaRPr/>
          </a:p>
          <a:p>
            <a:pPr indent="-311150" lvl="0" marL="457200" rtl="0" algn="l">
              <a:spcBef>
                <a:spcPts val="0"/>
              </a:spcBef>
              <a:spcAft>
                <a:spcPts val="0"/>
              </a:spcAft>
              <a:buSzPts val="1300"/>
              <a:buChar char="●"/>
            </a:pPr>
            <a:r>
              <a:rPr lang="pt-BR"/>
              <a:t>Na pior das hipóteses são log(N) na base 2 chutes, o seguinte é certeiro. </a:t>
            </a:r>
            <a:endParaRPr/>
          </a:p>
        </p:txBody>
      </p:sp>
      <p:sp>
        <p:nvSpPr>
          <p:cNvPr id="121" name="Google Shape;12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a:off x="6806950" y="3638163"/>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7259375" y="4118250"/>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5902100" y="31333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4092425" y="2668625"/>
            <a:ext cx="479700" cy="46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Estratégias e complexidades</a:t>
            </a:r>
            <a:endParaRPr/>
          </a:p>
        </p:txBody>
      </p:sp>
      <p:sp>
        <p:nvSpPr>
          <p:cNvPr id="131" name="Google Shape;131;p17"/>
          <p:cNvSpPr txBox="1"/>
          <p:nvPr>
            <p:ph idx="1" type="body"/>
          </p:nvPr>
        </p:nvSpPr>
        <p:spPr>
          <a:xfrm>
            <a:off x="729450" y="1906663"/>
            <a:ext cx="7688700" cy="10968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pt-BR"/>
              <a:t>Busca binária</a:t>
            </a:r>
            <a:endParaRPr/>
          </a:p>
          <a:p>
            <a:pPr indent="-311150" lvl="0" marL="457200" rtl="0" algn="l">
              <a:spcBef>
                <a:spcPts val="1200"/>
              </a:spcBef>
              <a:spcAft>
                <a:spcPts val="0"/>
              </a:spcAft>
              <a:buSzPts val="1300"/>
              <a:buChar char="●"/>
            </a:pPr>
            <a:r>
              <a:rPr lang="pt-BR"/>
              <a:t>Como N é 16, então na pior das hipóteses são 4 chutes (ex: caso fosse escolhido o 15).</a:t>
            </a:r>
            <a:endParaRPr/>
          </a:p>
          <a:p>
            <a:pPr indent="0" lvl="0" marL="0" rtl="0" algn="l">
              <a:spcBef>
                <a:spcPts val="1200"/>
              </a:spcBef>
              <a:spcAft>
                <a:spcPts val="1200"/>
              </a:spcAft>
              <a:buNone/>
            </a:pPr>
            <a:r>
              <a:t/>
            </a:r>
            <a:endParaRPr/>
          </a:p>
        </p:txBody>
      </p:sp>
      <p:graphicFrame>
        <p:nvGraphicFramePr>
          <p:cNvPr id="132" name="Google Shape;132;p17"/>
          <p:cNvGraphicFramePr/>
          <p:nvPr/>
        </p:nvGraphicFramePr>
        <p:xfrm>
          <a:off x="952400" y="270177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0</a:t>
                      </a:r>
                      <a:endParaRPr/>
                    </a:p>
                  </a:txBody>
                  <a:tcPr marT="91425" marB="91425" marR="91425" marL="91425"/>
                </a:tc>
                <a:tc>
                  <a:txBody>
                    <a:bodyPr/>
                    <a:lstStyle/>
                    <a:p>
                      <a:pPr indent="0" lvl="0" marL="0" rtl="0" algn="l">
                        <a:spcBef>
                          <a:spcPts val="0"/>
                        </a:spcBef>
                        <a:spcAft>
                          <a:spcPts val="0"/>
                        </a:spcAft>
                        <a:buNone/>
                      </a:pPr>
                      <a:r>
                        <a:rPr lang="pt-BR"/>
                        <a:t>1</a:t>
                      </a:r>
                      <a:endParaRPr/>
                    </a:p>
                  </a:txBody>
                  <a:tcPr marT="91425" marB="91425" marR="91425" marL="91425"/>
                </a:tc>
                <a:tc>
                  <a:txBody>
                    <a:bodyPr/>
                    <a:lstStyle/>
                    <a:p>
                      <a:pPr indent="0" lvl="0" marL="0" rtl="0" algn="l">
                        <a:spcBef>
                          <a:spcPts val="0"/>
                        </a:spcBef>
                        <a:spcAft>
                          <a:spcPts val="0"/>
                        </a:spcAft>
                        <a:buNone/>
                      </a:pPr>
                      <a:r>
                        <a:rPr lang="pt-BR"/>
                        <a:t>2</a:t>
                      </a:r>
                      <a:endParaRPr/>
                    </a:p>
                  </a:txBody>
                  <a:tcPr marT="91425" marB="91425" marR="91425" marL="91425"/>
                </a:tc>
                <a:tc>
                  <a:txBody>
                    <a:bodyPr/>
                    <a:lstStyle/>
                    <a:p>
                      <a:pPr indent="0" lvl="0" marL="0" rtl="0" algn="l">
                        <a:spcBef>
                          <a:spcPts val="0"/>
                        </a:spcBef>
                        <a:spcAft>
                          <a:spcPts val="0"/>
                        </a:spcAft>
                        <a:buNone/>
                      </a:pPr>
                      <a:r>
                        <a:rPr lang="pt-BR"/>
                        <a:t>3</a:t>
                      </a:r>
                      <a:endParaRPr/>
                    </a:p>
                  </a:txBody>
                  <a:tcPr marT="91425" marB="91425" marR="91425" marL="91425"/>
                </a:tc>
                <a:tc>
                  <a:txBody>
                    <a:bodyPr/>
                    <a:lstStyle/>
                    <a:p>
                      <a:pPr indent="0" lvl="0" marL="0" rtl="0" algn="l">
                        <a:spcBef>
                          <a:spcPts val="0"/>
                        </a:spcBef>
                        <a:spcAft>
                          <a:spcPts val="0"/>
                        </a:spcAft>
                        <a:buNone/>
                      </a:pPr>
                      <a:r>
                        <a:rPr lang="pt-BR"/>
                        <a:t>4</a:t>
                      </a:r>
                      <a:endParaRPr/>
                    </a:p>
                  </a:txBody>
                  <a:tcPr marT="91425" marB="91425" marR="91425" marL="91425"/>
                </a:tc>
                <a:tc>
                  <a:txBody>
                    <a:bodyPr/>
                    <a:lstStyle/>
                    <a:p>
                      <a:pPr indent="0" lvl="0" marL="0" rtl="0" algn="l">
                        <a:spcBef>
                          <a:spcPts val="0"/>
                        </a:spcBef>
                        <a:spcAft>
                          <a:spcPts val="0"/>
                        </a:spcAft>
                        <a:buNone/>
                      </a:pPr>
                      <a:r>
                        <a:rPr lang="pt-BR"/>
                        <a:t>5</a:t>
                      </a:r>
                      <a:endParaRPr/>
                    </a:p>
                  </a:txBody>
                  <a:tcPr marT="91425" marB="91425" marR="91425" marL="91425"/>
                </a:tc>
                <a:tc>
                  <a:txBody>
                    <a:bodyPr/>
                    <a:lstStyle/>
                    <a:p>
                      <a:pPr indent="0" lvl="0" marL="0" rtl="0" algn="l">
                        <a:spcBef>
                          <a:spcPts val="0"/>
                        </a:spcBef>
                        <a:spcAft>
                          <a:spcPts val="0"/>
                        </a:spcAft>
                        <a:buNone/>
                      </a:pPr>
                      <a:r>
                        <a:rPr lang="pt-BR"/>
                        <a:t>6</a:t>
                      </a:r>
                      <a:endParaRPr/>
                    </a:p>
                  </a:txBody>
                  <a:tcPr marT="91425" marB="91425" marR="91425" marL="91425"/>
                </a:tc>
                <a:tc>
                  <a:txBody>
                    <a:bodyPr/>
                    <a:lstStyle/>
                    <a:p>
                      <a:pPr indent="0" lvl="0" marL="0" rtl="0" algn="l">
                        <a:spcBef>
                          <a:spcPts val="0"/>
                        </a:spcBef>
                        <a:spcAft>
                          <a:spcPts val="0"/>
                        </a:spcAft>
                        <a:buNone/>
                      </a:pPr>
                      <a:r>
                        <a:rPr lang="pt-BR"/>
                        <a:t>7</a:t>
                      </a:r>
                      <a:endParaRPr/>
                    </a:p>
                  </a:txBody>
                  <a:tcPr marT="91425" marB="91425" marR="91425" marL="91425"/>
                </a:tc>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33" name="Google Shape;133;p17"/>
          <p:cNvGraphicFramePr/>
          <p:nvPr/>
        </p:nvGraphicFramePr>
        <p:xfrm>
          <a:off x="4572000" y="3169975"/>
          <a:ext cx="3000000" cy="3000000"/>
        </p:xfrm>
        <a:graphic>
          <a:graphicData uri="http://schemas.openxmlformats.org/drawingml/2006/table">
            <a:tbl>
              <a:tblPr>
                <a:noFill/>
                <a:tableStyleId>{EF6C54AC-8347-44DC-8B8D-82E599C378D7}</a:tableStyleId>
              </a:tblPr>
              <a:tblGrid>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pt-BR"/>
                        <a:t>8</a:t>
                      </a:r>
                      <a:endParaRPr/>
                    </a:p>
                  </a:txBody>
                  <a:tcPr marT="91425" marB="91425" marR="91425" marL="91425"/>
                </a:tc>
                <a:tc>
                  <a:txBody>
                    <a:bodyPr/>
                    <a:lstStyle/>
                    <a:p>
                      <a:pPr indent="0" lvl="0" marL="0" rtl="0" algn="l">
                        <a:spcBef>
                          <a:spcPts val="0"/>
                        </a:spcBef>
                        <a:spcAft>
                          <a:spcPts val="0"/>
                        </a:spcAft>
                        <a:buNone/>
                      </a:pPr>
                      <a:r>
                        <a:rPr lang="pt-BR"/>
                        <a:t>9</a:t>
                      </a:r>
                      <a:endParaRPr/>
                    </a:p>
                  </a:txBody>
                  <a:tcPr marT="91425" marB="91425" marR="91425" marL="91425"/>
                </a:tc>
                <a:tc>
                  <a:txBody>
                    <a:bodyPr/>
                    <a:lstStyle/>
                    <a:p>
                      <a:pPr indent="0" lvl="0" marL="0" rtl="0" algn="l">
                        <a:spcBef>
                          <a:spcPts val="0"/>
                        </a:spcBef>
                        <a:spcAft>
                          <a:spcPts val="0"/>
                        </a:spcAft>
                        <a:buNone/>
                      </a:pPr>
                      <a:r>
                        <a:rPr lang="pt-BR"/>
                        <a:t>10</a:t>
                      </a:r>
                      <a:endParaRPr/>
                    </a:p>
                  </a:txBody>
                  <a:tcPr marT="91425" marB="91425" marR="91425" marL="91425"/>
                </a:tc>
                <a:tc>
                  <a:txBody>
                    <a:bodyPr/>
                    <a:lstStyle/>
                    <a:p>
                      <a:pPr indent="0" lvl="0" marL="0" rtl="0" algn="l">
                        <a:spcBef>
                          <a:spcPts val="0"/>
                        </a:spcBef>
                        <a:spcAft>
                          <a:spcPts val="0"/>
                        </a:spcAft>
                        <a:buNone/>
                      </a:pPr>
                      <a:r>
                        <a:rPr lang="pt-BR"/>
                        <a:t>11</a:t>
                      </a:r>
                      <a:endParaRPr/>
                    </a:p>
                  </a:txBody>
                  <a:tcPr marT="91425" marB="91425" marR="91425" marL="91425"/>
                </a:tc>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34" name="Google Shape;134;p17"/>
          <p:cNvGraphicFramePr/>
          <p:nvPr/>
        </p:nvGraphicFramePr>
        <p:xfrm>
          <a:off x="7739075" y="4629125"/>
          <a:ext cx="3000000" cy="3000000"/>
        </p:xfrm>
        <a:graphic>
          <a:graphicData uri="http://schemas.openxmlformats.org/drawingml/2006/table">
            <a:tbl>
              <a:tblPr>
                <a:noFill/>
                <a:tableStyleId>{EF6C54AC-8347-44DC-8B8D-82E599C378D7}</a:tableStyleId>
              </a:tblPr>
              <a:tblGrid>
                <a:gridCol w="452325"/>
              </a:tblGrid>
              <a:tr h="396200">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35" name="Google Shape;135;p17"/>
          <p:cNvGraphicFramePr/>
          <p:nvPr/>
        </p:nvGraphicFramePr>
        <p:xfrm>
          <a:off x="6381800" y="3665450"/>
          <a:ext cx="3000000" cy="3000000"/>
        </p:xfrm>
        <a:graphic>
          <a:graphicData uri="http://schemas.openxmlformats.org/drawingml/2006/table">
            <a:tbl>
              <a:tblPr>
                <a:noFill/>
                <a:tableStyleId>{EF6C54AC-8347-44DC-8B8D-82E599C378D7}</a:tableStyleId>
              </a:tblPr>
              <a:tblGrid>
                <a:gridCol w="452425"/>
                <a:gridCol w="452425"/>
                <a:gridCol w="452425"/>
                <a:gridCol w="452425"/>
              </a:tblGrid>
              <a:tr h="381000">
                <a:tc>
                  <a:txBody>
                    <a:bodyPr/>
                    <a:lstStyle/>
                    <a:p>
                      <a:pPr indent="0" lvl="0" marL="0" rtl="0" algn="l">
                        <a:spcBef>
                          <a:spcPts val="0"/>
                        </a:spcBef>
                        <a:spcAft>
                          <a:spcPts val="0"/>
                        </a:spcAft>
                        <a:buNone/>
                      </a:pPr>
                      <a:r>
                        <a:rPr lang="pt-BR"/>
                        <a:t>12</a:t>
                      </a:r>
                      <a:endParaRPr/>
                    </a:p>
                  </a:txBody>
                  <a:tcPr marT="91425" marB="91425" marR="91425" marL="91425"/>
                </a:tc>
                <a:tc>
                  <a:txBody>
                    <a:bodyPr/>
                    <a:lstStyle/>
                    <a:p>
                      <a:pPr indent="0" lvl="0" marL="0" rtl="0" algn="l">
                        <a:spcBef>
                          <a:spcPts val="0"/>
                        </a:spcBef>
                        <a:spcAft>
                          <a:spcPts val="0"/>
                        </a:spcAft>
                        <a:buNone/>
                      </a:pPr>
                      <a:r>
                        <a:rPr lang="pt-BR"/>
                        <a:t>13</a:t>
                      </a:r>
                      <a:endParaRPr/>
                    </a:p>
                  </a:txBody>
                  <a:tcPr marT="91425" marB="91425" marR="91425" marL="91425"/>
                </a:tc>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graphicFrame>
        <p:nvGraphicFramePr>
          <p:cNvPr id="136" name="Google Shape;136;p17"/>
          <p:cNvGraphicFramePr/>
          <p:nvPr/>
        </p:nvGraphicFramePr>
        <p:xfrm>
          <a:off x="7286700" y="4154888"/>
          <a:ext cx="3000000" cy="3000000"/>
        </p:xfrm>
        <a:graphic>
          <a:graphicData uri="http://schemas.openxmlformats.org/drawingml/2006/table">
            <a:tbl>
              <a:tblPr>
                <a:noFill/>
                <a:tableStyleId>{EF6C54AC-8347-44DC-8B8D-82E599C378D7}</a:tableStyleId>
              </a:tblPr>
              <a:tblGrid>
                <a:gridCol w="452425"/>
                <a:gridCol w="452425"/>
              </a:tblGrid>
              <a:tr h="381000">
                <a:tc>
                  <a:txBody>
                    <a:bodyPr/>
                    <a:lstStyle/>
                    <a:p>
                      <a:pPr indent="0" lvl="0" marL="0" rtl="0" algn="l">
                        <a:spcBef>
                          <a:spcPts val="0"/>
                        </a:spcBef>
                        <a:spcAft>
                          <a:spcPts val="0"/>
                        </a:spcAft>
                        <a:buNone/>
                      </a:pPr>
                      <a:r>
                        <a:rPr lang="pt-BR"/>
                        <a:t>14</a:t>
                      </a:r>
                      <a:endParaRPr/>
                    </a:p>
                  </a:txBody>
                  <a:tcPr marT="91425" marB="91425" marR="91425" marL="91425"/>
                </a:tc>
                <a:tc>
                  <a:txBody>
                    <a:bodyPr/>
                    <a:lstStyle/>
                    <a:p>
                      <a:pPr indent="0" lvl="0" marL="0" rtl="0" algn="l">
                        <a:spcBef>
                          <a:spcPts val="0"/>
                        </a:spcBef>
                        <a:spcAft>
                          <a:spcPts val="0"/>
                        </a:spcAft>
                        <a:buNone/>
                      </a:pPr>
                      <a:r>
                        <a:rPr lang="pt-BR"/>
                        <a:t>15</a:t>
                      </a:r>
                      <a:endParaRPr/>
                    </a:p>
                  </a:txBody>
                  <a:tcPr marT="91425" marB="91425" marR="91425" marL="91425"/>
                </a:tc>
              </a:tr>
            </a:tbl>
          </a:graphicData>
        </a:graphic>
      </p:graphicFrame>
      <p:sp>
        <p:nvSpPr>
          <p:cNvPr id="137" name="Google Shape;137;p17"/>
          <p:cNvSpPr txBox="1"/>
          <p:nvPr>
            <p:ph idx="1" type="body"/>
          </p:nvPr>
        </p:nvSpPr>
        <p:spPr>
          <a:xfrm>
            <a:off x="729450" y="3732675"/>
            <a:ext cx="3842700" cy="109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No máximo 1+log(N) para acertar na pior hipótese. </a:t>
            </a:r>
            <a:endParaRPr/>
          </a:p>
          <a:p>
            <a:pPr indent="-311150" lvl="0" marL="457200" rtl="0" algn="l">
              <a:spcBef>
                <a:spcPts val="0"/>
              </a:spcBef>
              <a:spcAft>
                <a:spcPts val="0"/>
              </a:spcAft>
              <a:buSzPts val="1300"/>
              <a:buChar char="●"/>
            </a:pPr>
            <a:r>
              <a:rPr lang="pt-BR"/>
              <a:t>No caso da escolha do 15 são 5 para acertar</a:t>
            </a:r>
            <a:endParaRPr/>
          </a:p>
        </p:txBody>
      </p:sp>
      <p:sp>
        <p:nvSpPr>
          <p:cNvPr id="138" name="Google Shape;13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Comparando e analisando abordagens</a:t>
            </a:r>
            <a:endParaRPr/>
          </a:p>
        </p:txBody>
      </p:sp>
      <p:sp>
        <p:nvSpPr>
          <p:cNvPr id="144" name="Google Shape;144;p18"/>
          <p:cNvSpPr txBox="1"/>
          <p:nvPr>
            <p:ph idx="1" type="body"/>
          </p:nvPr>
        </p:nvSpPr>
        <p:spPr>
          <a:xfrm>
            <a:off x="729450" y="1906663"/>
            <a:ext cx="7688700" cy="109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Considerando a pior das hipóteses para da uma das alternativas apresentadas de busca, a busca binária se sai melhor que as demais, pois sua complexidade cresce mais lentamente, de maneira logarítmica, permitindo que uma tentativa extra possibilite buscar em uma variedade muito mais significativa de elementos</a:t>
            </a:r>
            <a:endParaRPr/>
          </a:p>
        </p:txBody>
      </p:sp>
      <p:sp>
        <p:nvSpPr>
          <p:cNvPr id="145" name="Google Shape;145;p18"/>
          <p:cNvSpPr txBox="1"/>
          <p:nvPr>
            <p:ph idx="1" type="body"/>
          </p:nvPr>
        </p:nvSpPr>
        <p:spPr>
          <a:xfrm>
            <a:off x="727650" y="3229388"/>
            <a:ext cx="7688700" cy="1096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pt-BR"/>
              <a:t>Mostrar os gráficos daqui: </a:t>
            </a:r>
            <a:r>
              <a:rPr lang="pt-BR" u="sng">
                <a:solidFill>
                  <a:schemeClr val="hlink"/>
                </a:solidFill>
                <a:hlinkClick r:id="rId3"/>
              </a:rPr>
              <a:t>https://pt.khanacademy.org/computing/computer-science/algorithms/binary-search/a/running-time-of-binary-search</a:t>
            </a:r>
            <a:endParaRPr/>
          </a:p>
          <a:p>
            <a:pPr indent="0" lvl="0" marL="457200" rtl="0" algn="l">
              <a:spcBef>
                <a:spcPts val="1200"/>
              </a:spcBef>
              <a:spcAft>
                <a:spcPts val="1200"/>
              </a:spcAft>
              <a:buNone/>
            </a:pPr>
            <a:r>
              <a:t/>
            </a:r>
            <a:endParaRPr/>
          </a:p>
        </p:txBody>
      </p:sp>
      <p:sp>
        <p:nvSpPr>
          <p:cNvPr id="146" name="Google Shape;14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152" name="Google Shape;152;p19"/>
          <p:cNvSpPr txBox="1"/>
          <p:nvPr>
            <p:ph idx="1" type="body"/>
          </p:nvPr>
        </p:nvSpPr>
        <p:spPr>
          <a:xfrm>
            <a:off x="729450" y="1906663"/>
            <a:ext cx="7688700" cy="1096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O problema contextualiza uma competição de força de ogros, onde cada ogro ganha uma pontuação (de 1 a 10^9) relativa a faixa de força em que se encontra. São N faixas (2&lt;=N&lt;=10^5), M ogros competem (1&lt;=M&lt;=10^4), devemos mostrar quantos pontos fez cada ogro.</a:t>
            </a:r>
            <a:endParaRPr/>
          </a:p>
        </p:txBody>
      </p:sp>
      <p:pic>
        <p:nvPicPr>
          <p:cNvPr id="153" name="Google Shape;153;p19"/>
          <p:cNvPicPr preferRelativeResize="0"/>
          <p:nvPr/>
        </p:nvPicPr>
        <p:blipFill>
          <a:blip r:embed="rId4">
            <a:alphaModFix/>
          </a:blip>
          <a:stretch>
            <a:fillRect/>
          </a:stretch>
        </p:blipFill>
        <p:spPr>
          <a:xfrm>
            <a:off x="638175" y="3148413"/>
            <a:ext cx="7867650" cy="1381125"/>
          </a:xfrm>
          <a:prstGeom prst="rect">
            <a:avLst/>
          </a:prstGeom>
          <a:noFill/>
          <a:ln>
            <a:noFill/>
          </a:ln>
        </p:spPr>
      </p:pic>
      <p:sp>
        <p:nvSpPr>
          <p:cNvPr id="154" name="Google Shape;154;p19"/>
          <p:cNvSpPr/>
          <p:nvPr/>
        </p:nvSpPr>
        <p:spPr>
          <a:xfrm>
            <a:off x="1119425" y="357807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txBox="1"/>
          <p:nvPr>
            <p:ph idx="1" type="body"/>
          </p:nvPr>
        </p:nvSpPr>
        <p:spPr>
          <a:xfrm>
            <a:off x="1611400" y="3415175"/>
            <a:ext cx="1550400" cy="4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 faixas M ogros</a:t>
            </a:r>
            <a:endParaRPr/>
          </a:p>
        </p:txBody>
      </p:sp>
      <p:sp>
        <p:nvSpPr>
          <p:cNvPr id="156" name="Google Shape;156;p19"/>
          <p:cNvSpPr/>
          <p:nvPr/>
        </p:nvSpPr>
        <p:spPr>
          <a:xfrm>
            <a:off x="1119425" y="3823100"/>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body"/>
          </p:nvPr>
        </p:nvSpPr>
        <p:spPr>
          <a:xfrm>
            <a:off x="1611400" y="3660200"/>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regiões de fim de faixa e início de outra</a:t>
            </a:r>
            <a:endParaRPr/>
          </a:p>
        </p:txBody>
      </p:sp>
      <p:sp>
        <p:nvSpPr>
          <p:cNvPr id="158" name="Google Shape;158;p19"/>
          <p:cNvSpPr/>
          <p:nvPr/>
        </p:nvSpPr>
        <p:spPr>
          <a:xfrm>
            <a:off x="1234550" y="406812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ph idx="1" type="body"/>
          </p:nvPr>
        </p:nvSpPr>
        <p:spPr>
          <a:xfrm>
            <a:off x="1704175" y="3905225"/>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pontuação de cada faixa de força</a:t>
            </a:r>
            <a:endParaRPr/>
          </a:p>
        </p:txBody>
      </p:sp>
      <p:sp>
        <p:nvSpPr>
          <p:cNvPr id="160" name="Google Shape;160;p19"/>
          <p:cNvSpPr/>
          <p:nvPr/>
        </p:nvSpPr>
        <p:spPr>
          <a:xfrm>
            <a:off x="1349675" y="4272700"/>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ph idx="1" type="body"/>
          </p:nvPr>
        </p:nvSpPr>
        <p:spPr>
          <a:xfrm>
            <a:off x="1789475" y="4109800"/>
            <a:ext cx="3510900" cy="4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força de cada ogro</a:t>
            </a:r>
            <a:endParaRPr/>
          </a:p>
        </p:txBody>
      </p:sp>
      <p:sp>
        <p:nvSpPr>
          <p:cNvPr id="162" name="Google Shape;162;p19"/>
          <p:cNvSpPr/>
          <p:nvPr/>
        </p:nvSpPr>
        <p:spPr>
          <a:xfrm>
            <a:off x="5729525" y="3578075"/>
            <a:ext cx="439800" cy="1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ph idx="1" type="body"/>
          </p:nvPr>
        </p:nvSpPr>
        <p:spPr>
          <a:xfrm>
            <a:off x="6243875" y="3433775"/>
            <a:ext cx="2083800" cy="4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pontuação de cada ogro</a:t>
            </a:r>
            <a:endParaRPr/>
          </a:p>
        </p:txBody>
      </p:sp>
      <p:sp>
        <p:nvSpPr>
          <p:cNvPr id="164" name="Google Shape;16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sp>
        <p:nvSpPr>
          <p:cNvPr id="170" name="Google Shape;170;p20"/>
          <p:cNvSpPr txBox="1"/>
          <p:nvPr>
            <p:ph idx="1" type="body"/>
          </p:nvPr>
        </p:nvSpPr>
        <p:spPr>
          <a:xfrm>
            <a:off x="729450" y="1906680"/>
            <a:ext cx="7688700" cy="791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O problema trabalha com valores bem limitantes: pontuações que vão até 10^9, até 10^5 faixas e 10^4 ogros, se para cada ogro forem verificadas todas as N faixas, na pior hipótese, dará TLE.</a:t>
            </a:r>
            <a:endParaRPr/>
          </a:p>
        </p:txBody>
      </p:sp>
      <p:sp>
        <p:nvSpPr>
          <p:cNvPr id="171" name="Google Shape;171;p20"/>
          <p:cNvSpPr txBox="1"/>
          <p:nvPr>
            <p:ph idx="1" type="body"/>
          </p:nvPr>
        </p:nvSpPr>
        <p:spPr>
          <a:xfrm>
            <a:off x="727650" y="2698372"/>
            <a:ext cx="7688700" cy="1379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pt-BR"/>
              <a:t>Existem diversas maneiras de resolver esse problema. Em algumas delas </a:t>
            </a:r>
            <a:r>
              <a:rPr lang="pt-BR"/>
              <a:t>imaginamos</a:t>
            </a:r>
            <a:r>
              <a:rPr lang="pt-BR"/>
              <a:t> a busca de maneira diferente, para que a passagem pelas faixas não ocorram 10^5 (pior hipótese) vezes para cada ogro (10^4). Uma dessas maneiras é realizando uma busca binária, visto que as faixas estão ordenadas. A ideia e </a:t>
            </a:r>
            <a:r>
              <a:rPr lang="pt-BR"/>
              <a:t>implementação</a:t>
            </a:r>
            <a:r>
              <a:rPr lang="pt-BR"/>
              <a:t> constam nos slides a seguir</a:t>
            </a:r>
            <a:endParaRPr/>
          </a:p>
        </p:txBody>
      </p:sp>
      <p:sp>
        <p:nvSpPr>
          <p:cNvPr id="172" name="Google Shape;17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99700" y="655225"/>
            <a:ext cx="380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a:t>
            </a:r>
            <a:r>
              <a:rPr lang="pt-BR" u="sng">
                <a:solidFill>
                  <a:schemeClr val="hlink"/>
                </a:solidFill>
                <a:hlinkClick r:id="rId3"/>
              </a:rPr>
              <a:t>Ogros</a:t>
            </a:r>
            <a:endParaRPr/>
          </a:p>
        </p:txBody>
      </p:sp>
      <p:pic>
        <p:nvPicPr>
          <p:cNvPr id="178" name="Google Shape;178;p21"/>
          <p:cNvPicPr preferRelativeResize="0"/>
          <p:nvPr/>
        </p:nvPicPr>
        <p:blipFill>
          <a:blip r:embed="rId4">
            <a:alphaModFix/>
          </a:blip>
          <a:stretch>
            <a:fillRect/>
          </a:stretch>
        </p:blipFill>
        <p:spPr>
          <a:xfrm>
            <a:off x="771625" y="1335375"/>
            <a:ext cx="3352800" cy="1476375"/>
          </a:xfrm>
          <a:prstGeom prst="rect">
            <a:avLst/>
          </a:prstGeom>
          <a:noFill/>
          <a:ln>
            <a:noFill/>
          </a:ln>
        </p:spPr>
      </p:pic>
      <p:pic>
        <p:nvPicPr>
          <p:cNvPr id="179" name="Google Shape;179;p21"/>
          <p:cNvPicPr preferRelativeResize="0"/>
          <p:nvPr/>
        </p:nvPicPr>
        <p:blipFill>
          <a:blip r:embed="rId5">
            <a:alphaModFix/>
          </a:blip>
          <a:stretch>
            <a:fillRect/>
          </a:stretch>
        </p:blipFill>
        <p:spPr>
          <a:xfrm>
            <a:off x="4530521" y="0"/>
            <a:ext cx="4613478" cy="5143500"/>
          </a:xfrm>
          <a:prstGeom prst="rect">
            <a:avLst/>
          </a:prstGeom>
          <a:noFill/>
          <a:ln>
            <a:noFill/>
          </a:ln>
        </p:spPr>
      </p:pic>
      <p:sp>
        <p:nvSpPr>
          <p:cNvPr id="180" name="Google Shape;180;p21"/>
          <p:cNvSpPr/>
          <p:nvPr/>
        </p:nvSpPr>
        <p:spPr>
          <a:xfrm>
            <a:off x="4263875" y="0"/>
            <a:ext cx="236700" cy="350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flipH="1" rot="5400000">
            <a:off x="4086484" y="2456850"/>
            <a:ext cx="305700" cy="229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