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Felipe Cardos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5T17:53:08.973">
    <p:pos x="6000" y="0"/>
    <p:text>Fazer desenho representando conjuntos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3-30T03:22:54.579">
    <p:pos x="6000" y="0"/>
    <p:text>ver issue https://github.com/filrpe/treinamento-OBI-2023/issues/117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3-30T03:43:24.548">
    <p:pos x="6000" y="0"/>
    <p:text>Fazer tabela com o exemplo</p:text>
  </p:cm>
  <p:cm authorId="0" idx="4" dt="2023-03-30T04:58:46.435">
    <p:pos x="405" y="2286"/>
    <p:text>Explicar melhor a relação entre problema e espaço de busca e como (sub)problemas parametrizam o espaço de busca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f13f316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f13f316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f13f316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f13f316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c010dd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c010dd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13f316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13f316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8a818cf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8a818cf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8a818cf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8a818cf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8a818cf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8a818cf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8a818cf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8a818c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8a818cf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8a818cf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8a818cf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8a818cf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f4b495c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f4b495c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0accc4c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0accc4c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0accc4c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0accc4c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c010dd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c010dd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0accc4c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0accc4c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f4b495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f4b495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f13f316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f13f316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f4b495c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f4b495c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13f316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13f316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4b495c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f4b495c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13f31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13f31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c010dd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fc010dd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resolução de problemas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196400" y="2308250"/>
            <a:ext cx="8040900" cy="99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metodológica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Roteiro: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Ler o problema e entender o que se pede.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Categorizar o problema.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Olhar os limites do problema e definir complexidades que passam.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Evidenciar propriedades estruturais do problema.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Repassar sobre os paradigmas</a:t>
            </a:r>
            <a:r>
              <a:rPr lang="pt-BR">
                <a:solidFill>
                  <a:schemeClr val="dk1"/>
                </a:solidFill>
              </a:rPr>
              <a:t> e técnicas de resolução de problemas.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Implementar uma solução.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Testar o programa, especialmente os </a:t>
            </a:r>
            <a:r>
              <a:rPr lang="pt-BR">
                <a:solidFill>
                  <a:schemeClr val="dk1"/>
                </a:solidFill>
              </a:rPr>
              <a:t>casos </a:t>
            </a:r>
            <a:r>
              <a:rPr lang="pt-BR">
                <a:solidFill>
                  <a:schemeClr val="dk1"/>
                </a:solidFill>
              </a:rPr>
              <a:t>extremos das restrições do problema.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4462652" y="4425125"/>
            <a:ext cx="385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lfa Slab One"/>
                <a:ea typeface="Alfa Slab One"/>
                <a:cs typeface="Alfa Slab One"/>
                <a:sym typeface="Alfa Slab One"/>
              </a:rPr>
              <a:t>Caracterização de soluções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3" name="Google Shape;133;p22"/>
          <p:cNvSpPr/>
          <p:nvPr/>
        </p:nvSpPr>
        <p:spPr>
          <a:xfrm rot="-5400000">
            <a:off x="3429300" y="3749425"/>
            <a:ext cx="1425000" cy="64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soluções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responder a pergunta 2, como desenvolver soluções, precisamos nos atentar a três pontos principais: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Limites (restrições) do problema: </a:t>
            </a:r>
            <a:r>
              <a:rPr lang="pt-BR">
                <a:solidFill>
                  <a:schemeClr val="dk1"/>
                </a:solidFill>
              </a:rPr>
              <a:t>Podemos descartar ideias que resultam em complexidades que não vão passar no tempo ou na memória.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P</a:t>
            </a:r>
            <a:r>
              <a:rPr b="1" lang="pt-BR">
                <a:solidFill>
                  <a:schemeClr val="dk1"/>
                </a:solidFill>
              </a:rPr>
              <a:t>ropriedades estruturais do problema</a:t>
            </a:r>
            <a:r>
              <a:rPr lang="pt-BR">
                <a:solidFill>
                  <a:schemeClr val="dk1"/>
                </a:solidFill>
              </a:rPr>
              <a:t>: Algumas informações do enunciado não são apenas “historinha”, elas nos dão informações extras de como explorar soluções para o problema.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Paradigmas e técnicas de resolução de problemas</a:t>
            </a:r>
            <a:r>
              <a:rPr lang="pt-BR">
                <a:solidFill>
                  <a:schemeClr val="dk1"/>
                </a:solidFill>
              </a:rPr>
              <a:t>: A partir das propriedades e das restrições dos problemas podemos caracterizar uma possível solução; escolher como atacar o problema e quais técnicas aplicar numa solução.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Termos comuns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33025"/>
            <a:ext cx="85206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Antes de entrar no tópico de Paradigmas de Resolução de Problemas, precisamos entender alguns conceitos básicos para facilitar o entendimento do que vem a seguir: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Espaço de busca (ou espaço das respostas)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Problemas e instâncias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Subproblemas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Respostas válidas e inválidas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Respostas corretas e incorretas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Respostas ótimas (Problemas de otimização)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Construção de respostas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de Busca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espaço de busca ou espaço das respostas é o conjunto de todas as respostas possíveis para o problema. Normalmente ignoramos respostas inválidas e focamos nas que fazem sentido para o problema, as válidas.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50" y="2421800"/>
            <a:ext cx="4948852" cy="25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instâncias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geral, problemas computacionais têm um ou mais parâmetros, ou “dados de entrada”. Quando os valores desses parâmetros são especificados, temos uma </a:t>
            </a:r>
            <a:r>
              <a:rPr b="1" lang="pt-BR">
                <a:solidFill>
                  <a:schemeClr val="dk1"/>
                </a:solidFill>
              </a:rPr>
              <a:t>instância</a:t>
            </a:r>
            <a:r>
              <a:rPr lang="pt-BR">
                <a:solidFill>
                  <a:schemeClr val="dk1"/>
                </a:solidFill>
              </a:rPr>
              <a:t> do problema. Assim, todo problema computacional é uma coleção (em geral infinita) de instâncias. [1]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11700" y="2841550"/>
            <a:ext cx="811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</a:t>
            </a:r>
            <a:r>
              <a:rPr b="1" lang="pt-BR" sz="1800"/>
              <a:t>tamanho </a:t>
            </a:r>
            <a:r>
              <a:rPr lang="pt-BR" sz="1800"/>
              <a:t>de uma instância de um problema é a quantidade de dados necessária para descrever a instância. O conjunto de dados que descrevem uma instância são chamados de </a:t>
            </a:r>
            <a:r>
              <a:rPr b="1" lang="pt-BR" sz="1800"/>
              <a:t>parametrização </a:t>
            </a:r>
            <a:r>
              <a:rPr lang="pt-BR" sz="1800"/>
              <a:t>do problema. </a:t>
            </a:r>
            <a:r>
              <a:rPr lang="pt-BR" sz="1800"/>
              <a:t>A ideia de tamanho permite dizer que uma instância é </a:t>
            </a:r>
            <a:r>
              <a:rPr i="1" lang="pt-BR" sz="1800"/>
              <a:t>menor </a:t>
            </a:r>
            <a:r>
              <a:rPr lang="pt-BR" sz="1800"/>
              <a:t>ou </a:t>
            </a:r>
            <a:r>
              <a:rPr i="1" lang="pt-BR" sz="1800"/>
              <a:t>maior </a:t>
            </a:r>
            <a:r>
              <a:rPr lang="pt-BR" sz="1800"/>
              <a:t>que outra. [1]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Subproblemas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subproblema é uma parametrização da instância original com valores reduzidos. Ou seja, é um problema “mais fácil” de ser resolvido que deriva do problema original.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2695225" y="2045750"/>
            <a:ext cx="4073900" cy="1379038"/>
            <a:chOff x="954800" y="2580500"/>
            <a:chExt cx="4073900" cy="1379038"/>
          </a:xfrm>
        </p:grpSpPr>
        <p:sp>
          <p:nvSpPr>
            <p:cNvPr id="172" name="Google Shape;172;p27"/>
            <p:cNvSpPr txBox="1"/>
            <p:nvPr/>
          </p:nvSpPr>
          <p:spPr>
            <a:xfrm>
              <a:off x="954800" y="2580500"/>
              <a:ext cx="105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Exemplo:</a:t>
              </a:r>
              <a:endParaRPr/>
            </a:p>
          </p:txBody>
        </p:sp>
        <p:grpSp>
          <p:nvGrpSpPr>
            <p:cNvPr id="173" name="Google Shape;173;p27"/>
            <p:cNvGrpSpPr/>
            <p:nvPr/>
          </p:nvGrpSpPr>
          <p:grpSpPr>
            <a:xfrm>
              <a:off x="1635375" y="3123450"/>
              <a:ext cx="1205700" cy="800400"/>
              <a:chOff x="1635375" y="3123450"/>
              <a:chExt cx="1205700" cy="800400"/>
            </a:xfrm>
          </p:grpSpPr>
          <p:sp>
            <p:nvSpPr>
              <p:cNvPr id="174" name="Google Shape;174;p27"/>
              <p:cNvSpPr txBox="1"/>
              <p:nvPr/>
            </p:nvSpPr>
            <p:spPr>
              <a:xfrm>
                <a:off x="1635375" y="3523650"/>
                <a:ext cx="1205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sol(N, SUM)</a:t>
                </a:r>
                <a:endParaRPr/>
              </a:p>
            </p:txBody>
          </p:sp>
          <p:sp>
            <p:nvSpPr>
              <p:cNvPr id="175" name="Google Shape;175;p27"/>
              <p:cNvSpPr txBox="1"/>
              <p:nvPr/>
            </p:nvSpPr>
            <p:spPr>
              <a:xfrm>
                <a:off x="1635375" y="3123450"/>
                <a:ext cx="1205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Problema</a:t>
                </a:r>
                <a:endParaRPr/>
              </a:p>
            </p:txBody>
          </p:sp>
        </p:grpSp>
        <p:grpSp>
          <p:nvGrpSpPr>
            <p:cNvPr id="176" name="Google Shape;176;p27"/>
            <p:cNvGrpSpPr/>
            <p:nvPr/>
          </p:nvGrpSpPr>
          <p:grpSpPr>
            <a:xfrm>
              <a:off x="3460150" y="3087763"/>
              <a:ext cx="1568550" cy="871775"/>
              <a:chOff x="4344950" y="3052075"/>
              <a:chExt cx="1568550" cy="871775"/>
            </a:xfrm>
          </p:grpSpPr>
          <p:sp>
            <p:nvSpPr>
              <p:cNvPr id="177" name="Google Shape;177;p27"/>
              <p:cNvSpPr txBox="1"/>
              <p:nvPr/>
            </p:nvSpPr>
            <p:spPr>
              <a:xfrm>
                <a:off x="4344950" y="3523650"/>
                <a:ext cx="150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sol(N-1, SUM-w)</a:t>
                </a:r>
                <a:endParaRPr/>
              </a:p>
            </p:txBody>
          </p:sp>
          <p:sp>
            <p:nvSpPr>
              <p:cNvPr id="178" name="Google Shape;178;p27"/>
              <p:cNvSpPr txBox="1"/>
              <p:nvPr/>
            </p:nvSpPr>
            <p:spPr>
              <a:xfrm>
                <a:off x="4492400" y="3052075"/>
                <a:ext cx="142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Subproblema</a:t>
                </a:r>
                <a:endParaRPr/>
              </a:p>
            </p:txBody>
          </p:sp>
        </p:grpSp>
      </p:grpSp>
      <p:sp>
        <p:nvSpPr>
          <p:cNvPr id="179" name="Google Shape;179;p27"/>
          <p:cNvSpPr txBox="1"/>
          <p:nvPr/>
        </p:nvSpPr>
        <p:spPr>
          <a:xfrm>
            <a:off x="643675" y="3630600"/>
            <a:ext cx="5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os problemas, os subproblemas parametrizam o espaço de busca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válidas e inválidas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Respostas válidas</a:t>
            </a:r>
            <a:r>
              <a:rPr lang="pt-BR">
                <a:solidFill>
                  <a:schemeClr val="dk1"/>
                </a:solidFill>
              </a:rPr>
              <a:t> são aquelas que respondem o problema no formato especificado. Em contrapartida, </a:t>
            </a:r>
            <a:r>
              <a:rPr b="1" lang="pt-BR">
                <a:solidFill>
                  <a:schemeClr val="dk1"/>
                </a:solidFill>
              </a:rPr>
              <a:t>respostas inválidas</a:t>
            </a:r>
            <a:r>
              <a:rPr lang="pt-BR">
                <a:solidFill>
                  <a:schemeClr val="dk1"/>
                </a:solidFill>
              </a:rPr>
              <a:t> são aquelas que não respondem o problema no formato especificado.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25" y="2399025"/>
            <a:ext cx="4311184" cy="25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corretas e incorretas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Respostas corretas são respostas válidas que respondem </a:t>
            </a:r>
            <a:r>
              <a:rPr lang="pt-BR">
                <a:solidFill>
                  <a:schemeClr val="dk1"/>
                </a:solidFill>
              </a:rPr>
              <a:t>corretamente</a:t>
            </a:r>
            <a:r>
              <a:rPr lang="pt-BR">
                <a:solidFill>
                  <a:schemeClr val="dk1"/>
                </a:solidFill>
              </a:rPr>
              <a:t> o problema, enquanto que respostas incorretas (ou erradas) são respostas válidas que não respondem corretamente o problema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175" y="2288875"/>
            <a:ext cx="3645662" cy="25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ótimas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206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São respostas corretas para problemas de otimização, ou seja, que minimizam ou maximizam a solução para o problema.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0" y="2063475"/>
            <a:ext cx="4339243" cy="285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respostas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Quando estamos percorrendo o espaço de busca fazemos </a:t>
            </a:r>
            <a:r>
              <a:rPr i="1" lang="pt-BR">
                <a:solidFill>
                  <a:schemeClr val="dk1"/>
                </a:solidFill>
              </a:rPr>
              <a:t>escolhas</a:t>
            </a:r>
            <a:r>
              <a:rPr lang="pt-BR">
                <a:solidFill>
                  <a:schemeClr val="dk1"/>
                </a:solidFill>
              </a:rPr>
              <a:t> ao longo do caminho, essas escolhas representam tanto uma parte da resposta que estamos construindo quanto uma restrição adicional sobre o espaço de busca, nos levando a subproblemas do problema original.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818675" y="2881925"/>
            <a:ext cx="37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Permutações do conjunto {A, B, C}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857575" y="3669500"/>
            <a:ext cx="56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do problema: </a:t>
            </a:r>
            <a:r>
              <a:rPr b="1" lang="pt-BR"/>
              <a:t>sol(N, chosen)</a:t>
            </a:r>
            <a:r>
              <a:rPr lang="pt-BR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onde N é o tamanho da permutação a ser construída, e “chosen” uma bitmask que diz quais elementos já foram escolhidos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53150" y="2187325"/>
            <a:ext cx="6437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/>
              <a:t>THE ROAD SO FAR</a:t>
            </a:r>
            <a:endParaRPr sz="51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25" y="98900"/>
            <a:ext cx="7190075" cy="50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292250" y="345450"/>
            <a:ext cx="13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Exemplo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800" y="152400"/>
            <a:ext cx="575224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196400" y="742850"/>
            <a:ext cx="3267000" cy="22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Quando escolhemos “A” como a primeira letra saímos do problema sol(3, 000) para o subproblema sol(2, 001) onde o número de escolhas que devemos fazer é menor e que a letra “A” não pode mais ser escolhida.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tópicos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5206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>
                <a:solidFill>
                  <a:schemeClr val="dk1"/>
                </a:solidFill>
              </a:rPr>
              <a:t>Paradigmas de Projeto de Algoritmos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Busca completa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Algoritmos gulosos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Divisão e conquista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Programação dinâmica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[1] </a:t>
            </a:r>
            <a:r>
              <a:rPr lang="pt-BR">
                <a:solidFill>
                  <a:schemeClr val="dk1"/>
                </a:solidFill>
              </a:rPr>
              <a:t>https://www.ime.usp.br/~pf/livrinho-AA/downloads/AA-BOOKLET.pdf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Recapitulação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851" y="-2255425"/>
            <a:ext cx="5060776" cy="2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55977" y="1106374"/>
            <a:ext cx="1732284" cy="2575193"/>
            <a:chOff x="414552" y="1292199"/>
            <a:chExt cx="1732284" cy="2575193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745125" y="1811250"/>
              <a:ext cx="1231500" cy="1521000"/>
              <a:chOff x="0" y="1384050"/>
              <a:chExt cx="1231500" cy="1521000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0" y="1384050"/>
                <a:ext cx="1231500" cy="3333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st="571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0" y="1779950"/>
                <a:ext cx="1231500" cy="3333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st="571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0" y="2175850"/>
                <a:ext cx="1231500" cy="3333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st="571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0" y="2571750"/>
                <a:ext cx="1231500" cy="3333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st="571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" name="Google Shape;76;p15"/>
            <p:cNvSpPr/>
            <p:nvPr/>
          </p:nvSpPr>
          <p:spPr>
            <a:xfrm flipH="1" rot="-5397831">
              <a:off x="1683035" y="1304049"/>
              <a:ext cx="475500" cy="451800"/>
            </a:xfrm>
            <a:prstGeom prst="bentArrow">
              <a:avLst>
                <a:gd fmla="val 14567" name="adj1"/>
                <a:gd fmla="val 26203" name="adj2"/>
                <a:gd fmla="val 43405" name="adj3"/>
                <a:gd fmla="val 39864" name="adj4"/>
              </a:avLst>
            </a:prstGeom>
            <a:solidFill>
              <a:srgbClr val="9FC5E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st="571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10800000">
              <a:off x="414552" y="3373293"/>
              <a:ext cx="475800" cy="494100"/>
            </a:xfrm>
            <a:prstGeom prst="bentArrow">
              <a:avLst>
                <a:gd fmla="val 14567" name="adj1"/>
                <a:gd fmla="val 26203" name="adj2"/>
                <a:gd fmla="val 43405" name="adj3"/>
                <a:gd fmla="val 39864" name="adj4"/>
              </a:avLst>
            </a:prstGeom>
            <a:solidFill>
              <a:srgbClr val="9FC5E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st="571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5"/>
          <p:cNvSpPr txBox="1"/>
          <p:nvPr/>
        </p:nvSpPr>
        <p:spPr>
          <a:xfrm>
            <a:off x="483800" y="3896513"/>
            <a:ext cx="20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ESTRUTURAS DE DADOS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3558538" y="3896513"/>
            <a:ext cx="20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ANÁLISE DE </a:t>
            </a:r>
            <a:r>
              <a:rPr b="1" lang="pt-BR"/>
              <a:t>ALGORITMOS</a:t>
            </a:r>
            <a:endParaRPr b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075" y="1369171"/>
            <a:ext cx="2556275" cy="20495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464863" y="3896513"/>
            <a:ext cx="20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RECURSOS DA LINGUAGEM</a:t>
            </a:r>
            <a:endParaRPr b="1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275" y="1311409"/>
            <a:ext cx="2705000" cy="216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que vimos até agora foi: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R</a:t>
            </a:r>
            <a:r>
              <a:rPr b="1" lang="pt-BR">
                <a:solidFill>
                  <a:schemeClr val="dk1"/>
                </a:solidFill>
              </a:rPr>
              <a:t>ecursos da linguagem</a:t>
            </a:r>
            <a:r>
              <a:rPr lang="pt-BR">
                <a:solidFill>
                  <a:schemeClr val="dk1"/>
                </a:solidFill>
              </a:rPr>
              <a:t>: sintaxe, estruturas básicas da linguagem, bibliotecas (STL). Servem para implementar um algoritmo.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Análise de algoritmos</a:t>
            </a:r>
            <a:r>
              <a:rPr lang="pt-BR">
                <a:solidFill>
                  <a:schemeClr val="dk1"/>
                </a:solidFill>
              </a:rPr>
              <a:t>: ferramenta utilizada quando já temos um algoritmo em mente, onde podemos estimar se nossa ideia passa ou não nos limites do problema antes mesmo de abrir o editor de texto.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Porém, as ferramentas mencionadas acima só podem ser usadas quando já temos uma solução (algoritmo) em mente, o que naturalmente nos leva a algumas questões quando não temos uma solução…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2675" y="2094350"/>
            <a:ext cx="83631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600">
                <a:solidFill>
                  <a:schemeClr val="dk1"/>
                </a:solidFill>
              </a:rPr>
              <a:t>Por onde começar a resolver um problema?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577075" y="431700"/>
            <a:ext cx="560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solidFill>
                  <a:schemeClr val="dk1"/>
                </a:solidFill>
              </a:rPr>
              <a:t>Pergunta 1: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2675" y="2094350"/>
            <a:ext cx="83631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solidFill>
                  <a:schemeClr val="dk1"/>
                </a:solidFill>
              </a:rPr>
              <a:t>Como desenvolver uma solução?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577075" y="431700"/>
            <a:ext cx="560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600">
                <a:solidFill>
                  <a:schemeClr val="dk1"/>
                </a:solidFill>
              </a:rPr>
              <a:t>Pergunta 2: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962200" y="1803925"/>
            <a:ext cx="32196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900">
                <a:solidFill>
                  <a:schemeClr val="dk1"/>
                </a:solidFill>
              </a:rPr>
              <a:t>NOW</a:t>
            </a:r>
            <a:endParaRPr sz="79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501025"/>
            <a:ext cx="85206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responder a </a:t>
            </a:r>
            <a:r>
              <a:rPr b="1" lang="pt-BR">
                <a:solidFill>
                  <a:schemeClr val="dk1"/>
                </a:solidFill>
              </a:rPr>
              <a:t>pergunta 1</a:t>
            </a:r>
            <a:r>
              <a:rPr lang="pt-BR">
                <a:solidFill>
                  <a:schemeClr val="dk1"/>
                </a:solidFill>
              </a:rPr>
              <a:t> precisamos entender os passos mais comuns ao resolver </a:t>
            </a:r>
            <a:r>
              <a:rPr i="1" lang="pt-BR">
                <a:solidFill>
                  <a:schemeClr val="dk1"/>
                </a:solidFill>
              </a:rPr>
              <a:t>qualquer</a:t>
            </a:r>
            <a:r>
              <a:rPr lang="pt-BR">
                <a:solidFill>
                  <a:schemeClr val="dk1"/>
                </a:solidFill>
              </a:rPr>
              <a:t> problema, de forma que possamos abordar o problema </a:t>
            </a:r>
            <a:r>
              <a:rPr i="1" lang="pt-BR">
                <a:solidFill>
                  <a:schemeClr val="dk1"/>
                </a:solidFill>
              </a:rPr>
              <a:t>metodologicamente.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responder a </a:t>
            </a:r>
            <a:r>
              <a:rPr b="1" lang="pt-BR">
                <a:solidFill>
                  <a:schemeClr val="dk1"/>
                </a:solidFill>
              </a:rPr>
              <a:t>pergunta 2</a:t>
            </a:r>
            <a:r>
              <a:rPr lang="pt-BR">
                <a:solidFill>
                  <a:schemeClr val="dk1"/>
                </a:solidFill>
              </a:rPr>
              <a:t> precisamos conseguir mais experiência, conhecer técnicas e abordagens clássicas na hora de </a:t>
            </a:r>
            <a:r>
              <a:rPr i="1" lang="pt-BR">
                <a:solidFill>
                  <a:schemeClr val="dk1"/>
                </a:solidFill>
              </a:rPr>
              <a:t>atacar</a:t>
            </a:r>
            <a:r>
              <a:rPr lang="pt-BR">
                <a:solidFill>
                  <a:schemeClr val="dk1"/>
                </a:solidFill>
              </a:rPr>
              <a:t> o problema. Algumas soluções seguem certos padrões no seu desenvolvimento, comumente chamados de </a:t>
            </a:r>
            <a:r>
              <a:rPr i="1" lang="pt-BR">
                <a:solidFill>
                  <a:schemeClr val="dk1"/>
                </a:solidFill>
              </a:rPr>
              <a:t>paradigmas de projeto de algoritmos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358525" y="3493525"/>
            <a:ext cx="632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Dito isso, nossos objetivos são dois, abordar metodologicamente um problema e desenvolver soluções seguindo padrões ou paradigmas, quando aplicável. Vamos ao primeiro ponto…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metodológica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Roteiro: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Ler o problema e entender o que se pede.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Categorizar o problema.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Olhar os limites do problema e definir complexidades que passam.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Evidenciar propriedades estruturais do problema.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Repassar sobre os paradigmas</a:t>
            </a:r>
            <a:r>
              <a:rPr lang="pt-BR">
                <a:solidFill>
                  <a:schemeClr val="dk1"/>
                </a:solidFill>
              </a:rPr>
              <a:t> e técnicas de resolução de problemas.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Implementar uma solução.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Testar o programa, especialmente os </a:t>
            </a:r>
            <a:r>
              <a:rPr lang="pt-BR">
                <a:solidFill>
                  <a:schemeClr val="dk1"/>
                </a:solidFill>
              </a:rPr>
              <a:t>casos </a:t>
            </a:r>
            <a:r>
              <a:rPr lang="pt-BR">
                <a:solidFill>
                  <a:schemeClr val="dk1"/>
                </a:solidFill>
              </a:rPr>
              <a:t>extremos das restrições do problema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