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f1dfbc721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df1dfbc721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df1dfbc721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df1dfbc721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f1dfbc721_2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df1dfbc721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f1dfbc721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df1dfbc721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f1dfbc721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df1dfbc721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f1dfbc721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df1dfbc721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f1dfbc721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df1dfbc721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f1dfbc721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df1dfbc721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f1dfbc721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df1dfbc721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f1dfbc721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df1dfbc721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f1dfbc721_2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df1dfbc721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6.png"/><Relationship Id="rId6" Type="http://schemas.openxmlformats.org/officeDocument/2006/relationships/hyperlink" Target="https://neps.academy/br/course/programacao-basica-(codcad)/lesson/campo-minado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neps.academy/br/course/programacao-basica-(codcad)/lesson/campo-minado" TargetMode="External"/><Relationship Id="rId4" Type="http://schemas.openxmlformats.org/officeDocument/2006/relationships/image" Target="../media/image23.png"/><Relationship Id="rId5" Type="http://schemas.openxmlformats.org/officeDocument/2006/relationships/hyperlink" Target="https://neps.academy/br/course/programacao-basica-(codcad)/lesson/codigo-(obi-2015)" TargetMode="External"/><Relationship Id="rId6" Type="http://schemas.openxmlformats.org/officeDocument/2006/relationships/hyperlink" Target="https://neps.academy/br/course/programacao-basica-(codcad)/lesson/fita-colorid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eps.academy/br/course/programacao-basica-(codcad)/lesson/campo-minado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eps.academy/br/course/programacao-basica-(codcad)/lesson/campo-minado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4.png"/><Relationship Id="rId5" Type="http://schemas.openxmlformats.org/officeDocument/2006/relationships/hyperlink" Target="https://neps.academy/br/course/programacao-basica-(codcad)/lesson/campo-minad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eps.academy/br/course/programacao-basica-(codcad)/lesson/campo-minad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1476900" y="809250"/>
            <a:ext cx="61902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6400"/>
              <a:t>Programação Básica:</a:t>
            </a:r>
            <a:br>
              <a:rPr lang="pt-BR" sz="6400"/>
            </a:br>
            <a:r>
              <a:rPr lang="pt-BR" sz="6400"/>
              <a:t>Array</a:t>
            </a:r>
            <a:endParaRPr sz="6400"/>
          </a:p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Array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211625" y="1132275"/>
            <a:ext cx="8520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Podemos utilizar nossos conhecimentos prévios para preencher um array ou acessar seus valores de maneira mais organizada. É muito comum o uso de laços de repetição como os abaixo para entrada e saída de valores no vetor, por exemplo.</a:t>
            </a:r>
            <a:endParaRPr sz="1400"/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425" y="2459475"/>
            <a:ext cx="20764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988" y="2521375"/>
            <a:ext cx="22002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36413" y="2430900"/>
            <a:ext cx="8286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40888" y="2430888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211625" y="3458488"/>
            <a:ext cx="85206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/>
              <a:t>Agora, como podemos usar esse novo conhecimento para resolver o problema “</a:t>
            </a:r>
            <a:r>
              <a:rPr lang="pt-BR" sz="1500" u="sng">
                <a:solidFill>
                  <a:schemeClr val="accent5"/>
                </a:solidFill>
              </a:rPr>
              <a:t>c</a:t>
            </a:r>
            <a:r>
              <a:rPr lang="pt-BR" sz="1500" u="sng">
                <a:solidFill>
                  <a:schemeClr val="hlink"/>
                </a:solidFill>
                <a:hlinkClick r:id="rId6"/>
              </a:rPr>
              <a:t>ampo minado</a:t>
            </a:r>
            <a:r>
              <a:rPr lang="pt-BR" sz="1400"/>
              <a:t>”?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Dica, parte das vezes é bom criar um vetor um pouco maior do que o que será utilizado.</a:t>
            </a:r>
            <a:endParaRPr sz="1400"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2836463" y="2029913"/>
            <a:ext cx="8286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 sz="1400"/>
              <a:t>Entrada</a:t>
            </a:r>
            <a:endParaRPr sz="1400"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6739825" y="2029900"/>
            <a:ext cx="10308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 sz="1400"/>
              <a:t>Saída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49925" y="30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20"/>
              <a:t>Voltando ao problema…</a:t>
            </a:r>
            <a:endParaRPr sz="2420"/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165575" y="1073250"/>
            <a:ext cx="32436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 sz="1400"/>
              <a:t>Ao lado está uma das possíveis soluções para o problema “</a:t>
            </a:r>
            <a:r>
              <a:rPr lang="pt-BR" sz="1400" u="sng">
                <a:solidFill>
                  <a:schemeClr val="accent5"/>
                </a:solidFill>
              </a:rPr>
              <a:t>C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ampo minado</a:t>
            </a:r>
            <a:r>
              <a:rPr lang="pt-BR" sz="1400"/>
              <a:t>” usando vetores.</a:t>
            </a:r>
            <a:endParaRPr sz="1400"/>
          </a:p>
        </p:txBody>
      </p:sp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5" name="Google Shape;24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3650" y="1"/>
            <a:ext cx="55503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5"/>
          <p:cNvSpPr/>
          <p:nvPr/>
        </p:nvSpPr>
        <p:spPr>
          <a:xfrm>
            <a:off x="165575" y="2715725"/>
            <a:ext cx="2981340" cy="22581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742950" y="3199363"/>
            <a:ext cx="27951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500"/>
              <a:t>Outros desafios: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500" u="sng">
                <a:solidFill>
                  <a:schemeClr val="hlink"/>
                </a:solidFill>
                <a:hlinkClick r:id="rId5"/>
              </a:rPr>
              <a:t>Código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500" u="sng">
                <a:solidFill>
                  <a:schemeClr val="hlink"/>
                </a:solidFill>
                <a:hlinkClick r:id="rId6"/>
              </a:rPr>
              <a:t>Fita colorida</a:t>
            </a:r>
            <a:endParaRPr sz="1500"/>
          </a:p>
        </p:txBody>
      </p:sp>
      <p:sp>
        <p:nvSpPr>
          <p:cNvPr id="248" name="Google Shape;248;p35"/>
          <p:cNvSpPr txBox="1"/>
          <p:nvPr/>
        </p:nvSpPr>
        <p:spPr>
          <a:xfrm rot="1250526">
            <a:off x="7084400" y="970427"/>
            <a:ext cx="1919932" cy="86194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Muito mais simples!!!</a:t>
            </a:r>
            <a:endParaRPr b="0" i="0" sz="2200" u="none" cap="none" strike="noStrike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Problema “Campo minado”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Resolvendo o problema sem uso de arrays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Considerações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 que são e como funcionam arrays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Resolvendo o problema usando arrays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211625" y="268875"/>
            <a:ext cx="8620800" cy="4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000"/>
              <a:t>Problema</a:t>
            </a:r>
            <a:r>
              <a:rPr lang="pt-BR" sz="2000"/>
              <a:t>: </a:t>
            </a:r>
            <a:r>
              <a:rPr lang="pt-BR" sz="2000" u="sng">
                <a:solidFill>
                  <a:schemeClr val="accent5"/>
                </a:solidFill>
              </a:rPr>
              <a:t>C</a:t>
            </a:r>
            <a:r>
              <a:rPr lang="pt-BR" sz="2000" u="sng">
                <a:solidFill>
                  <a:schemeClr val="hlink"/>
                </a:solidFill>
                <a:hlinkClick r:id="rId3"/>
              </a:rPr>
              <a:t>ampo minado</a:t>
            </a:r>
            <a:r>
              <a:rPr lang="pt-BR" sz="2000"/>
              <a:t> (fonte: OBI 2011 - Primeira fase)</a:t>
            </a:r>
            <a:endParaRPr sz="2000"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pt-BR" sz="1400"/>
              <a:t>Enunciado resumido</a:t>
            </a:r>
            <a:r>
              <a:rPr lang="pt-BR" sz="1400"/>
              <a:t>	</a:t>
            </a:r>
            <a:endParaRPr sz="1400"/>
          </a:p>
          <a:p>
            <a:pPr indent="45720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400"/>
              <a:t>O campo minado tem um tabuleiro com N células na horizontal. O objetivo é determinar, para cada célula do tabuleiro, o número de minas explosivas nos arredores da mesma (a própria célula e nas imediatamente vizinhas à direita e à esquerda, caso existam). O esquema abaixo ilustra uma possível configuração de um tabuleiro com 5 células, bem como sua solução:</a:t>
            </a:r>
            <a:endParaRPr sz="1400"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68"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pt-BR" sz="1400"/>
              <a:t>Entrada</a:t>
            </a:r>
            <a:endParaRPr b="1" sz="1400"/>
          </a:p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A primeira linha da entrada contém um inteiro N (podendo ser de 1 a 50) indicando o número de células no tabuleiro. O tabuleiro é dado nas próximas N linhas. A i-ésima linha seguinte contém 0 se não existe mina ou 1 se existe uma mina na i-ésima célula do tabuleiro.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/>
              <a:t>Saída</a:t>
            </a:r>
            <a:endParaRPr b="1" sz="1400"/>
          </a:p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A saída é composta por N linhas. A i-ésima linha da saída contém o número de minas explosivas nos arredores da i-ésima célula do tabuleiro.</a:t>
            </a:r>
            <a:endParaRPr sz="1400"/>
          </a:p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14" name="Google Shape;114;p27"/>
          <p:cNvGrpSpPr/>
          <p:nvPr/>
        </p:nvGrpSpPr>
        <p:grpSpPr>
          <a:xfrm>
            <a:off x="1929663" y="2426725"/>
            <a:ext cx="5184732" cy="290025"/>
            <a:chOff x="1929650" y="2013438"/>
            <a:chExt cx="5184732" cy="290025"/>
          </a:xfrm>
        </p:grpSpPr>
        <p:pic>
          <p:nvPicPr>
            <p:cNvPr id="115" name="Google Shape;115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29650" y="2013438"/>
              <a:ext cx="1337338" cy="29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01213" y="2013438"/>
              <a:ext cx="1313169" cy="290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27"/>
            <p:cNvSpPr/>
            <p:nvPr/>
          </p:nvSpPr>
          <p:spPr>
            <a:xfrm>
              <a:off x="3878250" y="2051513"/>
              <a:ext cx="1387500" cy="213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800"/>
              <a:buNone/>
            </a:pPr>
            <a:r>
              <a:rPr lang="pt-BR" sz="2222" u="sng">
                <a:solidFill>
                  <a:schemeClr val="accent5"/>
                </a:solidFill>
              </a:rPr>
              <a:t>C</a:t>
            </a:r>
            <a:r>
              <a:rPr lang="pt-BR" sz="2222" u="sng">
                <a:solidFill>
                  <a:schemeClr val="hlink"/>
                </a:solidFill>
                <a:hlinkClick r:id="rId3"/>
              </a:rPr>
              <a:t>ampo minado</a:t>
            </a:r>
            <a:r>
              <a:rPr lang="pt-BR" sz="2222">
                <a:solidFill>
                  <a:schemeClr val="dk2"/>
                </a:solidFill>
              </a:rPr>
              <a:t> (fonte: OBI 2011 - Primeira fase)</a:t>
            </a:r>
            <a:endParaRPr sz="3022"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311825" y="1132275"/>
            <a:ext cx="4360500" cy="25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/>
              <a:t>Exemplo de entrada: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5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0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1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1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0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200"/>
              <a:t>1</a:t>
            </a:r>
            <a:endParaRPr sz="1200"/>
          </a:p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4572000" y="1132275"/>
            <a:ext cx="4160100" cy="22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/>
              <a:t>Exemplo de saída: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1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2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2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2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200"/>
              <a:t>1</a:t>
            </a:r>
            <a:endParaRPr sz="1400"/>
          </a:p>
        </p:txBody>
      </p:sp>
      <p:pic>
        <p:nvPicPr>
          <p:cNvPr id="126" name="Google Shape;12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8200" y="1188475"/>
            <a:ext cx="1337338" cy="29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9513" y="1188475"/>
            <a:ext cx="1313169" cy="2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311825" y="3841225"/>
            <a:ext cx="84204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/>
              <a:t>Como podemos resolver esse problema com o conhecimento que temos?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Entrada e saída, operações.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If else, for, while.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4" name="Google Shape;1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538" y="2143125"/>
            <a:ext cx="2924175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4126" y="943474"/>
            <a:ext cx="3334575" cy="4200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/>
          <p:nvPr/>
        </p:nvSpPr>
        <p:spPr>
          <a:xfrm flipH="1" rot="5400000">
            <a:off x="3102925" y="3965875"/>
            <a:ext cx="413400" cy="1808100"/>
          </a:xfrm>
          <a:prstGeom prst="bentArrow">
            <a:avLst>
              <a:gd fmla="val 25000" name="adj1"/>
              <a:gd fmla="val 18484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217625" y="1051175"/>
            <a:ext cx="3863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 as ferramentas que possuímos atualmente, é possível fazer uma solução como a apresentada abaixo.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800"/>
              <a:buNone/>
            </a:pPr>
            <a:r>
              <a:rPr lang="pt-BR" sz="2222" u="sng">
                <a:solidFill>
                  <a:schemeClr val="accent5"/>
                </a:solidFill>
              </a:rPr>
              <a:t>C</a:t>
            </a:r>
            <a:r>
              <a:rPr lang="pt-BR" sz="2222" u="sng">
                <a:solidFill>
                  <a:schemeClr val="hlink"/>
                </a:solidFill>
                <a:hlinkClick r:id="rId5"/>
              </a:rPr>
              <a:t>ampo minado</a:t>
            </a:r>
            <a:r>
              <a:rPr lang="pt-BR" sz="2222">
                <a:solidFill>
                  <a:schemeClr val="dk2"/>
                </a:solidFill>
              </a:rPr>
              <a:t> (fonte: OBI 2011 - Primeira fase)</a:t>
            </a:r>
            <a:endParaRPr sz="3022"/>
          </a:p>
        </p:txBody>
      </p:sp>
      <p:sp>
        <p:nvSpPr>
          <p:cNvPr id="139" name="Google Shape;139;p29"/>
          <p:cNvSpPr/>
          <p:nvPr/>
        </p:nvSpPr>
        <p:spPr>
          <a:xfrm>
            <a:off x="4080725" y="999525"/>
            <a:ext cx="413400" cy="1494900"/>
          </a:xfrm>
          <a:prstGeom prst="bentArrow">
            <a:avLst>
              <a:gd fmla="val 25000" name="adj1"/>
              <a:gd fmla="val 18484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5" name="Google Shape;14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800"/>
              <a:buNone/>
            </a:pPr>
            <a:r>
              <a:rPr lang="pt-BR" sz="2222" u="sng">
                <a:solidFill>
                  <a:schemeClr val="accent5"/>
                </a:solidFill>
              </a:rPr>
              <a:t>C</a:t>
            </a:r>
            <a:r>
              <a:rPr lang="pt-BR" sz="2222" u="sng">
                <a:solidFill>
                  <a:schemeClr val="hlink"/>
                </a:solidFill>
                <a:hlinkClick r:id="rId3"/>
              </a:rPr>
              <a:t>ampo minado</a:t>
            </a:r>
            <a:r>
              <a:rPr lang="pt-BR" sz="2222">
                <a:solidFill>
                  <a:schemeClr val="dk2"/>
                </a:solidFill>
              </a:rPr>
              <a:t> (fonte: OBI 2011 - Primeira fase)</a:t>
            </a:r>
            <a:endParaRPr sz="3022"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311700" y="1070100"/>
            <a:ext cx="8520600" cy="21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600"/>
              <a:t>Considerações</a:t>
            </a:r>
            <a:endParaRPr b="1" sz="1600"/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A solução cumpriu o propósito.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Entretanto, trata alguns casos de maneira isolada e específica, dificultando sua implementação (caso ocorressem mais casos específicos, teríamos que tratá-los isoladamente, escrevendo um por um). 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Até o momento, resolvemos os problemas abordados enquanto líamos a entrada, mas como nesse problema tínhamos que olhar para uma posição no futuro para resolver e dar a resposta do índice atual, poderia ser interessante ter lido (guardado) toda a entrada e então começar a resolver o problema.</a:t>
            </a:r>
            <a:endParaRPr sz="1300"/>
          </a:p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311700" y="3560125"/>
            <a:ext cx="85206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 sz="1300"/>
              <a:t>Tal ideia de armazenar diversos elementos nos trás ao assunto a seguir.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Array</a:t>
            </a:r>
            <a:endParaRPr/>
          </a:p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211625" y="1132275"/>
            <a:ext cx="85206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500"/>
              <a:t>Array / vetor:</a:t>
            </a:r>
            <a:r>
              <a:rPr lang="pt-BR"/>
              <a:t> </a:t>
            </a:r>
            <a:r>
              <a:rPr lang="pt-BR" sz="1400"/>
              <a:t>É uma estrutura contígua de N (número inteiro maior que zero que define o tamanho do vetor) elementos do mesmo tipo (inteiro, double, entre outros) referenciadas por um nome. Tais características são declaradas quando o mesmo é criado, sendo o tamanho escrito entre colchetes. Seguindo a sintaxe a seguir:</a:t>
            </a:r>
            <a:endParaRPr sz="1400"/>
          </a:p>
        </p:txBody>
      </p:sp>
      <p:sp>
        <p:nvSpPr>
          <p:cNvPr id="154" name="Google Shape;154;p31"/>
          <p:cNvSpPr txBox="1"/>
          <p:nvPr>
            <p:ph idx="12" type="sldNum"/>
          </p:nvPr>
        </p:nvSpPr>
        <p:spPr>
          <a:xfrm>
            <a:off x="8472458" y="45746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211625" y="2850813"/>
            <a:ext cx="85206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 sz="1400"/>
              <a:t>Quando criamos um vetor de tamanho N funciona como se criássemos N variáveis daquele tipo, mas para acessá-las informamos o nome do vetor e a posição (índice) da variável no vetor entre colchetes. </a:t>
            </a:r>
            <a:r>
              <a:rPr i="1" lang="pt-BR" sz="1400" u="sng"/>
              <a:t>A</a:t>
            </a:r>
            <a:r>
              <a:rPr lang="pt-BR" sz="1400" u="sng"/>
              <a:t> </a:t>
            </a:r>
            <a:r>
              <a:rPr i="1" lang="pt-BR" sz="1500" u="sng"/>
              <a:t>contagem das posições de um vetor de tamanho N começa por 0 e vai até N-1, totalizando N elementos</a:t>
            </a:r>
            <a:r>
              <a:rPr lang="pt-BR" sz="1400" u="sng"/>
              <a:t>.</a:t>
            </a:r>
            <a:endParaRPr sz="1400" u="sng"/>
          </a:p>
        </p:txBody>
      </p:sp>
      <p:grpSp>
        <p:nvGrpSpPr>
          <p:cNvPr id="156" name="Google Shape;156;p31"/>
          <p:cNvGrpSpPr/>
          <p:nvPr/>
        </p:nvGrpSpPr>
        <p:grpSpPr>
          <a:xfrm>
            <a:off x="1647300" y="2036425"/>
            <a:ext cx="7025075" cy="764799"/>
            <a:chOff x="1647300" y="2036425"/>
            <a:chExt cx="7025075" cy="764799"/>
          </a:xfrm>
        </p:grpSpPr>
        <p:pic>
          <p:nvPicPr>
            <p:cNvPr id="157" name="Google Shape;157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47300" y="2397313"/>
              <a:ext cx="3456399" cy="288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31"/>
            <p:cNvSpPr/>
            <p:nvPr/>
          </p:nvSpPr>
          <p:spPr>
            <a:xfrm>
              <a:off x="5438313" y="2436613"/>
              <a:ext cx="956400" cy="210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9" name="Google Shape;159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96525" y="2437312"/>
              <a:ext cx="1811100" cy="363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31"/>
            <p:cNvSpPr txBox="1"/>
            <p:nvPr/>
          </p:nvSpPr>
          <p:spPr>
            <a:xfrm>
              <a:off x="6149325" y="2036425"/>
              <a:ext cx="181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Exemplo: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1" name="Google Shape;161;p31"/>
            <p:cNvPicPr preferRelativeResize="0"/>
            <p:nvPr/>
          </p:nvPicPr>
          <p:blipFill rotWithShape="1">
            <a:blip r:embed="rId5">
              <a:alphaModFix/>
            </a:blip>
            <a:srcRect b="16623" l="0" r="0" t="10590"/>
            <a:stretch/>
          </p:blipFill>
          <p:spPr>
            <a:xfrm>
              <a:off x="7461125" y="2146675"/>
              <a:ext cx="1211250" cy="210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31"/>
          <p:cNvGrpSpPr/>
          <p:nvPr/>
        </p:nvGrpSpPr>
        <p:grpSpPr>
          <a:xfrm>
            <a:off x="3134025" y="3827813"/>
            <a:ext cx="5698250" cy="1140437"/>
            <a:chOff x="3134025" y="3827813"/>
            <a:chExt cx="5698250" cy="1140437"/>
          </a:xfrm>
        </p:grpSpPr>
        <p:sp>
          <p:nvSpPr>
            <p:cNvPr id="163" name="Google Shape;163;p31"/>
            <p:cNvSpPr txBox="1"/>
            <p:nvPr/>
          </p:nvSpPr>
          <p:spPr>
            <a:xfrm>
              <a:off x="4523775" y="4082950"/>
              <a:ext cx="3897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pt-BR" sz="2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" name="Google Shape;164;p31"/>
            <p:cNvGrpSpPr/>
            <p:nvPr/>
          </p:nvGrpSpPr>
          <p:grpSpPr>
            <a:xfrm>
              <a:off x="3134025" y="3827813"/>
              <a:ext cx="5698250" cy="1140437"/>
              <a:chOff x="3134025" y="3827813"/>
              <a:chExt cx="5698250" cy="1140437"/>
            </a:xfrm>
          </p:grpSpPr>
          <p:sp>
            <p:nvSpPr>
              <p:cNvPr id="165" name="Google Shape;165;p31"/>
              <p:cNvSpPr txBox="1"/>
              <p:nvPr/>
            </p:nvSpPr>
            <p:spPr>
              <a:xfrm>
                <a:off x="6149325" y="3913400"/>
                <a:ext cx="1811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pt-B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Exemplo: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6" name="Google Shape;166;p31"/>
              <p:cNvPicPr preferRelativeResize="0"/>
              <p:nvPr/>
            </p:nvPicPr>
            <p:blipFill rotWithShape="1">
              <a:blip r:embed="rId5">
                <a:alphaModFix/>
              </a:blip>
              <a:srcRect b="16623" l="0" r="0" t="10590"/>
              <a:stretch/>
            </p:blipFill>
            <p:spPr>
              <a:xfrm>
                <a:off x="7461125" y="4023650"/>
                <a:ext cx="1211250" cy="210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596513" y="4313612"/>
                <a:ext cx="1811100" cy="3639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" name="Google Shape;168;p3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134025" y="4167538"/>
                <a:ext cx="1457325" cy="523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" name="Google Shape;169;p3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913475" y="4186600"/>
                <a:ext cx="933450" cy="485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" name="Google Shape;170;p31"/>
              <p:cNvSpPr txBox="1"/>
              <p:nvPr/>
            </p:nvSpPr>
            <p:spPr>
              <a:xfrm>
                <a:off x="3427275" y="4496250"/>
                <a:ext cx="2582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pt-B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[0]   [1]   [2]            [N-2][N-1]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1"/>
              <p:cNvSpPr txBox="1"/>
              <p:nvPr/>
            </p:nvSpPr>
            <p:spPr>
              <a:xfrm>
                <a:off x="6832775" y="4568050"/>
                <a:ext cx="1999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pt-BR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[0]  [1]  [2]  [3]  [4]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2" name="Google Shape;172;p31"/>
              <p:cNvPicPr preferRelativeResize="0"/>
              <p:nvPr/>
            </p:nvPicPr>
            <p:blipFill rotWithShape="1">
              <a:blip r:embed="rId8">
                <a:alphaModFix/>
              </a:blip>
              <a:srcRect b="15525" l="0" r="0" t="11682"/>
              <a:stretch/>
            </p:blipFill>
            <p:spPr>
              <a:xfrm>
                <a:off x="3876750" y="3827813"/>
                <a:ext cx="1405100" cy="210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" name="Google Shape;173;p31"/>
              <p:cNvSpPr/>
              <p:nvPr/>
            </p:nvSpPr>
            <p:spPr>
              <a:xfrm>
                <a:off x="5876396" y="4324325"/>
                <a:ext cx="661500" cy="2103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Array</a:t>
            </a:r>
            <a:endParaRPr/>
          </a:p>
        </p:txBody>
      </p:sp>
      <p:sp>
        <p:nvSpPr>
          <p:cNvPr id="179" name="Google Shape;17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211625" y="1132275"/>
            <a:ext cx="85206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pt-BR" sz="1400"/>
              <a:t>Ao inicializar um vetor</a:t>
            </a:r>
            <a:r>
              <a:rPr lang="pt-BR" sz="1400"/>
              <a:t>, podemos declarar todos seus elementos atribuindo ao mesmo os elementos entre chaves separados por vírgulas.</a:t>
            </a:r>
            <a:endParaRPr sz="1400"/>
          </a:p>
        </p:txBody>
      </p:sp>
      <p:sp>
        <p:nvSpPr>
          <p:cNvPr id="181" name="Google Shape;181;p32"/>
          <p:cNvSpPr txBox="1"/>
          <p:nvPr/>
        </p:nvSpPr>
        <p:spPr>
          <a:xfrm>
            <a:off x="1617800" y="1729250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375" y="2081450"/>
            <a:ext cx="3407955" cy="254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32"/>
          <p:cNvGrpSpPr/>
          <p:nvPr/>
        </p:nvGrpSpPr>
        <p:grpSpPr>
          <a:xfrm>
            <a:off x="5383738" y="1864488"/>
            <a:ext cx="2235762" cy="688237"/>
            <a:chOff x="5383738" y="1864488"/>
            <a:chExt cx="2235762" cy="688237"/>
          </a:xfrm>
        </p:grpSpPr>
        <p:pic>
          <p:nvPicPr>
            <p:cNvPr id="184" name="Google Shape;184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83738" y="1898087"/>
              <a:ext cx="1811100" cy="363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32"/>
            <p:cNvSpPr txBox="1"/>
            <p:nvPr/>
          </p:nvSpPr>
          <p:spPr>
            <a:xfrm>
              <a:off x="5620000" y="2152525"/>
              <a:ext cx="199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[0]  [1]  [2]  [3]  [4]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2"/>
            <p:cNvSpPr txBox="1"/>
            <p:nvPr/>
          </p:nvSpPr>
          <p:spPr>
            <a:xfrm>
              <a:off x="5620000" y="1864488"/>
              <a:ext cx="199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10  11  12  13  14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32"/>
          <p:cNvSpPr/>
          <p:nvPr/>
        </p:nvSpPr>
        <p:spPr>
          <a:xfrm>
            <a:off x="4571996" y="2103450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1158575" y="2641850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211625" y="2473900"/>
            <a:ext cx="85206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 sz="1400"/>
              <a:t>Caso sejam passados menos elementos do que o tamanho do vetor, será atribuído um valor padrão. No caso do tipo int é 0.</a:t>
            </a:r>
            <a:endParaRPr sz="1400"/>
          </a:p>
        </p:txBody>
      </p:sp>
      <p:sp>
        <p:nvSpPr>
          <p:cNvPr id="190" name="Google Shape;190;p32"/>
          <p:cNvSpPr txBox="1"/>
          <p:nvPr/>
        </p:nvSpPr>
        <p:spPr>
          <a:xfrm>
            <a:off x="1701800" y="2975625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2"/>
          <p:cNvSpPr/>
          <p:nvPr/>
        </p:nvSpPr>
        <p:spPr>
          <a:xfrm>
            <a:off x="4571996" y="3297425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32"/>
          <p:cNvGrpSpPr/>
          <p:nvPr/>
        </p:nvGrpSpPr>
        <p:grpSpPr>
          <a:xfrm>
            <a:off x="5383738" y="3073913"/>
            <a:ext cx="2235762" cy="672787"/>
            <a:chOff x="5383738" y="3073913"/>
            <a:chExt cx="2235762" cy="672787"/>
          </a:xfrm>
        </p:grpSpPr>
        <p:pic>
          <p:nvPicPr>
            <p:cNvPr id="193" name="Google Shape;193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83738" y="3092062"/>
              <a:ext cx="1811100" cy="363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32"/>
            <p:cNvSpPr txBox="1"/>
            <p:nvPr/>
          </p:nvSpPr>
          <p:spPr>
            <a:xfrm>
              <a:off x="5620000" y="3346500"/>
              <a:ext cx="199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[0]  [1]  [2]  [3]  [4]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2"/>
            <p:cNvSpPr txBox="1"/>
            <p:nvPr/>
          </p:nvSpPr>
          <p:spPr>
            <a:xfrm>
              <a:off x="5620000" y="3073913"/>
              <a:ext cx="199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10  11  13   0    0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211625" y="3778563"/>
            <a:ext cx="8520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 sz="1400"/>
              <a:t>Portanto, se não houver nada entre as chaves e o vetor for de inteiros, todos seus elementos serão zeros.</a:t>
            </a:r>
            <a:endParaRPr sz="1400"/>
          </a:p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0288" y="3321278"/>
            <a:ext cx="2594115" cy="2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17800" y="4444756"/>
            <a:ext cx="1811100" cy="266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1701800" y="4079975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2"/>
          <p:cNvSpPr/>
          <p:nvPr/>
        </p:nvSpPr>
        <p:spPr>
          <a:xfrm>
            <a:off x="4571996" y="4465238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32"/>
          <p:cNvGrpSpPr/>
          <p:nvPr/>
        </p:nvGrpSpPr>
        <p:grpSpPr>
          <a:xfrm>
            <a:off x="5383738" y="4241725"/>
            <a:ext cx="2235762" cy="672788"/>
            <a:chOff x="5383738" y="4241725"/>
            <a:chExt cx="2235762" cy="672788"/>
          </a:xfrm>
        </p:grpSpPr>
        <p:pic>
          <p:nvPicPr>
            <p:cNvPr id="202" name="Google Shape;202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83738" y="4259875"/>
              <a:ext cx="1811100" cy="363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32"/>
            <p:cNvSpPr txBox="1"/>
            <p:nvPr/>
          </p:nvSpPr>
          <p:spPr>
            <a:xfrm>
              <a:off x="5620000" y="4514313"/>
              <a:ext cx="199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[0]  [1]  [2]  [3]  [4]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2"/>
            <p:cNvSpPr txBox="1"/>
            <p:nvPr/>
          </p:nvSpPr>
          <p:spPr>
            <a:xfrm>
              <a:off x="5620000" y="4241725"/>
              <a:ext cx="199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0    0    0    0    0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Array</a:t>
            </a:r>
            <a:endParaRPr/>
          </a:p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211625" y="1132275"/>
            <a:ext cx="86208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 sz="1400"/>
              <a:t>Podemos declarar cada elemento do vetor individualmente informando o seu índice entre colchetes.</a:t>
            </a:r>
            <a:endParaRPr sz="1400"/>
          </a:p>
        </p:txBody>
      </p:sp>
      <p:pic>
        <p:nvPicPr>
          <p:cNvPr id="212" name="Google Shape;21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712" y="1815363"/>
            <a:ext cx="1131625" cy="12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/>
        </p:nvSpPr>
        <p:spPr>
          <a:xfrm>
            <a:off x="1104975" y="1474588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7060" y="1815365"/>
            <a:ext cx="4129581" cy="4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4988" y="2574012"/>
            <a:ext cx="1811100" cy="36391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/>
        </p:nvSpPr>
        <p:spPr>
          <a:xfrm>
            <a:off x="4161250" y="2828450"/>
            <a:ext cx="19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[0]  [1]  [2]  [3]  [4]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4161250" y="2540413"/>
            <a:ext cx="19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10  11  12  13  14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3"/>
          <p:cNvSpPr/>
          <p:nvPr/>
        </p:nvSpPr>
        <p:spPr>
          <a:xfrm>
            <a:off x="2739576" y="1915575"/>
            <a:ext cx="709800" cy="249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3"/>
          <p:cNvSpPr/>
          <p:nvPr/>
        </p:nvSpPr>
        <p:spPr>
          <a:xfrm flipH="1" rot="10800000">
            <a:off x="2997988" y="2412975"/>
            <a:ext cx="709800" cy="542400"/>
          </a:xfrm>
          <a:prstGeom prst="bentArrow">
            <a:avLst>
              <a:gd fmla="val 27212" name="adj1"/>
              <a:gd fmla="val 25000" name="adj2"/>
              <a:gd fmla="val 25000" name="adj3"/>
              <a:gd fmla="val 43538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245275" y="3202875"/>
            <a:ext cx="85206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 sz="1400"/>
              <a:t>Podemos acessar o valor da posição de vetor informando seu índice.</a:t>
            </a:r>
            <a:endParaRPr sz="1400"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261725" y="4133475"/>
            <a:ext cx="85206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pt-BR" sz="1400"/>
              <a:t>Caso não seja atribuído nenhum valor para alguma posição do vetor, essa posição pode possuir um valor qualquer que já estava na memória, comumente chamado de </a:t>
            </a:r>
            <a:r>
              <a:rPr b="1" lang="pt-BR" sz="1400">
                <a:solidFill>
                  <a:srgbClr val="FF0000"/>
                </a:solidFill>
              </a:rPr>
              <a:t>lixo da memória</a:t>
            </a:r>
            <a:r>
              <a:rPr b="1" lang="pt-BR" sz="1400"/>
              <a:t>.</a:t>
            </a:r>
            <a:endParaRPr b="1" sz="1400"/>
          </a:p>
        </p:txBody>
      </p:sp>
      <p:pic>
        <p:nvPicPr>
          <p:cNvPr id="222" name="Google Shape;222;p33"/>
          <p:cNvPicPr preferRelativeResize="0"/>
          <p:nvPr/>
        </p:nvPicPr>
        <p:blipFill rotWithShape="1">
          <a:blip r:embed="rId6">
            <a:alphaModFix/>
          </a:blip>
          <a:srcRect b="0" l="0" r="50001" t="0"/>
          <a:stretch/>
        </p:blipFill>
        <p:spPr>
          <a:xfrm>
            <a:off x="5405764" y="3644963"/>
            <a:ext cx="1608670" cy="2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39575" y="3644963"/>
            <a:ext cx="2474690" cy="2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