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a49a003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1a49a003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1a49a003f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1a49a003f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1a49a003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1a49a003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1a49a003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1a49a003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1a49a003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1a49a003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1a49a003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1a49a003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1a49a003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1a49a003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1a49a003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1a49a003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1a49a003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1a49a003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1a49a003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1a49a003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1a49a003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1a49a003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1a49a003f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e1a49a003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plusplus.com/reference/string/string/" TargetMode="External"/><Relationship Id="rId4" Type="http://schemas.openxmlformats.org/officeDocument/2006/relationships/hyperlink" Target="https://cplusplus.com/reference/string/string/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21.png"/><Relationship Id="rId7" Type="http://schemas.openxmlformats.org/officeDocument/2006/relationships/image" Target="../media/image16.png"/><Relationship Id="rId8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eps.academy/br/course/programacao-basica-(codcad)/lesson/vestibular" TargetMode="External"/><Relationship Id="rId4" Type="http://schemas.openxmlformats.org/officeDocument/2006/relationships/image" Target="../media/image30.png"/><Relationship Id="rId5" Type="http://schemas.openxmlformats.org/officeDocument/2006/relationships/hyperlink" Target="https://neps.academy/br/course/programacao-basica-(codcad)/lesson/huaauhahhuahau" TargetMode="External"/><Relationship Id="rId6" Type="http://schemas.openxmlformats.org/officeDocument/2006/relationships/hyperlink" Target="https://neps.academy/br/course/programacao-basica-(codcad)/lesson/contagem-de-algaris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eps.academy/br/course/programacao-basica-(codcad)/lesson/vestibular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33.png"/><Relationship Id="rId7" Type="http://schemas.openxmlformats.org/officeDocument/2006/relationships/image" Target="../media/image15.png"/><Relationship Id="rId8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/>
              <a:t>Estruturas de dados Básica</a:t>
            </a:r>
            <a:endParaRPr sz="4600"/>
          </a:p>
        </p:txBody>
      </p:sp>
      <p:sp>
        <p:nvSpPr>
          <p:cNvPr id="87" name="Google Shape;87;p13"/>
          <p:cNvSpPr/>
          <p:nvPr/>
        </p:nvSpPr>
        <p:spPr>
          <a:xfrm>
            <a:off x="700525" y="3161950"/>
            <a:ext cx="2237100" cy="95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625" y="3172900"/>
            <a:ext cx="2237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000">
                <a:solidFill>
                  <a:srgbClr val="1A9988"/>
                </a:solidFill>
                <a:latin typeface="Lato"/>
                <a:ea typeface="Lato"/>
                <a:cs typeface="Lato"/>
                <a:sym typeface="Lato"/>
              </a:rPr>
              <a:t>Strings</a:t>
            </a:r>
            <a:endParaRPr b="1" sz="5000">
              <a:solidFill>
                <a:srgbClr val="1A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729450" y="699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727650" y="1393100"/>
            <a:ext cx="76887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Recursos: </a:t>
            </a:r>
            <a:r>
              <a:rPr lang="pt-BR" sz="1400"/>
              <a:t>São comandos da classe de strings. Existem vários, consulte a </a:t>
            </a:r>
            <a:r>
              <a:rPr lang="pt-BR" sz="1400" u="sng">
                <a:solidFill>
                  <a:schemeClr val="hlink"/>
                </a:solidFill>
                <a:hlinkClick r:id="rId3"/>
              </a:rPr>
              <a:t>referência</a:t>
            </a:r>
            <a:r>
              <a:rPr lang="pt-BR" sz="1400" u="sng">
                <a:solidFill>
                  <a:schemeClr val="hlink"/>
                </a:solidFill>
                <a:hlinkClick r:id="rId4"/>
              </a:rPr>
              <a:t> de strings</a:t>
            </a:r>
            <a:r>
              <a:rPr lang="pt-BR" sz="1400"/>
              <a:t> para mais</a:t>
            </a:r>
            <a:endParaRPr sz="1400"/>
          </a:p>
        </p:txBody>
      </p:sp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727650" y="2026825"/>
            <a:ext cx="76887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Size:</a:t>
            </a:r>
            <a:r>
              <a:rPr lang="pt-BR" sz="1400"/>
              <a:t> Retorna o </a:t>
            </a:r>
            <a:r>
              <a:rPr lang="pt-BR" sz="1400"/>
              <a:t>número</a:t>
            </a:r>
            <a:r>
              <a:rPr lang="pt-BR" sz="1400"/>
              <a:t> de elementos da string.</a:t>
            </a:r>
            <a:r>
              <a:rPr b="1" lang="pt-BR" sz="1400"/>
              <a:t> Sintaxe: “Nome_da_string.size()”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230" name="Google Shape;2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6900" y="2691025"/>
            <a:ext cx="2439516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1175" y="2753575"/>
            <a:ext cx="1113129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/>
        </p:nvSpPr>
        <p:spPr>
          <a:xfrm>
            <a:off x="1769463" y="229082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4243046" y="2853463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2"/>
          <p:cNvSpPr txBox="1"/>
          <p:nvPr/>
        </p:nvSpPr>
        <p:spPr>
          <a:xfrm>
            <a:off x="4900538" y="2371650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2"/>
          <p:cNvSpPr txBox="1"/>
          <p:nvPr>
            <p:ph idx="1" type="body"/>
          </p:nvPr>
        </p:nvSpPr>
        <p:spPr>
          <a:xfrm>
            <a:off x="729450" y="3340300"/>
            <a:ext cx="76887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Clear:</a:t>
            </a:r>
            <a:r>
              <a:rPr lang="pt-BR" sz="1400"/>
              <a:t> Limpa a string, deixando-a vazia. </a:t>
            </a:r>
            <a:r>
              <a:rPr b="1" lang="pt-BR" sz="1400"/>
              <a:t>Sintaxe: “Nome_da_string.clear()”</a:t>
            </a:r>
            <a:r>
              <a:rPr lang="pt-BR" sz="1400"/>
              <a:t>.</a:t>
            </a:r>
            <a:endParaRPr sz="1400"/>
          </a:p>
        </p:txBody>
      </p:sp>
      <p:pic>
        <p:nvPicPr>
          <p:cNvPr id="236" name="Google Shape;23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3200" y="4051025"/>
            <a:ext cx="18669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 txBox="1"/>
          <p:nvPr/>
        </p:nvSpPr>
        <p:spPr>
          <a:xfrm>
            <a:off x="1769450" y="365082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4241246" y="4206013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7963" y="4190400"/>
            <a:ext cx="779551" cy="3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 txBox="1"/>
          <p:nvPr/>
        </p:nvSpPr>
        <p:spPr>
          <a:xfrm>
            <a:off x="4900538" y="380582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729450" y="699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247" name="Google Shape;247;p23"/>
          <p:cNvSpPr txBox="1"/>
          <p:nvPr>
            <p:ph idx="1" type="body"/>
          </p:nvPr>
        </p:nvSpPr>
        <p:spPr>
          <a:xfrm>
            <a:off x="727650" y="1393100"/>
            <a:ext cx="76887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Recursos: </a:t>
            </a:r>
            <a:endParaRPr sz="1400"/>
          </a:p>
        </p:txBody>
      </p:sp>
      <p:sp>
        <p:nvSpPr>
          <p:cNvPr id="248" name="Google Shape;248;p23"/>
          <p:cNvSpPr txBox="1"/>
          <p:nvPr>
            <p:ph idx="1" type="body"/>
          </p:nvPr>
        </p:nvSpPr>
        <p:spPr>
          <a:xfrm>
            <a:off x="727650" y="1701325"/>
            <a:ext cx="7688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Empty:</a:t>
            </a:r>
            <a:r>
              <a:rPr lang="pt-BR" sz="1400"/>
              <a:t> Retorna true caso a string esteja vazia ou false caso não esteja. </a:t>
            </a:r>
            <a:endParaRPr sz="14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400"/>
              <a:t>Sintaxe: “Nome_da_string.empty()”</a:t>
            </a:r>
            <a:r>
              <a:rPr lang="pt-BR" sz="1400"/>
              <a:t>.</a:t>
            </a:r>
            <a:endParaRPr sz="1400"/>
          </a:p>
        </p:txBody>
      </p:sp>
      <p:sp>
        <p:nvSpPr>
          <p:cNvPr id="249" name="Google Shape;249;p23"/>
          <p:cNvSpPr txBox="1"/>
          <p:nvPr/>
        </p:nvSpPr>
        <p:spPr>
          <a:xfrm>
            <a:off x="1870763" y="2405113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4243046" y="2853463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4900538" y="2371650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 txBox="1"/>
          <p:nvPr>
            <p:ph idx="1" type="body"/>
          </p:nvPr>
        </p:nvSpPr>
        <p:spPr>
          <a:xfrm>
            <a:off x="729450" y="3340300"/>
            <a:ext cx="76887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Pop_back</a:t>
            </a:r>
            <a:r>
              <a:rPr b="1" lang="pt-BR" sz="1400"/>
              <a:t>:</a:t>
            </a:r>
            <a:r>
              <a:rPr lang="pt-BR" sz="1400"/>
              <a:t> Apaga o </a:t>
            </a:r>
            <a:r>
              <a:rPr lang="pt-BR" sz="1400"/>
              <a:t>último</a:t>
            </a:r>
            <a:r>
              <a:rPr lang="pt-BR" sz="1400"/>
              <a:t> elemento da string. </a:t>
            </a:r>
            <a:r>
              <a:rPr b="1" lang="pt-BR" sz="1400"/>
              <a:t>Sintaxe: “Nome_da_string.pop_back()”</a:t>
            </a:r>
            <a:r>
              <a:rPr lang="pt-BR" sz="1400"/>
              <a:t>.</a:t>
            </a:r>
            <a:endParaRPr sz="1400"/>
          </a:p>
        </p:txBody>
      </p:sp>
      <p:sp>
        <p:nvSpPr>
          <p:cNvPr id="253" name="Google Shape;253;p23"/>
          <p:cNvSpPr txBox="1"/>
          <p:nvPr/>
        </p:nvSpPr>
        <p:spPr>
          <a:xfrm>
            <a:off x="1870775" y="365082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4241246" y="4206013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4900538" y="380582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463" y="2805325"/>
            <a:ext cx="2031015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700" y="2807488"/>
            <a:ext cx="1034099" cy="30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7351" y="4051024"/>
            <a:ext cx="1801261" cy="7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2263" y="4202837"/>
            <a:ext cx="990971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729450" y="1318650"/>
            <a:ext cx="76887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roblema </a:t>
            </a:r>
            <a:r>
              <a:rPr lang="pt-BR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Vestibular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strings</a:t>
            </a:r>
            <a:endParaRPr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729450" y="2395375"/>
            <a:ext cx="3407700" cy="14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Considerações: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Se comparada à resolução com arrays, a resolução com strings foi mais simples de implementar.</a:t>
            </a:r>
            <a:endParaRPr sz="1400"/>
          </a:p>
        </p:txBody>
      </p:sp>
      <p:sp>
        <p:nvSpPr>
          <p:cNvPr id="267" name="Google Shape;26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8" name="Google Shape;2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225" y="469675"/>
            <a:ext cx="4702775" cy="31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/>
          <p:nvPr/>
        </p:nvSpPr>
        <p:spPr>
          <a:xfrm>
            <a:off x="655975" y="3861350"/>
            <a:ext cx="3264900" cy="102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 txBox="1"/>
          <p:nvPr>
            <p:ph idx="1" type="body"/>
          </p:nvPr>
        </p:nvSpPr>
        <p:spPr>
          <a:xfrm>
            <a:off x="655975" y="3831475"/>
            <a:ext cx="34077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Desafios:</a:t>
            </a:r>
            <a:endParaRPr b="1"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 u="sng">
                <a:solidFill>
                  <a:schemeClr val="hlink"/>
                </a:solidFill>
                <a:hlinkClick r:id="rId5"/>
              </a:rPr>
              <a:t>Huaauhahhuahau</a:t>
            </a:r>
            <a:endParaRPr b="1" sz="2300">
              <a:solidFill>
                <a:srgbClr val="272C2F"/>
              </a:solidFill>
              <a:highlight>
                <a:srgbClr val="F4F5F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 u="sng">
                <a:solidFill>
                  <a:schemeClr val="hlink"/>
                </a:solidFill>
                <a:hlinkClick r:id="rId6"/>
              </a:rPr>
              <a:t>Contagem de algarismos</a:t>
            </a:r>
            <a:endParaRPr b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Strings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Problema “Vestibular”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Resolução com arrays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Apresentando funcionamento de Strings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Resolução do problema “Vestibular” usando strings</a:t>
            </a:r>
            <a:endParaRPr sz="1700"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Vestibular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Enunciado resumido:</a:t>
            </a:r>
            <a:r>
              <a:rPr lang="pt-BR"/>
              <a:t>  Devemos comparar as alternativas marcadas por um </a:t>
            </a:r>
            <a:r>
              <a:rPr lang="pt-BR"/>
              <a:t>candidato</a:t>
            </a:r>
            <a:r>
              <a:rPr lang="pt-BR"/>
              <a:t> de uma prova de vestibular com o gabarito, e </a:t>
            </a:r>
            <a:r>
              <a:rPr lang="pt-BR"/>
              <a:t>então</a:t>
            </a:r>
            <a:r>
              <a:rPr lang="pt-BR"/>
              <a:t> informar quantas </a:t>
            </a:r>
            <a:r>
              <a:rPr lang="pt-BR"/>
              <a:t>questões</a:t>
            </a:r>
            <a:r>
              <a:rPr lang="pt-BR"/>
              <a:t> foram acertadas.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7650" y="2698400"/>
            <a:ext cx="7688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Entrada:</a:t>
            </a:r>
            <a:r>
              <a:rPr lang="pt-BR"/>
              <a:t> Um </a:t>
            </a:r>
            <a:r>
              <a:rPr lang="pt-BR"/>
              <a:t>número N</a:t>
            </a:r>
            <a:r>
              <a:rPr lang="pt-BR"/>
              <a:t> de questões da prova, a segunda linha terá N caracteres do gabarito, e na terceira N </a:t>
            </a:r>
            <a:r>
              <a:rPr lang="pt-BR"/>
              <a:t>caracteres</a:t>
            </a:r>
            <a:r>
              <a:rPr lang="pt-BR"/>
              <a:t> das questões marcadas pelo candidato. (Restrição: N&lt; 80)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6825" y="3827375"/>
            <a:ext cx="1626563" cy="1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729450" y="3340325"/>
            <a:ext cx="7688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Saída:</a:t>
            </a:r>
            <a:r>
              <a:rPr lang="pt-BR"/>
              <a:t> Imprima o número de questões acertadas pelo candidato.</a:t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625" y="3827375"/>
            <a:ext cx="1418675" cy="10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/>
          <p:nvPr/>
        </p:nvSpPr>
        <p:spPr>
          <a:xfrm>
            <a:off x="6679100" y="4211800"/>
            <a:ext cx="2184000" cy="6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6746175" y="4211700"/>
            <a:ext cx="20424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Como poderíamos resolver esse problema?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Resolvendo com arrays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9075" y="2071425"/>
            <a:ext cx="38427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Podemos criar dois arrays de caracteres de tamanho N, </a:t>
            </a:r>
            <a:r>
              <a:rPr lang="pt-BR"/>
              <a:t>preenchê-los um sendo o de gabarito e o outro da resposta do candidato.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Depois usar um laço para comparar cada posição com a correspondente do outro, se for igual</a:t>
            </a:r>
            <a:r>
              <a:rPr lang="pt-BR"/>
              <a:t> contabilizar em uma variável e no fim imprimi-la.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Considerações: A implementação proposta resolve o problema, podemos ver ao lado.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525" y="487025"/>
            <a:ext cx="4656475" cy="46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729450" y="2078875"/>
            <a:ext cx="76887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String é uma cadeia de caracteres de tamanho variável, funciona de maneira similar a um vetor de </a:t>
            </a:r>
            <a:r>
              <a:rPr lang="pt-BR" sz="1400"/>
              <a:t>caracteres.</a:t>
            </a:r>
            <a:r>
              <a:rPr lang="pt-BR" sz="1400"/>
              <a:t> Entretanto apresenta funcionalidades extras que serão explicadas a seguir.</a:t>
            </a:r>
            <a:endParaRPr sz="1400"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691275" y="3570650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Declaração:	string nome_da_string;</a:t>
            </a:r>
            <a:endParaRPr sz="1400"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3">
            <a:alphaModFix/>
          </a:blip>
          <a:srcRect b="14741" l="0" r="0" t="0"/>
          <a:stretch/>
        </p:blipFill>
        <p:spPr>
          <a:xfrm>
            <a:off x="4968750" y="3644838"/>
            <a:ext cx="2094575" cy="3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690375" y="4226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Quando declarada dessa maneira está vazia.</a:t>
            </a:r>
            <a:endParaRPr sz="1400"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670" y="2696888"/>
            <a:ext cx="1366668" cy="68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5676887" y="4289175"/>
            <a:ext cx="678298" cy="410100"/>
            <a:chOff x="6671675" y="2791675"/>
            <a:chExt cx="678298" cy="410100"/>
          </a:xfrm>
        </p:grpSpPr>
        <p:pic>
          <p:nvPicPr>
            <p:cNvPr id="129" name="Google Shape;12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47373" y="2791675"/>
              <a:ext cx="402600" cy="41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7"/>
            <p:cNvSpPr txBox="1"/>
            <p:nvPr/>
          </p:nvSpPr>
          <p:spPr>
            <a:xfrm>
              <a:off x="6671675" y="2796625"/>
              <a:ext cx="27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Lato"/>
                  <a:ea typeface="Lato"/>
                  <a:cs typeface="Lato"/>
                  <a:sym typeface="Lato"/>
                </a:rPr>
                <a:t>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29450" y="699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trings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727650" y="1393100"/>
            <a:ext cx="76887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Inicializando uma string</a:t>
            </a:r>
            <a:r>
              <a:rPr b="1" lang="pt-BR" sz="1400"/>
              <a:t>: </a:t>
            </a:r>
            <a:r>
              <a:rPr lang="pt-BR" sz="1400"/>
              <a:t>Podemos declarar os elementos de uma string colocando os elementos desejados </a:t>
            </a:r>
            <a:r>
              <a:rPr lang="pt-BR" sz="1400"/>
              <a:t>entre chaves separados por vírgulas.</a:t>
            </a:r>
            <a:r>
              <a:rPr lang="pt-BR" sz="1400"/>
              <a:t> </a:t>
            </a:r>
            <a:endParaRPr sz="1400"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727650" y="2719888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Isso também pode ser feito usando </a:t>
            </a:r>
            <a:r>
              <a:rPr lang="pt-BR" sz="1400"/>
              <a:t>aspas</a:t>
            </a:r>
            <a:r>
              <a:rPr lang="pt-BR" sz="1400"/>
              <a:t> duplas no texto que queremos atribuir</a:t>
            </a:r>
            <a:endParaRPr sz="1400"/>
          </a:p>
        </p:txBody>
      </p:sp>
      <p:sp>
        <p:nvSpPr>
          <p:cNvPr id="139" name="Google Shape;139;p18"/>
          <p:cNvSpPr txBox="1"/>
          <p:nvPr/>
        </p:nvSpPr>
        <p:spPr>
          <a:xfrm>
            <a:off x="1709700" y="1863425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50" y="2281400"/>
            <a:ext cx="3769984" cy="3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/>
          <p:nvPr/>
        </p:nvSpPr>
        <p:spPr>
          <a:xfrm>
            <a:off x="4738396" y="2336513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3400" y="2199750"/>
            <a:ext cx="1258636" cy="5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/>
        </p:nvSpPr>
        <p:spPr>
          <a:xfrm>
            <a:off x="5827688" y="2199750"/>
            <a:ext cx="2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5513" y="3443175"/>
            <a:ext cx="2102644" cy="3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1670000" y="3014825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698696" y="3498275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3700" y="3319000"/>
            <a:ext cx="1258636" cy="5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5787988" y="3303200"/>
            <a:ext cx="2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727650" y="3875488"/>
            <a:ext cx="7688700" cy="4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Também podemos declarar usando parênteses, isso já podia ser feito com variáveis normais.</a:t>
            </a:r>
            <a:endParaRPr sz="1400"/>
          </a:p>
        </p:txBody>
      </p:sp>
      <p:sp>
        <p:nvSpPr>
          <p:cNvPr id="150" name="Google Shape;150;p18"/>
          <p:cNvSpPr txBox="1"/>
          <p:nvPr/>
        </p:nvSpPr>
        <p:spPr>
          <a:xfrm>
            <a:off x="1670000" y="4109700"/>
            <a:ext cx="18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4698696" y="4620125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1775" y="4546628"/>
            <a:ext cx="1787553" cy="3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3700" y="4422438"/>
            <a:ext cx="1258636" cy="5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/>
        </p:nvSpPr>
        <p:spPr>
          <a:xfrm>
            <a:off x="5787988" y="4406638"/>
            <a:ext cx="2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729450" y="699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727650" y="1393100"/>
            <a:ext cx="76887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Atribuição: </a:t>
            </a:r>
            <a:r>
              <a:rPr lang="pt-BR" sz="1400"/>
              <a:t>Ao imprimir string</a:t>
            </a:r>
            <a:r>
              <a:rPr lang="pt-BR" sz="1400"/>
              <a:t> com valor atribuído em posição ainda não criada, nada muda.</a:t>
            </a:r>
            <a:endParaRPr sz="1400"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5717212" y="2231575"/>
            <a:ext cx="678298" cy="410100"/>
            <a:chOff x="6671675" y="2791675"/>
            <a:chExt cx="678298" cy="410100"/>
          </a:xfrm>
        </p:grpSpPr>
        <p:pic>
          <p:nvPicPr>
            <p:cNvPr id="163" name="Google Shape;16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47373" y="2791675"/>
              <a:ext cx="402600" cy="41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19"/>
            <p:cNvSpPr txBox="1"/>
            <p:nvPr/>
          </p:nvSpPr>
          <p:spPr>
            <a:xfrm>
              <a:off x="6671675" y="2796625"/>
              <a:ext cx="275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Lato"/>
                  <a:ea typeface="Lato"/>
                  <a:cs typeface="Lato"/>
                  <a:sym typeface="Lato"/>
                </a:rPr>
                <a:t>S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65" name="Google Shape;165;p19"/>
          <p:cNvPicPr preferRelativeResize="0"/>
          <p:nvPr/>
        </p:nvPicPr>
        <p:blipFill rotWithShape="1">
          <a:blip r:embed="rId4">
            <a:alphaModFix/>
          </a:blip>
          <a:srcRect b="21673" l="0" r="0" t="0"/>
          <a:stretch/>
        </p:blipFill>
        <p:spPr>
          <a:xfrm>
            <a:off x="2041813" y="2067325"/>
            <a:ext cx="971550" cy="7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4627921" y="2292875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620400" y="175102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4650" y="3369075"/>
            <a:ext cx="1285875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729450" y="2805925"/>
            <a:ext cx="76887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S</a:t>
            </a:r>
            <a:r>
              <a:rPr lang="pt-BR" sz="1400"/>
              <a:t>e tentarmos atribuir valor a uma posição já criada, a posição terá seu valor </a:t>
            </a:r>
            <a:r>
              <a:rPr lang="pt-BR" sz="1400"/>
              <a:t>substituído.</a:t>
            </a:r>
            <a:endParaRPr sz="1400"/>
          </a:p>
        </p:txBody>
      </p:sp>
      <p:sp>
        <p:nvSpPr>
          <p:cNvPr id="170" name="Google Shape;170;p19"/>
          <p:cNvSpPr txBox="1"/>
          <p:nvPr/>
        </p:nvSpPr>
        <p:spPr>
          <a:xfrm>
            <a:off x="1620413" y="303277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6325" y="3719450"/>
            <a:ext cx="818125" cy="35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/>
          <p:nvPr/>
        </p:nvSpPr>
        <p:spPr>
          <a:xfrm>
            <a:off x="4627921" y="3789613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5358188" y="338027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729450" y="699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727650" y="1393100"/>
            <a:ext cx="76887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Atribuição: </a:t>
            </a:r>
            <a:r>
              <a:rPr lang="pt-BR" sz="1400"/>
              <a:t>Se atribuirmos valor a uma string que já tenha algo, </a:t>
            </a:r>
            <a:r>
              <a:rPr lang="pt-BR" sz="1400"/>
              <a:t>substituiremos</a:t>
            </a:r>
            <a:r>
              <a:rPr lang="pt-BR" sz="1400"/>
              <a:t> toda a string.</a:t>
            </a:r>
            <a:endParaRPr sz="1400"/>
          </a:p>
        </p:txBody>
      </p:sp>
      <p:sp>
        <p:nvSpPr>
          <p:cNvPr id="181" name="Google Shape;181;p20"/>
          <p:cNvSpPr/>
          <p:nvPr/>
        </p:nvSpPr>
        <p:spPr>
          <a:xfrm>
            <a:off x="4627921" y="2166150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1620400" y="1624300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727638" y="2526150"/>
            <a:ext cx="7688700" cy="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Podemos fazer operações de </a:t>
            </a:r>
            <a:r>
              <a:rPr lang="pt-BR" sz="1400"/>
              <a:t>acréscimo</a:t>
            </a:r>
            <a:r>
              <a:rPr lang="pt-BR" sz="1400"/>
              <a:t> de strings na string.</a:t>
            </a:r>
            <a:endParaRPr sz="1400"/>
          </a:p>
        </p:txBody>
      </p:sp>
      <p:sp>
        <p:nvSpPr>
          <p:cNvPr id="184" name="Google Shape;184;p20"/>
          <p:cNvSpPr txBox="1"/>
          <p:nvPr/>
        </p:nvSpPr>
        <p:spPr>
          <a:xfrm>
            <a:off x="1618600" y="2753000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4626109" y="3195438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5356363" y="2753000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663" y="1952700"/>
            <a:ext cx="1237924" cy="5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3463" y="2102250"/>
            <a:ext cx="743875" cy="3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5358200" y="177557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8113" y="3089300"/>
            <a:ext cx="12954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225" y="3131538"/>
            <a:ext cx="1156743" cy="3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725850" y="3664975"/>
            <a:ext cx="76887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Comparação: </a:t>
            </a:r>
            <a:r>
              <a:rPr lang="pt-BR" sz="1400"/>
              <a:t>Podemos comparar strings sem ter que fazer elemento a elemento usando um laço.</a:t>
            </a:r>
            <a:endParaRPr sz="1400"/>
          </a:p>
        </p:txBody>
      </p:sp>
      <p:sp>
        <p:nvSpPr>
          <p:cNvPr id="193" name="Google Shape;193;p20"/>
          <p:cNvSpPr txBox="1"/>
          <p:nvPr/>
        </p:nvSpPr>
        <p:spPr>
          <a:xfrm>
            <a:off x="1618600" y="3911750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665" y="4255775"/>
            <a:ext cx="4040250" cy="4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/>
          <p:nvPr/>
        </p:nvSpPr>
        <p:spPr>
          <a:xfrm>
            <a:off x="4626109" y="4391238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5356400" y="3911750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85238" y="4313900"/>
            <a:ext cx="1156725" cy="31691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729450" y="699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Strings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727650" y="1393100"/>
            <a:ext cx="76887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Entrando com valores: </a:t>
            </a:r>
            <a:r>
              <a:rPr lang="pt-BR" sz="1400"/>
              <a:t>Ao usar o comando cin na string, a string é computada até encontrar o término de uma palavra contínua. No exemplo abaixo apenas “duas” foi guardada na string.</a:t>
            </a:r>
            <a:endParaRPr sz="1400"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653125" y="3076200"/>
            <a:ext cx="76887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400"/>
              <a:t>Comando getline: </a:t>
            </a:r>
            <a:r>
              <a:rPr lang="pt-BR" sz="1400"/>
              <a:t>Guarda um texto em uma string até encontrar uma quebra de linha. Sintaxe: getline(comando de entrada, nome_da_string);</a:t>
            </a:r>
            <a:endParaRPr sz="1400"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275" y="2296138"/>
            <a:ext cx="8001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/>
        </p:nvSpPr>
        <p:spPr>
          <a:xfrm>
            <a:off x="1300125" y="193737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1"/>
          <p:cNvSpPr/>
          <p:nvPr/>
        </p:nvSpPr>
        <p:spPr>
          <a:xfrm>
            <a:off x="2821296" y="2466613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3590275" y="193737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Entrada: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6713" y="2421113"/>
            <a:ext cx="1601525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/>
          <p:nvPr/>
        </p:nvSpPr>
        <p:spPr>
          <a:xfrm>
            <a:off x="5619521" y="2442988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6173650" y="193737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2325" y="2378663"/>
            <a:ext cx="957059" cy="386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7375" y="4048250"/>
            <a:ext cx="131445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 txBox="1"/>
          <p:nvPr/>
        </p:nvSpPr>
        <p:spPr>
          <a:xfrm>
            <a:off x="1337400" y="368532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2997246" y="4206425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3627550" y="368532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Entrada: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54177" y="4160950"/>
            <a:ext cx="1561152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/>
          <p:nvPr/>
        </p:nvSpPr>
        <p:spPr>
          <a:xfrm>
            <a:off x="5495684" y="4181988"/>
            <a:ext cx="661500" cy="21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6210925" y="3685325"/>
            <a:ext cx="18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/>
              <a:t>Saída: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37552" y="4160950"/>
            <a:ext cx="1561152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