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f7f8c4af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f7f8c4af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f7f8c4af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f7f8c4af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fc7a77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fc7a77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c7a77a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fc7a77a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f7f8c4af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f7f8c4a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f7f8c4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f7f8c4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f7f8c4a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f7f8c4a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f7f8c4a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f7f8c4a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f7f8c4af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f7f8c4af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f7f8c4af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f7f8c4af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7f8c4af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f7f8c4af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f7f8c4a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f7f8c4a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ps.academy/br/course/programacao-basica-(codcad)/lesson/par-ou-imp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básica: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controle de fluxo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152475"/>
            <a:ext cx="85206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Da Aritmética sabemos que um número X é par se o resto da divisão </a:t>
            </a:r>
            <a:r>
              <a:rPr lang="pt-BR">
                <a:solidFill>
                  <a:schemeClr val="dk1"/>
                </a:solidFill>
              </a:rPr>
              <a:t>deste</a:t>
            </a:r>
            <a:r>
              <a:rPr lang="pt-BR">
                <a:solidFill>
                  <a:schemeClr val="dk1"/>
                </a:solidFill>
              </a:rPr>
              <a:t> número por 2 é 0, e é ímpar caso contrário. Ou seja: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2432675" y="2187000"/>
            <a:ext cx="476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Se </a:t>
            </a:r>
            <a:r>
              <a:rPr lang="pt-BR" sz="1900">
                <a:solidFill>
                  <a:schemeClr val="dk1"/>
                </a:solidFill>
                <a:highlight>
                  <a:srgbClr val="FFF2CC"/>
                </a:highlight>
              </a:rPr>
              <a:t>X % 2 == 0</a:t>
            </a:r>
            <a:r>
              <a:rPr lang="pt-BR" sz="1900">
                <a:solidFill>
                  <a:schemeClr val="dk1"/>
                </a:solidFill>
              </a:rPr>
              <a:t> é verdade, então X é par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Senão X é ímpar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71425" y="3552800"/>
            <a:ext cx="725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E agora temos a primeira parte da solução, só falta decidir qual nome mostrar a depender da Soma ser par ou ímpar.</a:t>
            </a:r>
            <a:endParaRPr sz="1900"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Verificação de paridade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</a:t>
            </a:r>
            <a:r>
              <a:rPr i="1" lang="pt-BR"/>
              <a:t>if</a:t>
            </a:r>
            <a:endParaRPr i="1"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 linguagem C++ conta com a palavra chave “</a:t>
            </a:r>
            <a:r>
              <a:rPr i="1" lang="pt-BR">
                <a:solidFill>
                  <a:schemeClr val="dk1"/>
                </a:solidFill>
              </a:rPr>
              <a:t>if”</a:t>
            </a:r>
            <a:r>
              <a:rPr lang="pt-BR">
                <a:solidFill>
                  <a:schemeClr val="dk1"/>
                </a:solidFill>
              </a:rPr>
              <a:t> para separar fluxos de execução condicionalmente, ou seja, com essa palavra chave podemos executar um conjunto de instruções apenas se determinada condição for verdadeira.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81150" y="2571775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Sintaxe: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227150" y="3027750"/>
            <a:ext cx="64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if (&lt;expressão&gt;)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</a:t>
            </a:r>
            <a:r>
              <a:rPr lang="pt-BR"/>
              <a:t> // instruções a serem executadas se &lt;expressão&gt; for verdadeira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}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Opcionalmente podemos colocar outra </a:t>
            </a:r>
            <a:r>
              <a:rPr lang="pt-BR">
                <a:solidFill>
                  <a:schemeClr val="dk1"/>
                </a:solidFill>
              </a:rPr>
              <a:t>palavra</a:t>
            </a:r>
            <a:r>
              <a:rPr lang="pt-BR">
                <a:solidFill>
                  <a:schemeClr val="dk1"/>
                </a:solidFill>
              </a:rPr>
              <a:t> chave depois de um bloco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, chamada “</a:t>
            </a:r>
            <a:r>
              <a:rPr i="1" lang="pt-BR">
                <a:solidFill>
                  <a:schemeClr val="dk1"/>
                </a:solidFill>
              </a:rPr>
              <a:t>else</a:t>
            </a:r>
            <a:r>
              <a:rPr lang="pt-BR">
                <a:solidFill>
                  <a:schemeClr val="dk1"/>
                </a:solidFill>
              </a:rPr>
              <a:t>”, que nesse caso vai executar um conjunto de instruções de a &lt;expressão&gt; do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 for falsa.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</a:t>
            </a:r>
            <a:r>
              <a:rPr i="1" lang="pt-BR"/>
              <a:t>else</a:t>
            </a:r>
            <a:endParaRPr i="1"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81150" y="2571775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Sintaxe: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1227150" y="3027750"/>
            <a:ext cx="645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(&lt;expressão&gt;)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instruções a serem executadas se &lt;expressão&gt; for verdadeira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 </a:t>
            </a:r>
            <a:r>
              <a:rPr b="1" lang="pt-BR"/>
              <a:t>else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// </a:t>
            </a:r>
            <a:r>
              <a:rPr lang="pt-BR">
                <a:solidFill>
                  <a:schemeClr val="dk1"/>
                </a:solidFill>
              </a:rPr>
              <a:t>instruções a serem executadas se &lt;expressão&gt; for falsa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}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ao problema…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Agora podemos traduzir nossa solução gráfica em código:</a:t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455898" y="1802952"/>
            <a:ext cx="3308642" cy="3027725"/>
            <a:chOff x="4938375" y="227500"/>
            <a:chExt cx="4205723" cy="3578025"/>
          </a:xfrm>
        </p:grpSpPr>
        <p:sp>
          <p:nvSpPr>
            <p:cNvPr id="188" name="Google Shape;188;p25"/>
            <p:cNvSpPr txBox="1"/>
            <p:nvPr/>
          </p:nvSpPr>
          <p:spPr>
            <a:xfrm>
              <a:off x="6104265" y="2606371"/>
              <a:ext cx="7029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Não</a:t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4938375" y="1382704"/>
              <a:ext cx="1700700" cy="10638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Par?</a:t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6730264" y="1813071"/>
              <a:ext cx="966600" cy="202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5715005" y="227500"/>
              <a:ext cx="215100" cy="995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5930131" y="582081"/>
              <a:ext cx="9132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Soma</a:t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5681226" y="2606371"/>
              <a:ext cx="215100" cy="629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7941698" y="1657205"/>
              <a:ext cx="1202400" cy="47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Bino</a:t>
              </a:r>
              <a:endParaRPr/>
            </a:p>
          </p:txBody>
        </p:sp>
        <p:sp>
          <p:nvSpPr>
            <p:cNvPr id="195" name="Google Shape;195;p25"/>
            <p:cNvSpPr txBox="1"/>
            <p:nvPr/>
          </p:nvSpPr>
          <p:spPr>
            <a:xfrm>
              <a:off x="6807082" y="1451373"/>
              <a:ext cx="9666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Sim</a:t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5277195" y="3334825"/>
              <a:ext cx="1202400" cy="47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Cino</a:t>
              </a:r>
              <a:endParaRPr/>
            </a:p>
          </p:txBody>
        </p:sp>
      </p:grp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063" y="2016638"/>
            <a:ext cx="37623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/>
          <p:nvPr/>
        </p:nvSpPr>
        <p:spPr>
          <a:xfrm>
            <a:off x="4050463" y="2706875"/>
            <a:ext cx="548700" cy="154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“Par ou Ímpar”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Expressões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Operadores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fazer verificações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Verificação de paridade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</a:t>
            </a:r>
            <a:r>
              <a:rPr i="1" lang="pt-BR"/>
              <a:t>if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</a:t>
            </a:r>
            <a:r>
              <a:rPr i="1" lang="pt-BR"/>
              <a:t>else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Voltando ao problema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Par ou Ímpar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Enunciado Resumido</a:t>
            </a:r>
            <a:r>
              <a:rPr lang="pt-BR">
                <a:solidFill>
                  <a:schemeClr val="dk1"/>
                </a:solidFill>
              </a:rPr>
              <a:t>: Cino e Bino estão jogando par ou ímpar, e o seu automatizar o resultado do jogo. Bino sempre escolhe par e Cino sempre escolhe ímpar.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Entrada</a:t>
            </a:r>
            <a:r>
              <a:rPr lang="pt-BR">
                <a:solidFill>
                  <a:schemeClr val="dk1"/>
                </a:solidFill>
              </a:rPr>
              <a:t>: Dois inteiros, o primeiro é a quantidade de dedos do Bino, e o segundo é a quantidade de dedos do Cino.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Saída</a:t>
            </a:r>
            <a:r>
              <a:rPr lang="pt-BR">
                <a:solidFill>
                  <a:schemeClr val="dk1"/>
                </a:solidFill>
              </a:rPr>
              <a:t>: Mostrar o nome do vencedor.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606250" y="2171550"/>
            <a:ext cx="6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Bino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850" y="1774525"/>
            <a:ext cx="21717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775" y="1716175"/>
            <a:ext cx="22479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791000" y="2345100"/>
            <a:ext cx="807000" cy="16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 flipH="1">
            <a:off x="2734125" y="2229900"/>
            <a:ext cx="8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Bino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791000" y="2630100"/>
            <a:ext cx="807000" cy="16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 flipH="1">
            <a:off x="2734125" y="2514900"/>
            <a:ext cx="8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Cino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142500" y="3518350"/>
            <a:ext cx="165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2 + 3 = 5</a:t>
            </a:r>
            <a:endParaRPr sz="2500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889525" y="3526000"/>
            <a:ext cx="203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Ímpar!</a:t>
            </a:r>
            <a:endParaRPr sz="2400">
              <a:solidFill>
                <a:srgbClr val="FF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567350" y="3099750"/>
            <a:ext cx="2916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835363" y="3693375"/>
            <a:ext cx="10209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523175" y="2684500"/>
            <a:ext cx="282000" cy="819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 flipH="1">
            <a:off x="371475" y="322300"/>
            <a:ext cx="4579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Até o momento sabemos ler valores da entrada e realizar operações aritméticas, mas dessa vez precisamos </a:t>
            </a:r>
            <a:r>
              <a:rPr b="1" lang="pt-BR" sz="2400"/>
              <a:t>verificar </a:t>
            </a:r>
            <a:r>
              <a:rPr lang="pt-BR" sz="2400"/>
              <a:t>a paridade dessa soma e então </a:t>
            </a:r>
            <a:r>
              <a:rPr b="1" lang="pt-BR" sz="2400"/>
              <a:t>decidir </a:t>
            </a:r>
            <a:r>
              <a:rPr lang="pt-BR" sz="2400"/>
              <a:t>o vencedor para mostrar seu nome…</a:t>
            </a:r>
            <a:endParaRPr sz="2400"/>
          </a:p>
        </p:txBody>
      </p:sp>
      <p:sp>
        <p:nvSpPr>
          <p:cNvPr id="94" name="Google Shape;94;p17"/>
          <p:cNvSpPr txBox="1"/>
          <p:nvPr/>
        </p:nvSpPr>
        <p:spPr>
          <a:xfrm>
            <a:off x="207500" y="3394525"/>
            <a:ext cx="506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… Mas como verificar uma condição durante a execução do programa? E como executar </a:t>
            </a:r>
            <a:r>
              <a:rPr lang="pt-BR" sz="2400"/>
              <a:t>código a depender de uma condição</a:t>
            </a:r>
            <a:r>
              <a:rPr lang="pt-BR" sz="2400"/>
              <a:t>?</a:t>
            </a:r>
            <a:endParaRPr sz="2400"/>
          </a:p>
        </p:txBody>
      </p:sp>
      <p:grpSp>
        <p:nvGrpSpPr>
          <p:cNvPr id="95" name="Google Shape;95;p17"/>
          <p:cNvGrpSpPr/>
          <p:nvPr/>
        </p:nvGrpSpPr>
        <p:grpSpPr>
          <a:xfrm>
            <a:off x="4938375" y="227500"/>
            <a:ext cx="4205723" cy="3578025"/>
            <a:chOff x="4938375" y="227500"/>
            <a:chExt cx="4205723" cy="3578025"/>
          </a:xfrm>
        </p:grpSpPr>
        <p:sp>
          <p:nvSpPr>
            <p:cNvPr id="96" name="Google Shape;96;p17"/>
            <p:cNvSpPr txBox="1"/>
            <p:nvPr/>
          </p:nvSpPr>
          <p:spPr>
            <a:xfrm>
              <a:off x="6104265" y="2606371"/>
              <a:ext cx="70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Não</a:t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938375" y="1382704"/>
              <a:ext cx="1700700" cy="10638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Par?</a:t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730264" y="1813071"/>
              <a:ext cx="966600" cy="202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715005" y="227500"/>
              <a:ext cx="215100" cy="995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5930131" y="582081"/>
              <a:ext cx="91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Soma</a:t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681226" y="2606371"/>
              <a:ext cx="215100" cy="629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941698" y="1657205"/>
              <a:ext cx="1202400" cy="47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Bino</a:t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6807082" y="1451373"/>
              <a:ext cx="96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Sim</a:t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277195" y="3334825"/>
              <a:ext cx="1202400" cy="470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</a:t>
              </a:r>
              <a:r>
                <a:rPr lang="pt-BR"/>
                <a:t>ino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32275"/>
            <a:ext cx="85206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Uma </a:t>
            </a:r>
            <a:r>
              <a:rPr i="1" lang="pt-BR">
                <a:solidFill>
                  <a:schemeClr val="dk1"/>
                </a:solidFill>
              </a:rPr>
              <a:t>expressão </a:t>
            </a:r>
            <a:r>
              <a:rPr lang="pt-BR">
                <a:solidFill>
                  <a:schemeClr val="dk1"/>
                </a:solidFill>
              </a:rPr>
              <a:t>em C++ consiste de </a:t>
            </a:r>
            <a:r>
              <a:rPr b="1" lang="pt-BR">
                <a:solidFill>
                  <a:schemeClr val="dk1"/>
                </a:solidFill>
              </a:rPr>
              <a:t>operadores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b="1" lang="pt-BR">
                <a:solidFill>
                  <a:schemeClr val="dk1"/>
                </a:solidFill>
              </a:rPr>
              <a:t>variáveis </a:t>
            </a:r>
            <a:r>
              <a:rPr lang="pt-BR">
                <a:solidFill>
                  <a:schemeClr val="dk1"/>
                </a:solidFill>
              </a:rPr>
              <a:t>e </a:t>
            </a:r>
            <a:r>
              <a:rPr b="1" lang="pt-BR">
                <a:solidFill>
                  <a:schemeClr val="dk1"/>
                </a:solidFill>
              </a:rPr>
              <a:t>constantes </a:t>
            </a:r>
            <a:r>
              <a:rPr lang="pt-BR">
                <a:solidFill>
                  <a:schemeClr val="dk1"/>
                </a:solidFill>
              </a:rPr>
              <a:t>organizadas de acordo com regras da linguagem. Ex.: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1925" y="255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Expressões </a:t>
            </a:r>
            <a:r>
              <a:rPr lang="pt-BR">
                <a:solidFill>
                  <a:schemeClr val="dk1"/>
                </a:solidFill>
              </a:rPr>
              <a:t>são classificadas de acordo com os operadores que a compõem: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 flipH="1">
            <a:off x="750275" y="335835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Aritméticas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 flipH="1">
            <a:off x="3236188" y="335835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Relacionais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 flipH="1">
            <a:off x="5894050" y="335835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Lógicas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 flipH="1">
            <a:off x="750275" y="458345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</a:t>
            </a:r>
            <a:r>
              <a:rPr lang="pt-BR"/>
              <a:t>Aritméticos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 flipH="1">
            <a:off x="3215113" y="4583450"/>
            <a:ext cx="21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Relacionais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 flipH="1">
            <a:off x="5843788" y="4583450"/>
            <a:ext cx="21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57575" y="3803500"/>
            <a:ext cx="1649400" cy="7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Contém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452050" y="3803500"/>
            <a:ext cx="1649400" cy="7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Contém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996300" y="3848450"/>
            <a:ext cx="1649400" cy="7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Contém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2905975" y="1972475"/>
            <a:ext cx="25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highlight>
                  <a:srgbClr val="FFF2CC"/>
                </a:highlight>
              </a:rPr>
              <a:t>X + 5 &lt; Y &amp;&amp; Y == 10</a:t>
            </a:r>
            <a:endParaRPr sz="16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15850" y="256700"/>
            <a:ext cx="560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Operadores</a:t>
            </a:r>
            <a:endParaRPr sz="25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8500"/>
            <a:ext cx="81534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uma verificação?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1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realizar verificações no nosso programa basta escrever uma expressão, pois as expressões são avaliadas para </a:t>
            </a:r>
            <a:r>
              <a:rPr lang="pt-BR">
                <a:solidFill>
                  <a:srgbClr val="00FF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verdadeiro</a:t>
            </a:r>
            <a:r>
              <a:rPr lang="pt-BR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pt-BR">
                <a:solidFill>
                  <a:schemeClr val="dk1"/>
                </a:solidFill>
              </a:rPr>
              <a:t>ou </a:t>
            </a:r>
            <a:r>
              <a:rPr lang="pt-BR">
                <a:solidFill>
                  <a:srgbClr val="FF00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falso</a:t>
            </a:r>
            <a:r>
              <a:rPr lang="pt-BR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pt-BR">
                <a:solidFill>
                  <a:schemeClr val="dk1"/>
                </a:solidFill>
              </a:rPr>
              <a:t>pelo computador.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Se o resultado final da expressão é 0 (ZERO), a expressão é falsa, se for diferente de 0, então é verdadeira. Ex.: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217350" y="3240225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&lt; 2 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637075" y="3240225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 &gt;= -2 + 1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384075" y="3240225"/>
            <a:ext cx="14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== 2 or true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477500" y="3334275"/>
            <a:ext cx="15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 + 0 == 0</a:t>
            </a:r>
            <a:r>
              <a:rPr lang="pt-BR"/>
              <a:t> and 0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60800" y="385950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00FF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verdadeiro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316100" y="385950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00FF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verdadeiro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242025" y="3859500"/>
            <a:ext cx="17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00FF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verdadeiro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692050" y="3859500"/>
            <a:ext cx="8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FF0000"/>
                </a:solidFill>
                <a:highlight>
                  <a:schemeClr val="dk1"/>
                </a:highlight>
                <a:latin typeface="Alfa Slab One"/>
                <a:ea typeface="Alfa Slab One"/>
                <a:cs typeface="Alfa Slab One"/>
                <a:sym typeface="Alfa Slab One"/>
              </a:rPr>
              <a:t>falso</a:t>
            </a:r>
            <a:r>
              <a:rPr lang="pt-BR" sz="1800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Verificação de paridade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verificar se a soma é par, primeiro precisamos saber quando um número é par e quando não é.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Poderíamos dizer que um número é par se termina com 0, 2, 4, 6 ou 8, porém o computador não “enxerga” os números como nós. Então precisamos de outra definição que possa ser expressada com operações aritméticas, lógicas e/ou relacionais.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750600" y="2862475"/>
            <a:ext cx="4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