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3188BD-2746-4B13-9A04-20581657CDAB}">
  <a:tblStyle styleId="{F03188BD-2746-4B13-9A04-20581657C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ab1b85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1ab1b85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8d781933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38d781933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neps.academy/br/course/programacao-basica-(codcad)/lesson/torr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eps.academy/br/exercise/45" TargetMode="External"/><Relationship Id="rId4" Type="http://schemas.openxmlformats.org/officeDocument/2006/relationships/hyperlink" Target="https://neps.academy/br/course/programacao-basica-(codcad)/lesson/quadrado-magico" TargetMode="External"/><Relationship Id="rId5" Type="http://schemas.openxmlformats.org/officeDocument/2006/relationships/hyperlink" Target="https://neps.academy/br/exercise/22" TargetMode="External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torr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eps.academy/br/course/programacao-basica-(codcad)/lesson/torr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eps.academy/br/course/programacao-basica-(codcad)/lesson/torr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ps.academy/br/course/programacao-basica-(codcad)/lesson/torr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eps.academy/br/course/programacao-basica-(codcad)/lesson/torr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476900" y="809250"/>
            <a:ext cx="61902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6400"/>
              <a:t>Programação Básica:</a:t>
            </a:r>
            <a:br>
              <a:rPr lang="pt-BR" sz="6400"/>
            </a:br>
            <a:r>
              <a:rPr lang="pt-BR" sz="6400"/>
              <a:t>Matrizes</a:t>
            </a:r>
            <a:endParaRPr sz="64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Acessando Elementos de Matrizes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11625" y="1132275"/>
            <a:ext cx="86208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acessar um elemento de uma matriz, é necessário informar sua posição, que é composta pelo número da linha e pelo número da coluna.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Isso é feito usando a sintaxe "nome[linha][coluna];".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exemplo, para acessar o elemento da terceira linha e da quarta coluna da matriz "matriz", basta usar a expressão "matriz[2][3];".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25" y="2523175"/>
            <a:ext cx="53435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Operações com Matrizes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11625" y="1132275"/>
            <a:ext cx="85206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As matrizes podem ser usadas em diversas operações matemáticas, como adição, subtração, multiplicação e transposição.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realizar essas operações, é necessário percorrer a matriz e acessar seus elementos de forma adequada.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É importante lembrar que as matrizes devem ter as mesmas dimensões para que as operações possam ser realizadas.</a:t>
            </a:r>
            <a:endParaRPr sz="1400"/>
          </a:p>
          <a:p>
            <a:pPr indent="3600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Vamos agora ver um problema que usa o conceito de matriz para melhor nos </a:t>
            </a:r>
            <a:r>
              <a:rPr lang="pt-BR" sz="1400"/>
              <a:t>familiarizarmos</a:t>
            </a:r>
            <a:r>
              <a:rPr lang="pt-BR" sz="1400"/>
              <a:t> com esse objeto. O problema que vamos lidar é como somar duas matrizes. O problema será simples: primeiro lemos as dimensões da matriz, n e m (menores ou iguais a 100), em seguida usamos dois pares de fors para ler os elementos das duas matrizes (passando por cada linha e cada coluna) e por fim somamos as matrizes e imprimimos o resultado. Segue o código para melhor entendimento:</a:t>
            </a:r>
            <a:endParaRPr sz="1400"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pt-BR"/>
              <a:t>Operações com Matrizes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00" y="1017725"/>
            <a:ext cx="37147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4024675" y="1060100"/>
            <a:ext cx="514500" cy="1614600"/>
          </a:xfrm>
          <a:prstGeom prst="bentArrow">
            <a:avLst>
              <a:gd fmla="val 24995" name="adj1"/>
              <a:gd fmla="val 25000" name="adj2"/>
              <a:gd fmla="val 25000" name="adj3"/>
              <a:gd fmla="val 4721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5400000">
            <a:off x="3456275" y="3458825"/>
            <a:ext cx="1122000" cy="439500"/>
          </a:xfrm>
          <a:prstGeom prst="bentArrow">
            <a:avLst>
              <a:gd fmla="val 31752" name="adj1"/>
              <a:gd fmla="val 32744" name="adj2"/>
              <a:gd fmla="val 47472" name="adj3"/>
              <a:gd fmla="val 3462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375" y="1017713"/>
            <a:ext cx="43053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311575" y="4406250"/>
            <a:ext cx="85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Agora, como podemos usar esse novo conhecimento para resolver o problema “</a:t>
            </a:r>
            <a:r>
              <a:rPr lang="pt-BR" sz="1500" u="sng">
                <a:solidFill>
                  <a:schemeClr val="hlink"/>
                </a:solidFill>
                <a:hlinkClick r:id="rId5"/>
              </a:rPr>
              <a:t>torre</a:t>
            </a:r>
            <a:r>
              <a:rPr lang="pt-BR">
                <a:solidFill>
                  <a:schemeClr val="dk2"/>
                </a:solidFill>
              </a:rPr>
              <a:t>”?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9925" y="30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Voltando ao problema…</a:t>
            </a:r>
            <a:endParaRPr sz="2420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165575" y="1073250"/>
            <a:ext cx="32436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400"/>
              <a:t>Ao lado está uma das possíveis soluções para o problema “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Torre</a:t>
            </a:r>
            <a:r>
              <a:rPr lang="pt-BR" sz="1400"/>
              <a:t>” usando matrizes.</a:t>
            </a:r>
            <a:endParaRPr sz="1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165575" y="2715725"/>
            <a:ext cx="2981340" cy="22581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42950" y="3199363"/>
            <a:ext cx="27951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500"/>
              <a:t>Outros desafios: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 u="sng">
                <a:solidFill>
                  <a:schemeClr val="hlink"/>
                </a:solidFill>
                <a:hlinkClick r:id="rId4"/>
              </a:rPr>
              <a:t>Quadrado Mágico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500" u="sng">
                <a:solidFill>
                  <a:schemeClr val="hlink"/>
                </a:solidFill>
                <a:hlinkClick r:id="rId5"/>
              </a:rPr>
              <a:t>Jogo de Tabuleiro</a:t>
            </a:r>
            <a:endParaRPr sz="15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5317" y="31400"/>
            <a:ext cx="4966208" cy="51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Problema “Torre”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Resolvendo o problema sem uso de matrizes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Considerações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Introdução às matrizes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Declaração de matrizes em C++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Acessando elementos de matrizes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Operações com matrizes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Resolvendo o problema usando matrizes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11625" y="233400"/>
            <a:ext cx="86208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Problema</a:t>
            </a:r>
            <a:r>
              <a:rPr lang="pt-BR" sz="2000"/>
              <a:t>: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Torre</a:t>
            </a:r>
            <a:r>
              <a:rPr lang="pt-BR" sz="2000"/>
              <a:t> (fonte: </a:t>
            </a:r>
            <a:r>
              <a:rPr lang="pt-BR" sz="2000"/>
              <a:t>OBI 2015 - Segunda Fase</a:t>
            </a:r>
            <a:r>
              <a:rPr lang="pt-BR" sz="2000"/>
              <a:t>)</a:t>
            </a:r>
            <a:endParaRPr sz="2000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1400"/>
              <a:t>Enunciado resumido</a:t>
            </a:r>
            <a:r>
              <a:rPr lang="pt-BR" sz="1400"/>
              <a:t>	</a:t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Dada uma matriz quadrada M de números naturais, o índice i de uma certa linha e o índice j de uma certa coluna, vamos definir o peso do cruzamento da linha i com a coluna j, como sendo a soma de todos os elementos que estejam na linha i ou na coluna j, mas não nas duas. Quer dizer, excluindo o elemento que está exatamente no cruzamento! Neste problema, você deve descobrir qual é o peso máximo entre todos os possíveis cruzamentos da matriz!</a:t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45720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pt-BR" sz="1400"/>
              <a:t>No exemplo da figura acima, com um tabuleiro de dimensão seis (ou seja, seis linhas por seis colunas), o peso máximo é 67, referente à posição (4,4).</a:t>
            </a:r>
            <a:endParaRPr sz="14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488" y="2029572"/>
            <a:ext cx="2395075" cy="23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11625" y="268875"/>
            <a:ext cx="8620800" cy="4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/>
              <a:t>Problema</a:t>
            </a:r>
            <a:r>
              <a:rPr lang="pt-BR" sz="2000"/>
              <a:t>: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Torre</a:t>
            </a:r>
            <a:r>
              <a:rPr lang="pt-BR" sz="2000"/>
              <a:t> (fonte: OBI 2015 - Segunda Fase)</a:t>
            </a:r>
            <a:endParaRPr sz="868"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1400"/>
              <a:t>Entrada</a:t>
            </a:r>
            <a:endParaRPr b="1"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A primeira linha da entrada contém um inteiro N, representando a dimensão do tabuleiro.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Cada uma das N linhas seguintes contém N inteiros positivos Xi, definindo os números em cada posição do tabuleiro.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/>
              <a:t>Saída</a:t>
            </a:r>
            <a:endParaRPr b="1" sz="1400"/>
          </a:p>
          <a:p>
            <a:pPr indent="45720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Seu programa deve produzir uma única linha, contendo um único inteiro, o peso máximo entre todas as posições do tabuleiro.</a:t>
            </a:r>
            <a:endParaRPr sz="1400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222" u="sng">
                <a:solidFill>
                  <a:schemeClr val="hlink"/>
                </a:solidFill>
                <a:hlinkClick r:id="rId3"/>
              </a:rPr>
              <a:t>Torre</a:t>
            </a:r>
            <a:r>
              <a:rPr lang="pt-BR" sz="2222">
                <a:solidFill>
                  <a:schemeClr val="dk2"/>
                </a:solidFill>
              </a:rPr>
              <a:t> (fonte: OBI 2015 - Segunda Fase)</a:t>
            </a:r>
            <a:endParaRPr sz="3022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825" y="1132275"/>
            <a:ext cx="43605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pt-BR" sz="1395"/>
              <a:t>Exemplo de entrada:</a:t>
            </a:r>
            <a:endParaRPr sz="13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10"/>
              <a:t>6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10"/>
              <a:t>4 1 3 8 4 5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10"/>
              <a:t>9 2 8 9 2 7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10"/>
              <a:t>5 5 4 3 2 5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10"/>
              <a:t>8 2 9 1 9 8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210"/>
              <a:t>7 1 3 2 1 2</a:t>
            </a:r>
            <a:endParaRPr sz="12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pt-BR" sz="1210"/>
              <a:t>5 1 2 9 3 8</a:t>
            </a:r>
            <a:endParaRPr sz="121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0" y="1132275"/>
            <a:ext cx="41601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Exemplo de saída: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200"/>
              <a:t>67</a:t>
            </a:r>
            <a:endParaRPr sz="1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825" y="3841225"/>
            <a:ext cx="84204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/>
              <a:t>Como podemos resolver esse problema com o conhecimento que temos?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Entrada e saída, operações.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If else, for, while, array.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17625" y="1051175"/>
            <a:ext cx="8469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 as ferramentas que possuímos atualmente, é possível fazer uma solução como a apresentada abaixo.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222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Torre</a:t>
            </a:r>
            <a:r>
              <a:rPr lang="pt-BR" sz="2222">
                <a:solidFill>
                  <a:schemeClr val="dk2"/>
                </a:solidFill>
              </a:rPr>
              <a:t> (fonte: OBI 2015 - Segunda Fase)</a:t>
            </a:r>
            <a:endParaRPr sz="3022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55500"/>
            <a:ext cx="3003000" cy="343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000" y="1851575"/>
            <a:ext cx="5049600" cy="23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3427500" y="1807375"/>
            <a:ext cx="514500" cy="1614600"/>
          </a:xfrm>
          <a:prstGeom prst="bentArrow">
            <a:avLst>
              <a:gd fmla="val 24995" name="adj1"/>
              <a:gd fmla="val 25000" name="adj2"/>
              <a:gd fmla="val 25000" name="adj3"/>
              <a:gd fmla="val 4721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 flipH="1" rot="5400000">
            <a:off x="2830525" y="4241800"/>
            <a:ext cx="1122000" cy="439500"/>
          </a:xfrm>
          <a:prstGeom prst="bentArrow">
            <a:avLst>
              <a:gd fmla="val 31752" name="adj1"/>
              <a:gd fmla="val 32744" name="adj2"/>
              <a:gd fmla="val 47472" name="adj3"/>
              <a:gd fmla="val 3462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6012"/>
              <a:buFont typeface="Arial"/>
              <a:buNone/>
            </a:pPr>
            <a:r>
              <a:rPr lang="pt-BR" sz="2222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Torre</a:t>
            </a:r>
            <a:r>
              <a:rPr lang="pt-BR" sz="2222">
                <a:solidFill>
                  <a:schemeClr val="dk2"/>
                </a:solidFill>
              </a:rPr>
              <a:t> (fonte: OBI 2015 - Segunda Fase)</a:t>
            </a:r>
            <a:endParaRPr sz="3022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6012"/>
              <a:buNone/>
            </a:pPr>
            <a:r>
              <a:t/>
            </a:r>
            <a:endParaRPr sz="2222" u="sng">
              <a:solidFill>
                <a:schemeClr val="accent5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70100"/>
            <a:ext cx="85206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600"/>
              <a:t>Considerações</a:t>
            </a:r>
            <a:endParaRPr b="1" sz="1600"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 solução cumpriu o propósito.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Entretanto, utiliza apenas um array unidimensional para armazenar os dados do tabuleiro. Isso só não se tornou mais complicado devido o número de linhas ser igual ao número de colunas (matriz quadrada).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Até o momento, com arrays estávamos limitados a armazenar elementos em uma única dimensão.Isso significa que, para armazenar dados em uma estrutura de duas dimensões, como uma tabela, é necessário criar um array unidimensional com um tamanho igual ao produto das duas dimensões e, em seguida, usar um algoritmo para calcular as posições dos elementos na tabela.</a:t>
            </a:r>
            <a:endParaRPr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Essa abordagem pode ser bastante ineficiente, especialmente quando as dimensões da tabela são grandes e os cálculos para encontrar as posições dos elementos são complexos. Além disso, o acesso aos elementos da tabela usando um array unidimensional pode ser difícil de entender e manter, já que os índices dos elementos devem ser calculados com base nas dimensões da tabela.</a:t>
            </a:r>
            <a:endParaRPr sz="13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264325"/>
            <a:ext cx="85206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300"/>
              <a:t>Tal ideia de armazenar diversos elementos em diferentes dimensões nos trás ao assunto a seguir.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Introdução às Matrizes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11625" y="1132275"/>
            <a:ext cx="85206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500"/>
              <a:t>As matrizes são um tipo de array que armazenam um conjunto de valores em formato retangular.</a:t>
            </a:r>
            <a:endParaRPr sz="15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500"/>
              <a:t>Elas são comumente utilizadas em programação para representar dados tabulares, como tabelas de preços ou registros de clientes.</a:t>
            </a:r>
            <a:endParaRPr sz="15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500"/>
              <a:t>As matrizes são compostas por linhas e colunas, e cada elemento pode ser acessado por sua posição na matriz.</a:t>
            </a:r>
            <a:endParaRPr b="1" sz="1500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5746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3323375" y="29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{F03188BD-2746-4B13-9A04-20581657CDAB}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20"/>
          <p:cNvSpPr txBox="1"/>
          <p:nvPr/>
        </p:nvSpPr>
        <p:spPr>
          <a:xfrm>
            <a:off x="3361025" y="2571750"/>
            <a:ext cx="22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0      1      2      3     4      5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023375" y="2965525"/>
            <a:ext cx="300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Declaração de Matrizes em C++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11625" y="1132275"/>
            <a:ext cx="8520600" cy="25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Para declarar uma matriz em C++, é necessário especificar o número de linhas e colunas que ela terá.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Isso é feito usando a sintaxe "tipo nome [número de linhas] [número de colunas];".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Por exemplo, a declaração "int matriz[3][4];" cria uma matriz com 3 linhas e 4 colunas.</a:t>
            </a:r>
            <a:endParaRPr sz="1400"/>
          </a:p>
        </p:txBody>
      </p:sp>
      <p:sp>
        <p:nvSpPr>
          <p:cNvPr id="121" name="Google Shape;121;p21"/>
          <p:cNvSpPr txBox="1"/>
          <p:nvPr/>
        </p:nvSpPr>
        <p:spPr>
          <a:xfrm>
            <a:off x="1158575" y="2641850"/>
            <a:ext cx="42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438" y="2952650"/>
            <a:ext cx="2717133" cy="15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