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85" r:id="rId4"/>
    <p:sldId id="286" r:id="rId5"/>
    <p:sldId id="293" r:id="rId6"/>
    <p:sldId id="294" r:id="rId7"/>
    <p:sldId id="289" r:id="rId8"/>
    <p:sldId id="290" r:id="rId9"/>
    <p:sldId id="291" r:id="rId10"/>
    <p:sldId id="292" r:id="rId11"/>
    <p:sldId id="295" r:id="rId12"/>
    <p:sldId id="296" r:id="rId13"/>
    <p:sldId id="297" r:id="rId14"/>
    <p:sldId id="298" r:id="rId15"/>
  </p:sldIdLst>
  <p:sldSz cx="9144000" cy="5143500" type="screen16x9"/>
  <p:notesSz cx="6858000" cy="9144000"/>
  <p:embeddedFontLst>
    <p:embeddedFont>
      <p:font typeface="Quicksan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24ED3-DAA1-4CD1-AD62-7FC37C5C75E3}">
  <a:tblStyle styleId="{F4424ED3-DAA1-4CD1-AD62-7FC37C5C75E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69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17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25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535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0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44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769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206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469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10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21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2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cxnSp>
        <p:nvCxnSpPr>
          <p:cNvPr id="37" name="Google Shape;37;p6"/>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cxnSp>
        <p:nvCxnSpPr>
          <p:cNvPr id="46" name="Google Shape;46;p7"/>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482668" y="789650"/>
            <a:ext cx="6680400" cy="1159800"/>
          </a:xfrm>
          <a:prstGeom prst="rect">
            <a:avLst/>
          </a:prstGeom>
        </p:spPr>
        <p:txBody>
          <a:bodyPr spcFirstLastPara="1" wrap="square" lIns="91425" tIns="91425" rIns="91425" bIns="91425" anchor="t" anchorCtr="0">
            <a:noAutofit/>
          </a:bodyPr>
          <a:lstStyle/>
          <a:p>
            <a:pPr lvl="0"/>
            <a:r>
              <a:rPr lang="en-GB" b="1" dirty="0">
                <a:solidFill>
                  <a:schemeClr val="bg1"/>
                </a:solidFill>
                <a:latin typeface="Quicksand" panose="020B0604020202020204" charset="0"/>
              </a:rPr>
              <a:t>ICE</a:t>
            </a:r>
            <a:r>
              <a:rPr lang="en-GB" dirty="0">
                <a:solidFill>
                  <a:schemeClr val="bg1"/>
                </a:solidFill>
                <a:latin typeface="Quicksand" panose="020B0604020202020204" charset="0"/>
              </a:rPr>
              <a:t>:</a:t>
            </a:r>
            <a:r>
              <a:rPr lang="en-GB" dirty="0">
                <a:latin typeface="Quicksand" panose="020B0604020202020204" charset="0"/>
              </a:rPr>
              <a:t> </a:t>
            </a:r>
            <a:r>
              <a:rPr lang="en-GB" sz="4000" dirty="0">
                <a:latin typeface="Quicksand" panose="020B0604020202020204" charset="0"/>
              </a:rPr>
              <a:t>an Interactive Configuration Explorer for High Dimensional Categorical Parameter Spaces. </a:t>
            </a:r>
            <a:endParaRPr dirty="0">
              <a:latin typeface="Quicksand" panose="020B0604020202020204" charset="0"/>
            </a:endParaRPr>
          </a:p>
        </p:txBody>
      </p:sp>
      <p:sp>
        <p:nvSpPr>
          <p:cNvPr id="3" name="Google Shape;137;p20">
            <a:extLst>
              <a:ext uri="{FF2B5EF4-FFF2-40B4-BE49-F238E27FC236}">
                <a16:creationId xmlns:a16="http://schemas.microsoft.com/office/drawing/2014/main" id="{E7CA0666-07A5-4747-9235-DFD20D81988D}"/>
              </a:ext>
            </a:extLst>
          </p:cNvPr>
          <p:cNvSpPr txBox="1">
            <a:spLocks/>
          </p:cNvSpPr>
          <p:nvPr/>
        </p:nvSpPr>
        <p:spPr>
          <a:xfrm>
            <a:off x="6387273" y="4007327"/>
            <a:ext cx="355159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GB" sz="1600" dirty="0"/>
              <a:t>Giuliano Abruzzo 1712313</a:t>
            </a:r>
          </a:p>
          <a:p>
            <a:pPr marL="0" indent="0">
              <a:buFont typeface="Quicksand"/>
              <a:buNone/>
            </a:pPr>
            <a:r>
              <a:rPr lang="en-GB" sz="1600" dirty="0"/>
              <a:t>Jacopo Ferraro 1708198</a:t>
            </a:r>
          </a:p>
          <a:p>
            <a:pPr marL="0" indent="0">
              <a:buFont typeface="Quicksand"/>
              <a:buNone/>
            </a:pPr>
            <a:endParaRPr lang="en-US" sz="8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Aggregate View</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36" name="Google Shape;77;p13">
            <a:extLst>
              <a:ext uri="{FF2B5EF4-FFF2-40B4-BE49-F238E27FC236}">
                <a16:creationId xmlns:a16="http://schemas.microsoft.com/office/drawing/2014/main" id="{A1D1EA5F-367F-4C02-9BD6-49265A152A23}"/>
              </a:ext>
            </a:extLst>
          </p:cNvPr>
          <p:cNvSpPr txBox="1"/>
          <p:nvPr/>
        </p:nvSpPr>
        <p:spPr>
          <a:xfrm>
            <a:off x="2804267" y="1579880"/>
            <a:ext cx="5813640" cy="2815430"/>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sz="1600" dirty="0">
                <a:solidFill>
                  <a:srgbClr val="FFFFFF"/>
                </a:solidFill>
                <a:latin typeface="Quicksand" panose="020B0604020202020204" charset="0"/>
                <a:ea typeface="Quicksand"/>
                <a:cs typeface="Quicksand"/>
                <a:sym typeface="Quicksand"/>
              </a:rPr>
              <a:t>The </a:t>
            </a:r>
            <a:r>
              <a:rPr lang="en-GB" sz="1600" dirty="0">
                <a:solidFill>
                  <a:schemeClr val="accent1"/>
                </a:solidFill>
                <a:latin typeface="Quicksand" panose="020B0604020202020204" charset="0"/>
                <a:ea typeface="Quicksand"/>
                <a:cs typeface="Quicksand"/>
                <a:sym typeface="Quicksand"/>
              </a:rPr>
              <a:t>Aggregate View </a:t>
            </a:r>
            <a:r>
              <a:rPr lang="en-GB" sz="1600" dirty="0">
                <a:solidFill>
                  <a:srgbClr val="FFFFFF"/>
                </a:solidFill>
                <a:latin typeface="Quicksand" panose="020B0604020202020204" charset="0"/>
                <a:ea typeface="Quicksand"/>
                <a:cs typeface="Quicksand"/>
                <a:sym typeface="Quicksand"/>
              </a:rPr>
              <a:t>is located to the right of the Parameter Explorer. </a:t>
            </a:r>
          </a:p>
          <a:p>
            <a:pPr lvl="0">
              <a:spcBef>
                <a:spcPts val="600"/>
              </a:spcBef>
              <a:buClr>
                <a:schemeClr val="dk1"/>
              </a:buClr>
              <a:buSzPts val="1100"/>
            </a:pPr>
            <a:r>
              <a:rPr lang="en-GB" sz="1600" dirty="0">
                <a:solidFill>
                  <a:srgbClr val="FFFFFF"/>
                </a:solidFill>
                <a:latin typeface="Quicksand" panose="020B0604020202020204" charset="0"/>
                <a:ea typeface="Quicksand"/>
                <a:cs typeface="Quicksand"/>
                <a:sym typeface="Quicksand"/>
              </a:rPr>
              <a:t>While the main purpose of each Parameter Explorer R-D bar is to convey the dependent numerical variable distributions possible if the respective parameter level is chosen, the Aggregate View communicates the </a:t>
            </a:r>
            <a:r>
              <a:rPr lang="en-GB" sz="1600" dirty="0">
                <a:solidFill>
                  <a:schemeClr val="accent1"/>
                </a:solidFill>
                <a:latin typeface="Quicksand" panose="020B0604020202020204" charset="0"/>
                <a:ea typeface="Quicksand"/>
                <a:cs typeface="Quicksand"/>
                <a:sym typeface="Quicksand"/>
              </a:rPr>
              <a:t>distribution possible </a:t>
            </a:r>
            <a:r>
              <a:rPr lang="en-GB" sz="1600" dirty="0">
                <a:solidFill>
                  <a:srgbClr val="FFFFFF"/>
                </a:solidFill>
                <a:latin typeface="Quicksand" panose="020B0604020202020204" charset="0"/>
                <a:ea typeface="Quicksand"/>
                <a:cs typeface="Quicksand"/>
                <a:sym typeface="Quicksand"/>
              </a:rPr>
              <a:t>with all currently selected parameter levels .</a:t>
            </a:r>
          </a:p>
          <a:p>
            <a:pPr lvl="0">
              <a:spcBef>
                <a:spcPts val="600"/>
              </a:spcBef>
              <a:buClr>
                <a:schemeClr val="dk1"/>
              </a:buClr>
              <a:buSzPts val="1100"/>
            </a:pPr>
            <a:r>
              <a:rPr lang="en-GB" sz="1600" dirty="0">
                <a:solidFill>
                  <a:srgbClr val="FFFFFF"/>
                </a:solidFill>
                <a:latin typeface="Quicksand" panose="020B0604020202020204" charset="0"/>
                <a:ea typeface="Quicksand"/>
                <a:cs typeface="Quicksand"/>
                <a:sym typeface="Quicksand"/>
              </a:rPr>
              <a:t>I</a:t>
            </a:r>
            <a:r>
              <a:rPr lang="en-GB" sz="1600">
                <a:solidFill>
                  <a:srgbClr val="FFFFFF"/>
                </a:solidFill>
                <a:latin typeface="Quicksand" panose="020B0604020202020204" charset="0"/>
                <a:ea typeface="Quicksand"/>
                <a:cs typeface="Quicksand"/>
                <a:sym typeface="Quicksand"/>
              </a:rPr>
              <a:t>t </a:t>
            </a:r>
            <a:r>
              <a:rPr lang="en-GB" sz="1600" dirty="0">
                <a:solidFill>
                  <a:srgbClr val="FFFFFF"/>
                </a:solidFill>
                <a:latin typeface="Quicksand" panose="020B0604020202020204" charset="0"/>
                <a:ea typeface="Quicksand"/>
                <a:cs typeface="Quicksand"/>
                <a:sym typeface="Quicksand"/>
              </a:rPr>
              <a:t>can be used to quickly visualize the impact of a transition from one parameter conﬁguration to another.</a:t>
            </a:r>
          </a:p>
        </p:txBody>
      </p:sp>
      <p:pic>
        <p:nvPicPr>
          <p:cNvPr id="3" name="Immagine 2">
            <a:extLst>
              <a:ext uri="{FF2B5EF4-FFF2-40B4-BE49-F238E27FC236}">
                <a16:creationId xmlns:a16="http://schemas.microsoft.com/office/drawing/2014/main" id="{C3F868A0-97E9-4415-9E44-41E31B5B9DCB}"/>
              </a:ext>
            </a:extLst>
          </p:cNvPr>
          <p:cNvPicPr>
            <a:picLocks noChangeAspect="1"/>
          </p:cNvPicPr>
          <p:nvPr/>
        </p:nvPicPr>
        <p:blipFill>
          <a:blip r:embed="rId3"/>
          <a:srcRect/>
          <a:stretch/>
        </p:blipFill>
        <p:spPr>
          <a:xfrm>
            <a:off x="1681618" y="1155320"/>
            <a:ext cx="548700" cy="3664549"/>
          </a:xfrm>
          <a:prstGeom prst="rect">
            <a:avLst/>
          </a:prstGeom>
        </p:spPr>
      </p:pic>
    </p:spTree>
    <p:extLst>
      <p:ext uri="{BB962C8B-B14F-4D97-AF65-F5344CB8AC3E}">
        <p14:creationId xmlns:p14="http://schemas.microsoft.com/office/powerpoint/2010/main" val="25380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Case Studies – HR Dataset</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pic>
        <p:nvPicPr>
          <p:cNvPr id="3" name="Immagine 2">
            <a:extLst>
              <a:ext uri="{FF2B5EF4-FFF2-40B4-BE49-F238E27FC236}">
                <a16:creationId xmlns:a16="http://schemas.microsoft.com/office/drawing/2014/main" id="{C3F868A0-97E9-4415-9E44-41E31B5B9DCB}"/>
              </a:ext>
            </a:extLst>
          </p:cNvPr>
          <p:cNvPicPr>
            <a:picLocks noChangeAspect="1"/>
          </p:cNvPicPr>
          <p:nvPr/>
        </p:nvPicPr>
        <p:blipFill>
          <a:blip r:embed="rId3"/>
          <a:srcRect/>
          <a:stretch/>
        </p:blipFill>
        <p:spPr>
          <a:xfrm>
            <a:off x="1143000" y="1352864"/>
            <a:ext cx="2882900" cy="2703329"/>
          </a:xfrm>
          <a:prstGeom prst="rect">
            <a:avLst/>
          </a:prstGeom>
        </p:spPr>
      </p:pic>
      <p:sp>
        <p:nvSpPr>
          <p:cNvPr id="7" name="Google Shape;77;p13">
            <a:extLst>
              <a:ext uri="{FF2B5EF4-FFF2-40B4-BE49-F238E27FC236}">
                <a16:creationId xmlns:a16="http://schemas.microsoft.com/office/drawing/2014/main" id="{57CB0E96-8514-4F64-A9F0-A7C44A85758D}"/>
              </a:ext>
            </a:extLst>
          </p:cNvPr>
          <p:cNvSpPr txBox="1"/>
          <p:nvPr/>
        </p:nvSpPr>
        <p:spPr>
          <a:xfrm>
            <a:off x="4250443" y="1352864"/>
            <a:ext cx="4893557" cy="2898722"/>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dirty="0">
                <a:solidFill>
                  <a:schemeClr val="bg1"/>
                </a:solidFill>
                <a:latin typeface="Quicksand" panose="020B0604020202020204" charset="0"/>
                <a:ea typeface="Quicksand"/>
                <a:cs typeface="Quicksand"/>
                <a:sym typeface="Quicksand"/>
              </a:rPr>
              <a:t>The dataset has seven categorical variables, and one dependent numerical variable: </a:t>
            </a:r>
            <a:r>
              <a:rPr lang="en-GB" dirty="0">
                <a:solidFill>
                  <a:schemeClr val="accent1"/>
                </a:solidFill>
                <a:latin typeface="Quicksand" panose="020B0604020202020204" charset="0"/>
                <a:ea typeface="Quicksand"/>
                <a:cs typeface="Quicksand"/>
                <a:sym typeface="Quicksand"/>
              </a:rPr>
              <a:t>Hourly Pay Rate</a:t>
            </a:r>
            <a:r>
              <a:rPr lang="en-GB" dirty="0">
                <a:solidFill>
                  <a:schemeClr val="bg1"/>
                </a:solidFill>
                <a:latin typeface="Quicksand" panose="020B0604020202020204" charset="0"/>
                <a:ea typeface="Quicksand"/>
                <a:cs typeface="Quicksand"/>
                <a:sym typeface="Quicksand"/>
              </a:rPr>
              <a:t>.  Thanks to the Parameter Explorer we notice:</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Married workers had the highest hourly pay and the mean was highest for single.</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The mean hourly pay of non-residents who are eligible is higher than those of the residents.</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White races have the highest pay among all races</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The executive department had the highest hourly pay</a:t>
            </a:r>
          </a:p>
          <a:p>
            <a:pPr lvl="0">
              <a:spcBef>
                <a:spcPts val="600"/>
              </a:spcBef>
              <a:buClr>
                <a:schemeClr val="accent1"/>
              </a:buClr>
              <a:buSzPts val="1100"/>
            </a:pPr>
            <a:endParaRPr lang="en-GB" dirty="0">
              <a:solidFill>
                <a:schemeClr val="bg1"/>
              </a:solidFill>
              <a:latin typeface="Quicksand" panose="020B0604020202020204" charset="0"/>
              <a:ea typeface="Quicksand"/>
              <a:cs typeface="Quicksand"/>
              <a:sym typeface="Quicksand"/>
            </a:endParaRPr>
          </a:p>
        </p:txBody>
      </p:sp>
    </p:spTree>
    <p:extLst>
      <p:ext uri="{BB962C8B-B14F-4D97-AF65-F5344CB8AC3E}">
        <p14:creationId xmlns:p14="http://schemas.microsoft.com/office/powerpoint/2010/main" val="229912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8001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Case Studies – French Population</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pic>
        <p:nvPicPr>
          <p:cNvPr id="3" name="Immagine 2">
            <a:extLst>
              <a:ext uri="{FF2B5EF4-FFF2-40B4-BE49-F238E27FC236}">
                <a16:creationId xmlns:a16="http://schemas.microsoft.com/office/drawing/2014/main" id="{C3F868A0-97E9-4415-9E44-41E31B5B9DCB}"/>
              </a:ext>
            </a:extLst>
          </p:cNvPr>
          <p:cNvPicPr>
            <a:picLocks noChangeAspect="1"/>
          </p:cNvPicPr>
          <p:nvPr/>
        </p:nvPicPr>
        <p:blipFill>
          <a:blip r:embed="rId3"/>
          <a:srcRect/>
          <a:stretch/>
        </p:blipFill>
        <p:spPr>
          <a:xfrm>
            <a:off x="1314328" y="1378264"/>
            <a:ext cx="2235444" cy="2703329"/>
          </a:xfrm>
          <a:prstGeom prst="rect">
            <a:avLst/>
          </a:prstGeom>
        </p:spPr>
      </p:pic>
      <p:sp>
        <p:nvSpPr>
          <p:cNvPr id="7" name="Google Shape;77;p13">
            <a:extLst>
              <a:ext uri="{FF2B5EF4-FFF2-40B4-BE49-F238E27FC236}">
                <a16:creationId xmlns:a16="http://schemas.microsoft.com/office/drawing/2014/main" id="{57CB0E96-8514-4F64-A9F0-A7C44A85758D}"/>
              </a:ext>
            </a:extLst>
          </p:cNvPr>
          <p:cNvSpPr txBox="1"/>
          <p:nvPr/>
        </p:nvSpPr>
        <p:spPr>
          <a:xfrm>
            <a:off x="3674357" y="1037564"/>
            <a:ext cx="5397500" cy="36886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dirty="0">
                <a:solidFill>
                  <a:schemeClr val="bg1"/>
                </a:solidFill>
                <a:latin typeface="Quicksand" panose="020B0604020202020204" charset="0"/>
                <a:ea typeface="Quicksand"/>
                <a:cs typeface="Quicksand"/>
                <a:sym typeface="Quicksand"/>
              </a:rPr>
              <a:t>It consists of four categorical variables (City, MOC (Method of Cohabitation), Age group, and sex). The dependent numerical variable, </a:t>
            </a:r>
            <a:r>
              <a:rPr lang="en-GB" dirty="0">
                <a:solidFill>
                  <a:schemeClr val="accent1"/>
                </a:solidFill>
                <a:latin typeface="Quicksand" panose="020B0604020202020204" charset="0"/>
                <a:ea typeface="Quicksand"/>
                <a:cs typeface="Quicksand"/>
                <a:sym typeface="Quicksand"/>
              </a:rPr>
              <a:t>Population count</a:t>
            </a:r>
            <a:r>
              <a:rPr lang="en-GB" dirty="0">
                <a:solidFill>
                  <a:schemeClr val="bg1"/>
                </a:solidFill>
                <a:latin typeface="Quicksand" panose="020B0604020202020204" charset="0"/>
                <a:ea typeface="Quicksand"/>
                <a:cs typeface="Quicksand"/>
                <a:sym typeface="Quicksand"/>
              </a:rPr>
              <a:t>. The expert through ICE was able to discover that:</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The population count for a few categories in Paris is exceptionally high compared to other categories because the mean is very low compared to the highest value</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The mean population of the age range 60–80 is the highest in all cities</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The age group 20 to 40 is the lowest on average for all cities</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The average number of females is higher than the average number of males for the overall population</a:t>
            </a:r>
          </a:p>
        </p:txBody>
      </p:sp>
    </p:spTree>
    <p:extLst>
      <p:ext uri="{BB962C8B-B14F-4D97-AF65-F5344CB8AC3E}">
        <p14:creationId xmlns:p14="http://schemas.microsoft.com/office/powerpoint/2010/main" val="150541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8001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Conclusions and future works</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7" name="Google Shape;77;p13">
            <a:extLst>
              <a:ext uri="{FF2B5EF4-FFF2-40B4-BE49-F238E27FC236}">
                <a16:creationId xmlns:a16="http://schemas.microsoft.com/office/drawing/2014/main" id="{57CB0E96-8514-4F64-A9F0-A7C44A85758D}"/>
              </a:ext>
            </a:extLst>
          </p:cNvPr>
          <p:cNvSpPr txBox="1"/>
          <p:nvPr/>
        </p:nvSpPr>
        <p:spPr>
          <a:xfrm>
            <a:off x="1070857" y="1240970"/>
            <a:ext cx="7615943" cy="3485279"/>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dirty="0">
                <a:solidFill>
                  <a:schemeClr val="accent1"/>
                </a:solidFill>
                <a:latin typeface="Quicksand" panose="020B0604020202020204" charset="0"/>
                <a:ea typeface="Quicksand"/>
                <a:cs typeface="Quicksand"/>
                <a:sym typeface="Quicksand"/>
              </a:rPr>
              <a:t>ICE</a:t>
            </a:r>
            <a:r>
              <a:rPr lang="en-GB" dirty="0">
                <a:solidFill>
                  <a:schemeClr val="bg1"/>
                </a:solidFill>
                <a:latin typeface="Quicksand" panose="020B0604020202020204" charset="0"/>
                <a:ea typeface="Quicksand"/>
                <a:cs typeface="Quicksand"/>
                <a:sym typeface="Quicksand"/>
              </a:rPr>
              <a:t> overcomes the existing challenges by providing an effective layout for parameter space visualization.</a:t>
            </a:r>
          </a:p>
          <a:p>
            <a:pPr lvl="0">
              <a:spcBef>
                <a:spcPts val="600"/>
              </a:spcBef>
              <a:buClr>
                <a:schemeClr val="dk1"/>
              </a:buClr>
              <a:buSzPts val="1100"/>
            </a:pPr>
            <a:r>
              <a:rPr lang="en-GB" dirty="0">
                <a:solidFill>
                  <a:schemeClr val="bg1"/>
                </a:solidFill>
                <a:latin typeface="Quicksand" panose="020B0604020202020204" charset="0"/>
                <a:ea typeface="Quicksand"/>
                <a:cs typeface="Quicksand"/>
                <a:sym typeface="Quicksand"/>
              </a:rPr>
              <a:t>Multiple conﬁgurations can be </a:t>
            </a:r>
            <a:r>
              <a:rPr lang="en-GB" dirty="0">
                <a:solidFill>
                  <a:schemeClr val="accent1"/>
                </a:solidFill>
                <a:latin typeface="Quicksand" panose="020B0604020202020204" charset="0"/>
                <a:ea typeface="Quicksand"/>
                <a:cs typeface="Quicksand"/>
                <a:sym typeface="Quicksand"/>
              </a:rPr>
              <a:t>compared</a:t>
            </a:r>
            <a:r>
              <a:rPr lang="en-GB" dirty="0">
                <a:solidFill>
                  <a:schemeClr val="bg1"/>
                </a:solidFill>
                <a:latin typeface="Quicksand" panose="020B0604020202020204" charset="0"/>
                <a:ea typeface="Quicksand"/>
                <a:cs typeface="Quicksand"/>
                <a:sym typeface="Quicksand"/>
              </a:rPr>
              <a:t> for their impact on the target variable based on any objective, and also supports </a:t>
            </a:r>
            <a:r>
              <a:rPr lang="en-GB" dirty="0">
                <a:solidFill>
                  <a:schemeClr val="accent1"/>
                </a:solidFill>
                <a:latin typeface="Quicksand" panose="020B0604020202020204" charset="0"/>
                <a:ea typeface="Quicksand"/>
                <a:cs typeface="Quicksand"/>
                <a:sym typeface="Quicksand"/>
              </a:rPr>
              <a:t>multi-objective ﬁltering </a:t>
            </a:r>
            <a:r>
              <a:rPr lang="en-GB" dirty="0">
                <a:solidFill>
                  <a:schemeClr val="bg1"/>
                </a:solidFill>
                <a:latin typeface="Quicksand" panose="020B0604020202020204" charset="0"/>
                <a:ea typeface="Quicksand"/>
                <a:cs typeface="Quicksand"/>
                <a:sym typeface="Quicksand"/>
              </a:rPr>
              <a:t>since it presents full statistics and distribution information to the user for each parameter level.</a:t>
            </a:r>
          </a:p>
          <a:p>
            <a:pPr lvl="0">
              <a:spcBef>
                <a:spcPts val="600"/>
              </a:spcBef>
              <a:buClr>
                <a:schemeClr val="dk1"/>
              </a:buClr>
              <a:buSzPts val="1100"/>
            </a:pPr>
            <a:endParaRPr lang="en-GB" dirty="0">
              <a:solidFill>
                <a:schemeClr val="bg1"/>
              </a:solidFill>
              <a:latin typeface="Quicksand" panose="020B0604020202020204" charset="0"/>
              <a:ea typeface="Quicksand"/>
              <a:cs typeface="Quicksand"/>
              <a:sym typeface="Quicksand"/>
            </a:endParaRPr>
          </a:p>
          <a:p>
            <a:pPr lvl="0">
              <a:spcBef>
                <a:spcPts val="600"/>
              </a:spcBef>
              <a:buClr>
                <a:schemeClr val="dk1"/>
              </a:buClr>
              <a:buSzPts val="1100"/>
            </a:pPr>
            <a:r>
              <a:rPr lang="en-GB" b="1" dirty="0">
                <a:solidFill>
                  <a:schemeClr val="bg1"/>
                </a:solidFill>
                <a:latin typeface="Quicksand" panose="020B0604020202020204" charset="0"/>
                <a:ea typeface="Quicksand"/>
                <a:cs typeface="Quicksand"/>
                <a:sym typeface="Quicksand"/>
              </a:rPr>
              <a:t>Future works</a:t>
            </a:r>
            <a:r>
              <a:rPr lang="en-GB" dirty="0">
                <a:solidFill>
                  <a:schemeClr val="bg1"/>
                </a:solidFill>
                <a:latin typeface="Quicksand" panose="020B0604020202020204" charset="0"/>
                <a:ea typeface="Quicksand"/>
                <a:cs typeface="Quicksand"/>
                <a:sym typeface="Quicksand"/>
              </a:rPr>
              <a:t>:</a:t>
            </a:r>
          </a:p>
          <a:p>
            <a:pPr marL="285750" lvl="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For larger datasets, techniques to </a:t>
            </a:r>
            <a:r>
              <a:rPr lang="en-GB" dirty="0">
                <a:solidFill>
                  <a:schemeClr val="accent1"/>
                </a:solidFill>
                <a:latin typeface="Quicksand" panose="020B0604020202020204" charset="0"/>
                <a:ea typeface="Quicksand"/>
                <a:cs typeface="Quicksand"/>
                <a:sym typeface="Quicksand"/>
              </a:rPr>
              <a:t>combine multiple parameters </a:t>
            </a:r>
            <a:r>
              <a:rPr lang="en-GB" dirty="0">
                <a:solidFill>
                  <a:schemeClr val="bg1"/>
                </a:solidFill>
                <a:latin typeface="Quicksand" panose="020B0604020202020204" charset="0"/>
                <a:ea typeface="Quicksand"/>
                <a:cs typeface="Quicksand"/>
                <a:sym typeface="Quicksand"/>
              </a:rPr>
              <a:t>can be incorporated to prevent excessive thinning of the bars</a:t>
            </a:r>
          </a:p>
          <a:p>
            <a:pPr marL="28575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Some related </a:t>
            </a:r>
            <a:r>
              <a:rPr lang="en-GB" dirty="0">
                <a:solidFill>
                  <a:schemeClr val="accent1"/>
                </a:solidFill>
                <a:latin typeface="Quicksand" panose="020B0604020202020204" charset="0"/>
                <a:ea typeface="Quicksand"/>
                <a:cs typeface="Quicksand"/>
                <a:sym typeface="Quicksand"/>
              </a:rPr>
              <a:t>precomputed solutions </a:t>
            </a:r>
            <a:r>
              <a:rPr lang="en-GB" dirty="0">
                <a:solidFill>
                  <a:schemeClr val="bg1"/>
                </a:solidFill>
                <a:latin typeface="Quicksand" panose="020B0604020202020204" charset="0"/>
                <a:ea typeface="Quicksand"/>
                <a:cs typeface="Quicksand"/>
                <a:sym typeface="Quicksand"/>
              </a:rPr>
              <a:t>can be provided to the analyst based on optimization objectives to start off with the search process</a:t>
            </a:r>
          </a:p>
          <a:p>
            <a:pPr marL="285750" indent="-285750">
              <a:spcBef>
                <a:spcPts val="600"/>
              </a:spcBef>
              <a:buClr>
                <a:schemeClr val="accent1"/>
              </a:buClr>
              <a:buSzPts val="1100"/>
              <a:buFont typeface="Arial" panose="020B0604020202020204" pitchFamily="34" charset="0"/>
              <a:buChar char="•"/>
            </a:pPr>
            <a:r>
              <a:rPr lang="en-GB" dirty="0">
                <a:solidFill>
                  <a:schemeClr val="bg1"/>
                </a:solidFill>
                <a:latin typeface="Quicksand" panose="020B0604020202020204" charset="0"/>
                <a:ea typeface="Quicksand"/>
                <a:cs typeface="Quicksand"/>
                <a:sym typeface="Quicksand"/>
              </a:rPr>
              <a:t>It will be useful to incorporate </a:t>
            </a:r>
            <a:r>
              <a:rPr lang="en-GB" dirty="0">
                <a:solidFill>
                  <a:schemeClr val="accent1"/>
                </a:solidFill>
                <a:latin typeface="Quicksand" panose="020B0604020202020204" charset="0"/>
                <a:ea typeface="Quicksand"/>
                <a:cs typeface="Quicksand"/>
                <a:sym typeface="Quicksand"/>
              </a:rPr>
              <a:t>cost measures </a:t>
            </a:r>
            <a:r>
              <a:rPr lang="en-GB" dirty="0">
                <a:solidFill>
                  <a:schemeClr val="bg1"/>
                </a:solidFill>
                <a:latin typeface="Quicksand" panose="020B0604020202020204" charset="0"/>
                <a:ea typeface="Quicksand"/>
                <a:cs typeface="Quicksand"/>
                <a:sym typeface="Quicksand"/>
              </a:rPr>
              <a:t>into ICE and provide support for real time cost based ﬁltering. </a:t>
            </a:r>
          </a:p>
          <a:p>
            <a:pPr marL="285750" lvl="0" indent="-285750">
              <a:spcBef>
                <a:spcPts val="600"/>
              </a:spcBef>
              <a:buClr>
                <a:schemeClr val="accent1"/>
              </a:buClr>
              <a:buSzPts val="1100"/>
              <a:buFont typeface="Arial" panose="020B0604020202020204" pitchFamily="34" charset="0"/>
              <a:buChar char="•"/>
            </a:pPr>
            <a:endParaRPr lang="en-GB" dirty="0">
              <a:solidFill>
                <a:schemeClr val="bg1"/>
              </a:solidFill>
              <a:latin typeface="Quicksand" panose="020B0604020202020204" charset="0"/>
              <a:ea typeface="Quicksand"/>
              <a:cs typeface="Quicksand"/>
              <a:sym typeface="Quicksand"/>
            </a:endParaRPr>
          </a:p>
        </p:txBody>
      </p:sp>
    </p:spTree>
    <p:extLst>
      <p:ext uri="{BB962C8B-B14F-4D97-AF65-F5344CB8AC3E}">
        <p14:creationId xmlns:p14="http://schemas.microsoft.com/office/powerpoint/2010/main" val="401069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070857" y="2184400"/>
            <a:ext cx="8001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		    Thank you!</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394978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Introduction</a:t>
            </a:r>
            <a:endParaRPr sz="2400" b="1" dirty="0">
              <a:latin typeface="Quicksand" panose="020B0604020202020204" charset="0"/>
            </a:endParaRPr>
          </a:p>
        </p:txBody>
      </p:sp>
      <p:sp>
        <p:nvSpPr>
          <p:cNvPr id="77" name="Google Shape;77;p13"/>
          <p:cNvSpPr txBox="1"/>
          <p:nvPr/>
        </p:nvSpPr>
        <p:spPr>
          <a:xfrm>
            <a:off x="1143000" y="1113417"/>
            <a:ext cx="7928857" cy="153234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it-IT" sz="2000" b="1" dirty="0">
                <a:solidFill>
                  <a:srgbClr val="39C0BA"/>
                </a:solidFill>
                <a:latin typeface="Quicksand" panose="020B0604020202020204" charset="0"/>
                <a:ea typeface="Quicksand"/>
                <a:cs typeface="Quicksand"/>
                <a:sym typeface="Quicksand"/>
              </a:rPr>
              <a:t>The ICE tool:</a:t>
            </a:r>
            <a:endParaRPr sz="2000" b="1" dirty="0">
              <a:solidFill>
                <a:srgbClr val="39C0BA"/>
              </a:solidFill>
              <a:latin typeface="Quicksand" panose="020B0604020202020204" charset="0"/>
              <a:ea typeface="Quicksand"/>
              <a:cs typeface="Quicksand"/>
              <a:sym typeface="Quicksand"/>
            </a:endParaRPr>
          </a:p>
          <a:p>
            <a:pPr>
              <a:spcBef>
                <a:spcPts val="600"/>
              </a:spcBef>
              <a:buClr>
                <a:schemeClr val="dk1"/>
              </a:buClr>
              <a:buSzPts val="1100"/>
            </a:pPr>
            <a:r>
              <a:rPr lang="en-GB" sz="1600" dirty="0">
                <a:solidFill>
                  <a:srgbClr val="FFFFFF"/>
                </a:solidFill>
                <a:latin typeface="Quicksand" panose="020B0604020202020204" charset="0"/>
                <a:ea typeface="Quicksand"/>
                <a:cs typeface="Quicksand"/>
                <a:sym typeface="Quicksand"/>
              </a:rPr>
              <a:t>This paper presents the </a:t>
            </a:r>
            <a:r>
              <a:rPr lang="en-GB" sz="1600" dirty="0">
                <a:solidFill>
                  <a:schemeClr val="accent1"/>
                </a:solidFill>
                <a:latin typeface="Quicksand" panose="020B0604020202020204" charset="0"/>
                <a:ea typeface="Quicksand"/>
                <a:cs typeface="Quicksand"/>
                <a:sym typeface="Quicksand"/>
              </a:rPr>
              <a:t>ICE tool</a:t>
            </a:r>
            <a:r>
              <a:rPr lang="en-GB" sz="1600" dirty="0">
                <a:solidFill>
                  <a:srgbClr val="FFFFFF"/>
                </a:solidFill>
                <a:latin typeface="Quicksand" panose="020B0604020202020204" charset="0"/>
                <a:ea typeface="Quicksand"/>
                <a:cs typeface="Quicksand"/>
                <a:sym typeface="Quicksand"/>
              </a:rPr>
              <a:t>, a novel approach for categorical parameter space analysis in the context of a dependent numerical variable. We use </a:t>
            </a:r>
            <a:r>
              <a:rPr lang="en-GB" sz="1600" dirty="0">
                <a:solidFill>
                  <a:schemeClr val="accent1"/>
                </a:solidFill>
                <a:latin typeface="Quicksand" panose="020B0604020202020204" charset="0"/>
                <a:ea typeface="Quicksand"/>
                <a:cs typeface="Quicksand"/>
                <a:sym typeface="Quicksand"/>
              </a:rPr>
              <a:t>ICE</a:t>
            </a:r>
            <a:r>
              <a:rPr lang="en-GB" sz="1600" dirty="0">
                <a:solidFill>
                  <a:srgbClr val="FFFFFF"/>
                </a:solidFill>
                <a:latin typeface="Quicksand" panose="020B0604020202020204" charset="0"/>
                <a:ea typeface="Quicksand"/>
                <a:cs typeface="Quicksand"/>
                <a:sym typeface="Quicksand"/>
              </a:rPr>
              <a:t> in order to learn how the dependent numerical variable is affected by the parameter settings given multiple optimization objectives. Some of the most important features are:</a:t>
            </a:r>
          </a:p>
          <a:p>
            <a:pPr lvl="0">
              <a:spcBef>
                <a:spcPts val="600"/>
              </a:spcBef>
              <a:buClr>
                <a:schemeClr val="dk1"/>
              </a:buClr>
              <a:buSzPts val="1100"/>
            </a:pPr>
            <a:endParaRPr lang="en-GB" sz="1600" dirty="0">
              <a:solidFill>
                <a:srgbClr val="FFFFFF"/>
              </a:solidFill>
              <a:latin typeface="Quicksand" panose="020B0604020202020204" charset="0"/>
              <a:ea typeface="Quicksand"/>
              <a:cs typeface="Quicksand"/>
              <a:sym typeface="Quicksand"/>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cxnSp>
        <p:nvCxnSpPr>
          <p:cNvPr id="10" name="Google Shape;227;p28">
            <a:extLst>
              <a:ext uri="{FF2B5EF4-FFF2-40B4-BE49-F238E27FC236}">
                <a16:creationId xmlns:a16="http://schemas.microsoft.com/office/drawing/2014/main" id="{1C425531-8A9C-4857-B491-ADEE39B61215}"/>
              </a:ext>
            </a:extLst>
          </p:cNvPr>
          <p:cNvCxnSpPr>
            <a:cxnSpLocks/>
          </p:cNvCxnSpPr>
          <p:nvPr/>
        </p:nvCxnSpPr>
        <p:spPr>
          <a:xfrm flipV="1">
            <a:off x="1323567" y="3146856"/>
            <a:ext cx="0" cy="169891"/>
          </a:xfrm>
          <a:prstGeom prst="straightConnector1">
            <a:avLst/>
          </a:prstGeom>
          <a:noFill/>
          <a:ln w="9525" cap="flat" cmpd="sng">
            <a:solidFill>
              <a:srgbClr val="999FA9"/>
            </a:solidFill>
            <a:prstDash val="solid"/>
            <a:round/>
            <a:headEnd type="none" w="lg" len="lg"/>
            <a:tailEnd type="oval" w="lg" len="lg"/>
          </a:ln>
        </p:spPr>
      </p:cxnSp>
      <p:cxnSp>
        <p:nvCxnSpPr>
          <p:cNvPr id="22" name="Google Shape;227;p28">
            <a:extLst>
              <a:ext uri="{FF2B5EF4-FFF2-40B4-BE49-F238E27FC236}">
                <a16:creationId xmlns:a16="http://schemas.microsoft.com/office/drawing/2014/main" id="{E43C50EC-14E2-4437-90DB-74868E321663}"/>
              </a:ext>
            </a:extLst>
          </p:cNvPr>
          <p:cNvCxnSpPr>
            <a:cxnSpLocks/>
          </p:cNvCxnSpPr>
          <p:nvPr/>
        </p:nvCxnSpPr>
        <p:spPr>
          <a:xfrm flipV="1">
            <a:off x="1323567" y="3459276"/>
            <a:ext cx="0" cy="169891"/>
          </a:xfrm>
          <a:prstGeom prst="straightConnector1">
            <a:avLst/>
          </a:prstGeom>
          <a:noFill/>
          <a:ln w="9525" cap="flat" cmpd="sng">
            <a:solidFill>
              <a:srgbClr val="999FA9"/>
            </a:solidFill>
            <a:prstDash val="solid"/>
            <a:round/>
            <a:headEnd type="none" w="lg" len="lg"/>
            <a:tailEnd type="oval" w="lg" len="lg"/>
          </a:ln>
        </p:spPr>
      </p:cxnSp>
      <p:cxnSp>
        <p:nvCxnSpPr>
          <p:cNvPr id="23" name="Google Shape;227;p28">
            <a:extLst>
              <a:ext uri="{FF2B5EF4-FFF2-40B4-BE49-F238E27FC236}">
                <a16:creationId xmlns:a16="http://schemas.microsoft.com/office/drawing/2014/main" id="{95D0A4FD-5E42-4AD1-956C-119DE3DC2CA0}"/>
              </a:ext>
            </a:extLst>
          </p:cNvPr>
          <p:cNvCxnSpPr>
            <a:cxnSpLocks/>
          </p:cNvCxnSpPr>
          <p:nvPr/>
        </p:nvCxnSpPr>
        <p:spPr>
          <a:xfrm flipV="1">
            <a:off x="1336494" y="3786936"/>
            <a:ext cx="0" cy="169891"/>
          </a:xfrm>
          <a:prstGeom prst="straightConnector1">
            <a:avLst/>
          </a:prstGeom>
          <a:noFill/>
          <a:ln w="9525" cap="flat" cmpd="sng">
            <a:solidFill>
              <a:srgbClr val="999FA9"/>
            </a:solidFill>
            <a:prstDash val="solid"/>
            <a:round/>
            <a:headEnd type="none" w="lg" len="lg"/>
            <a:tailEnd type="oval" w="lg" len="lg"/>
          </a:ln>
        </p:spPr>
      </p:cxnSp>
      <p:cxnSp>
        <p:nvCxnSpPr>
          <p:cNvPr id="24" name="Google Shape;227;p28">
            <a:extLst>
              <a:ext uri="{FF2B5EF4-FFF2-40B4-BE49-F238E27FC236}">
                <a16:creationId xmlns:a16="http://schemas.microsoft.com/office/drawing/2014/main" id="{B2585F05-122B-4042-B472-72121FB21CD0}"/>
              </a:ext>
            </a:extLst>
          </p:cNvPr>
          <p:cNvCxnSpPr>
            <a:cxnSpLocks/>
          </p:cNvCxnSpPr>
          <p:nvPr/>
        </p:nvCxnSpPr>
        <p:spPr>
          <a:xfrm flipV="1">
            <a:off x="1336494" y="4166147"/>
            <a:ext cx="0" cy="248715"/>
          </a:xfrm>
          <a:prstGeom prst="straightConnector1">
            <a:avLst/>
          </a:prstGeom>
          <a:noFill/>
          <a:ln w="9525" cap="flat" cmpd="sng">
            <a:solidFill>
              <a:srgbClr val="999FA9"/>
            </a:solidFill>
            <a:prstDash val="solid"/>
            <a:round/>
            <a:headEnd type="none" w="lg" len="lg"/>
            <a:tailEnd type="oval" w="lg" len="lg"/>
          </a:ln>
        </p:spPr>
      </p:cxnSp>
      <p:cxnSp>
        <p:nvCxnSpPr>
          <p:cNvPr id="25" name="Google Shape;227;p28">
            <a:extLst>
              <a:ext uri="{FF2B5EF4-FFF2-40B4-BE49-F238E27FC236}">
                <a16:creationId xmlns:a16="http://schemas.microsoft.com/office/drawing/2014/main" id="{0C28BB2A-7C82-4DEF-BD1A-DE219F08617F}"/>
              </a:ext>
            </a:extLst>
          </p:cNvPr>
          <p:cNvCxnSpPr>
            <a:cxnSpLocks/>
          </p:cNvCxnSpPr>
          <p:nvPr/>
        </p:nvCxnSpPr>
        <p:spPr>
          <a:xfrm flipV="1">
            <a:off x="1339488" y="4641305"/>
            <a:ext cx="0" cy="169891"/>
          </a:xfrm>
          <a:prstGeom prst="straightConnector1">
            <a:avLst/>
          </a:prstGeom>
          <a:noFill/>
          <a:ln w="9525" cap="flat" cmpd="sng">
            <a:solidFill>
              <a:srgbClr val="999FA9"/>
            </a:solidFill>
            <a:prstDash val="solid"/>
            <a:round/>
            <a:headEnd type="none" w="lg" len="lg"/>
            <a:tailEnd type="oval" w="lg" len="lg"/>
          </a:ln>
        </p:spPr>
      </p:cxnSp>
      <p:sp>
        <p:nvSpPr>
          <p:cNvPr id="27" name="Google Shape;77;p13">
            <a:extLst>
              <a:ext uri="{FF2B5EF4-FFF2-40B4-BE49-F238E27FC236}">
                <a16:creationId xmlns:a16="http://schemas.microsoft.com/office/drawing/2014/main" id="{D9C34AF3-81D8-4AE0-9FBA-9BB8BA65E67A}"/>
              </a:ext>
            </a:extLst>
          </p:cNvPr>
          <p:cNvSpPr txBox="1"/>
          <p:nvPr/>
        </p:nvSpPr>
        <p:spPr>
          <a:xfrm>
            <a:off x="1493525" y="2863861"/>
            <a:ext cx="7360908"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it-IT" sz="1600" dirty="0">
                <a:solidFill>
                  <a:srgbClr val="FFFFFF"/>
                </a:solidFill>
                <a:latin typeface="Quicksand" panose="020B0604020202020204" charset="0"/>
                <a:ea typeface="Quicksand"/>
                <a:cs typeface="Quicksand"/>
                <a:sym typeface="Quicksand"/>
              </a:rPr>
              <a:t>No </a:t>
            </a:r>
            <a:r>
              <a:rPr lang="en-US" sz="1600" dirty="0">
                <a:solidFill>
                  <a:schemeClr val="accent1"/>
                </a:solidFill>
                <a:latin typeface="Quicksand" panose="020B0604020202020204" charset="0"/>
                <a:ea typeface="Quicksand"/>
                <a:cs typeface="Quicksand"/>
                <a:sym typeface="Quicksand"/>
              </a:rPr>
              <a:t>loss</a:t>
            </a:r>
            <a:r>
              <a:rPr lang="it-IT" sz="1600" dirty="0">
                <a:solidFill>
                  <a:schemeClr val="accent1"/>
                </a:solidFill>
                <a:latin typeface="Quicksand" panose="020B0604020202020204" charset="0"/>
                <a:ea typeface="Quicksand"/>
                <a:cs typeface="Quicksand"/>
                <a:sym typeface="Quicksand"/>
              </a:rPr>
              <a:t> of information</a:t>
            </a:r>
            <a:endParaRPr lang="en-GB" sz="1600" dirty="0">
              <a:solidFill>
                <a:schemeClr val="accent1"/>
              </a:solidFill>
              <a:latin typeface="Quicksand" panose="020B0604020202020204" charset="0"/>
              <a:ea typeface="Quicksand"/>
              <a:cs typeface="Quicksand"/>
              <a:sym typeface="Quicksand"/>
            </a:endParaRPr>
          </a:p>
        </p:txBody>
      </p:sp>
      <p:sp>
        <p:nvSpPr>
          <p:cNvPr id="28" name="Google Shape;77;p13">
            <a:extLst>
              <a:ext uri="{FF2B5EF4-FFF2-40B4-BE49-F238E27FC236}">
                <a16:creationId xmlns:a16="http://schemas.microsoft.com/office/drawing/2014/main" id="{E730F7A4-C20A-42C8-BC18-958994ACB6B4}"/>
              </a:ext>
            </a:extLst>
          </p:cNvPr>
          <p:cNvSpPr txBox="1"/>
          <p:nvPr/>
        </p:nvSpPr>
        <p:spPr>
          <a:xfrm>
            <a:off x="1493525" y="3215506"/>
            <a:ext cx="7360908"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sz="1600" dirty="0">
                <a:solidFill>
                  <a:srgbClr val="FFFFFF"/>
                </a:solidFill>
                <a:latin typeface="Quicksand" panose="020B0604020202020204" charset="0"/>
                <a:ea typeface="Quicksand"/>
                <a:cs typeface="Quicksand"/>
                <a:sym typeface="Quicksand"/>
              </a:rPr>
              <a:t>Possibility</a:t>
            </a:r>
            <a:r>
              <a:rPr lang="it-IT" sz="1600" dirty="0">
                <a:solidFill>
                  <a:srgbClr val="FFFFFF"/>
                </a:solidFill>
                <a:latin typeface="Quicksand" panose="020B0604020202020204" charset="0"/>
                <a:ea typeface="Quicksand"/>
                <a:cs typeface="Quicksand"/>
                <a:sym typeface="Quicksand"/>
              </a:rPr>
              <a:t> to </a:t>
            </a:r>
            <a:r>
              <a:rPr lang="it-IT" sz="1600" dirty="0">
                <a:solidFill>
                  <a:schemeClr val="accent1"/>
                </a:solidFill>
                <a:latin typeface="Quicksand" panose="020B0604020202020204" charset="0"/>
                <a:ea typeface="Quicksand"/>
                <a:cs typeface="Quicksand"/>
                <a:sym typeface="Quicksand"/>
              </a:rPr>
              <a:t>filter</a:t>
            </a:r>
            <a:endParaRPr lang="en-GB" sz="1600" dirty="0">
              <a:solidFill>
                <a:schemeClr val="accent1"/>
              </a:solidFill>
              <a:latin typeface="Quicksand" panose="020B0604020202020204" charset="0"/>
              <a:ea typeface="Quicksand"/>
              <a:cs typeface="Quicksand"/>
              <a:sym typeface="Quicksand"/>
            </a:endParaRPr>
          </a:p>
        </p:txBody>
      </p:sp>
      <p:sp>
        <p:nvSpPr>
          <p:cNvPr id="29" name="Google Shape;77;p13">
            <a:extLst>
              <a:ext uri="{FF2B5EF4-FFF2-40B4-BE49-F238E27FC236}">
                <a16:creationId xmlns:a16="http://schemas.microsoft.com/office/drawing/2014/main" id="{3115DBBF-91E0-4A49-8D73-DB54A7DD93C2}"/>
              </a:ext>
            </a:extLst>
          </p:cNvPr>
          <p:cNvSpPr txBox="1"/>
          <p:nvPr/>
        </p:nvSpPr>
        <p:spPr>
          <a:xfrm>
            <a:off x="1493525" y="3544221"/>
            <a:ext cx="7360908"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sz="1600" dirty="0">
                <a:solidFill>
                  <a:srgbClr val="FFFFFF"/>
                </a:solidFill>
                <a:latin typeface="Quicksand" panose="020B0604020202020204" charset="0"/>
                <a:ea typeface="Quicksand"/>
                <a:cs typeface="Quicksand"/>
                <a:sym typeface="Quicksand"/>
              </a:rPr>
              <a:t>Show </a:t>
            </a:r>
            <a:r>
              <a:rPr lang="en-US" sz="1600" dirty="0">
                <a:solidFill>
                  <a:schemeClr val="accent1"/>
                </a:solidFill>
                <a:latin typeface="Quicksand" panose="020B0604020202020204" charset="0"/>
                <a:ea typeface="Quicksand"/>
                <a:cs typeface="Quicksand"/>
                <a:sym typeface="Quicksand"/>
              </a:rPr>
              <a:t>complete distribution </a:t>
            </a:r>
            <a:r>
              <a:rPr lang="en-US" sz="1600" dirty="0">
                <a:solidFill>
                  <a:srgbClr val="FFFFFF"/>
                </a:solidFill>
                <a:latin typeface="Quicksand" panose="020B0604020202020204" charset="0"/>
                <a:ea typeface="Quicksand"/>
                <a:cs typeface="Quicksand"/>
                <a:sym typeface="Quicksand"/>
              </a:rPr>
              <a:t>of dependent variable</a:t>
            </a:r>
          </a:p>
        </p:txBody>
      </p:sp>
      <p:sp>
        <p:nvSpPr>
          <p:cNvPr id="30" name="Google Shape;77;p13">
            <a:extLst>
              <a:ext uri="{FF2B5EF4-FFF2-40B4-BE49-F238E27FC236}">
                <a16:creationId xmlns:a16="http://schemas.microsoft.com/office/drawing/2014/main" id="{1363E8FE-E209-4ACD-988A-149DEAF972DC}"/>
              </a:ext>
            </a:extLst>
          </p:cNvPr>
          <p:cNvSpPr txBox="1"/>
          <p:nvPr/>
        </p:nvSpPr>
        <p:spPr>
          <a:xfrm>
            <a:off x="1493525" y="3883151"/>
            <a:ext cx="7360908"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sz="1600" dirty="0">
                <a:solidFill>
                  <a:srgbClr val="FFFFFF"/>
                </a:solidFill>
                <a:latin typeface="Quicksand" panose="020B0604020202020204" charset="0"/>
                <a:ea typeface="Quicksand"/>
                <a:cs typeface="Quicksand"/>
                <a:sym typeface="Quicksand"/>
              </a:rPr>
              <a:t>Analyze the </a:t>
            </a:r>
            <a:r>
              <a:rPr lang="en-US" sz="1600" dirty="0">
                <a:solidFill>
                  <a:schemeClr val="accent1"/>
                </a:solidFill>
                <a:latin typeface="Quicksand" panose="020B0604020202020204" charset="0"/>
                <a:ea typeface="Quicksand"/>
                <a:cs typeface="Quicksand"/>
                <a:sym typeface="Quicksand"/>
              </a:rPr>
              <a:t>spread</a:t>
            </a:r>
            <a:r>
              <a:rPr lang="en-US" sz="1600" dirty="0">
                <a:solidFill>
                  <a:srgbClr val="FFFFFF"/>
                </a:solidFill>
                <a:latin typeface="Quicksand" panose="020B0604020202020204" charset="0"/>
                <a:ea typeface="Quicksand"/>
                <a:cs typeface="Quicksand"/>
                <a:sym typeface="Quicksand"/>
              </a:rPr>
              <a:t> of the dependent numerical variable with respect to every parameter</a:t>
            </a:r>
          </a:p>
        </p:txBody>
      </p:sp>
      <p:sp>
        <p:nvSpPr>
          <p:cNvPr id="32" name="Google Shape;77;p13">
            <a:extLst>
              <a:ext uri="{FF2B5EF4-FFF2-40B4-BE49-F238E27FC236}">
                <a16:creationId xmlns:a16="http://schemas.microsoft.com/office/drawing/2014/main" id="{427CFFA3-5F94-42C4-8D17-30658E4CEDDB}"/>
              </a:ext>
            </a:extLst>
          </p:cNvPr>
          <p:cNvSpPr txBox="1"/>
          <p:nvPr/>
        </p:nvSpPr>
        <p:spPr>
          <a:xfrm>
            <a:off x="1493525" y="4414862"/>
            <a:ext cx="6609072"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sz="1600" dirty="0">
                <a:solidFill>
                  <a:srgbClr val="FFFFFF"/>
                </a:solidFill>
                <a:latin typeface="Quicksand" panose="020B0604020202020204" charset="0"/>
                <a:ea typeface="Quicksand"/>
                <a:cs typeface="Quicksand"/>
                <a:sym typeface="Quicksand"/>
              </a:rPr>
              <a:t>Partitioning the parameter space with </a:t>
            </a:r>
            <a:r>
              <a:rPr lang="en-US" sz="1600" dirty="0">
                <a:solidFill>
                  <a:schemeClr val="accent1"/>
                </a:solidFill>
                <a:latin typeface="Quicksand" panose="020B0604020202020204" charset="0"/>
                <a:ea typeface="Quicksand"/>
                <a:cs typeface="Quicksand"/>
                <a:sym typeface="Quicksand"/>
              </a:rPr>
              <a:t>interactive filter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03887" y="411330"/>
            <a:ext cx="8109154" cy="6139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dirty="0">
                <a:latin typeface="Quicksand" panose="020B0604020202020204" charset="0"/>
              </a:rPr>
              <a:t>Existing Parameter Visualization Methods (1)</a:t>
            </a:r>
            <a:endParaRPr sz="2800" b="1" dirty="0">
              <a:latin typeface="Quicksand" panose="020B0604020202020204" charset="0"/>
            </a:endParaRPr>
          </a:p>
        </p:txBody>
      </p:sp>
      <p:sp>
        <p:nvSpPr>
          <p:cNvPr id="137" name="Google Shape;137;p20"/>
          <p:cNvSpPr txBox="1">
            <a:spLocks noGrp="1"/>
          </p:cNvSpPr>
          <p:nvPr>
            <p:ph type="body" idx="1"/>
          </p:nvPr>
        </p:nvSpPr>
        <p:spPr>
          <a:xfrm>
            <a:off x="1103887" y="1192298"/>
            <a:ext cx="3637445" cy="367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t>Correlation Techniques:</a:t>
            </a:r>
          </a:p>
          <a:p>
            <a:pPr marL="0" lvl="0" indent="0" algn="l" rtl="0">
              <a:spcBef>
                <a:spcPts val="600"/>
              </a:spcBef>
              <a:spcAft>
                <a:spcPts val="0"/>
              </a:spcAft>
              <a:buNone/>
            </a:pPr>
            <a:endParaRPr lang="en-US" sz="800" dirty="0"/>
          </a:p>
          <a:p>
            <a:pPr marL="0" lvl="0" indent="0" algn="l" rtl="0">
              <a:spcBef>
                <a:spcPts val="600"/>
              </a:spcBef>
              <a:spcAft>
                <a:spcPts val="0"/>
              </a:spcAft>
              <a:buNone/>
            </a:pPr>
            <a:r>
              <a:rPr lang="en-US" sz="1400" dirty="0"/>
              <a:t>Like </a:t>
            </a:r>
            <a:r>
              <a:rPr lang="en-US" sz="1400" dirty="0">
                <a:solidFill>
                  <a:schemeClr val="accent1"/>
                </a:solidFill>
              </a:rPr>
              <a:t>Cramer’s V</a:t>
            </a:r>
            <a:r>
              <a:rPr lang="en-US" sz="1400" dirty="0"/>
              <a:t>, </a:t>
            </a:r>
            <a:r>
              <a:rPr lang="en-US" sz="1400" dirty="0">
                <a:solidFill>
                  <a:schemeClr val="accent1"/>
                </a:solidFill>
              </a:rPr>
              <a:t>ANOVA</a:t>
            </a:r>
            <a:r>
              <a:rPr lang="en-US" sz="1400" dirty="0"/>
              <a:t>, or </a:t>
            </a:r>
            <a:r>
              <a:rPr lang="en-US" sz="1400" dirty="0">
                <a:solidFill>
                  <a:schemeClr val="accent1"/>
                </a:solidFill>
              </a:rPr>
              <a:t>Pearson Correlation</a:t>
            </a:r>
            <a:r>
              <a:rPr lang="en-US" sz="1400" dirty="0"/>
              <a:t> for datasets with very high dimensionality, it can hard to study correlations between in the overall distribution of the dataset, so they will give ambiguous results </a:t>
            </a: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1" name="Google Shape;137;p20">
            <a:extLst>
              <a:ext uri="{FF2B5EF4-FFF2-40B4-BE49-F238E27FC236}">
                <a16:creationId xmlns:a16="http://schemas.microsoft.com/office/drawing/2014/main" id="{8E353560-834E-4D41-AF39-F1364A4FCFEF}"/>
              </a:ext>
            </a:extLst>
          </p:cNvPr>
          <p:cNvSpPr txBox="1">
            <a:spLocks/>
          </p:cNvSpPr>
          <p:nvPr/>
        </p:nvSpPr>
        <p:spPr>
          <a:xfrm>
            <a:off x="4937606" y="1192298"/>
            <a:ext cx="3947984" cy="3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GB" sz="1600" b="1" dirty="0"/>
              <a:t>Clustering Techniques:</a:t>
            </a:r>
          </a:p>
          <a:p>
            <a:pPr marL="0" indent="0">
              <a:buFont typeface="Quicksand"/>
              <a:buNone/>
            </a:pPr>
            <a:endParaRPr lang="en-US" sz="800" dirty="0"/>
          </a:p>
          <a:p>
            <a:pPr marL="0" indent="0">
              <a:buFont typeface="Quicksand"/>
              <a:buNone/>
            </a:pPr>
            <a:r>
              <a:rPr lang="en-US" sz="1400" dirty="0"/>
              <a:t>Most clustering techniques are not directly applicable to study categorial parameter spaces, other like </a:t>
            </a:r>
            <a:r>
              <a:rPr lang="en-US" sz="1400" dirty="0">
                <a:solidFill>
                  <a:schemeClr val="accent1"/>
                </a:solidFill>
              </a:rPr>
              <a:t>K-Mode</a:t>
            </a:r>
            <a:r>
              <a:rPr lang="en-US" sz="1400" dirty="0"/>
              <a:t>, or </a:t>
            </a:r>
            <a:r>
              <a:rPr lang="en-US" sz="1400" dirty="0">
                <a:solidFill>
                  <a:schemeClr val="accent1"/>
                </a:solidFill>
              </a:rPr>
              <a:t>Squeezers</a:t>
            </a:r>
            <a:r>
              <a:rPr lang="en-US" sz="1400" dirty="0"/>
              <a:t>, are designed to capture specific relationships in the data. The problem is that each algorithm captures only a particular relationship in the dataset based on the similarity criterion</a:t>
            </a:r>
          </a:p>
        </p:txBody>
      </p:sp>
    </p:spTree>
    <p:extLst>
      <p:ext uri="{BB962C8B-B14F-4D97-AF65-F5344CB8AC3E}">
        <p14:creationId xmlns:p14="http://schemas.microsoft.com/office/powerpoint/2010/main" val="47765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1198208" y="385972"/>
            <a:ext cx="8109154" cy="6139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dirty="0">
                <a:latin typeface="Quicksand" panose="020B0604020202020204" charset="0"/>
              </a:rPr>
              <a:t>Existing Parameter Visualization Methods (2)</a:t>
            </a:r>
            <a:endParaRPr sz="2800" b="1" dirty="0">
              <a:latin typeface="Quicksand" panose="020B0604020202020204" charset="0"/>
            </a:endParaRPr>
          </a:p>
        </p:txBody>
      </p:sp>
      <p:sp>
        <p:nvSpPr>
          <p:cNvPr id="140" name="Google Shape;140;p20"/>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2" name="Google Shape;137;p20">
            <a:extLst>
              <a:ext uri="{FF2B5EF4-FFF2-40B4-BE49-F238E27FC236}">
                <a16:creationId xmlns:a16="http://schemas.microsoft.com/office/drawing/2014/main" id="{F1730397-73CD-477E-A3D3-B1420FC1D1CA}"/>
              </a:ext>
            </a:extLst>
          </p:cNvPr>
          <p:cNvSpPr txBox="1">
            <a:spLocks/>
          </p:cNvSpPr>
          <p:nvPr/>
        </p:nvSpPr>
        <p:spPr>
          <a:xfrm>
            <a:off x="1198208" y="1173756"/>
            <a:ext cx="5100992" cy="477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GB" sz="1600" b="1" dirty="0"/>
              <a:t>High dimensional Data Visualization Techniques:</a:t>
            </a:r>
          </a:p>
        </p:txBody>
      </p:sp>
      <p:sp>
        <p:nvSpPr>
          <p:cNvPr id="13" name="Google Shape;137;p20">
            <a:extLst>
              <a:ext uri="{FF2B5EF4-FFF2-40B4-BE49-F238E27FC236}">
                <a16:creationId xmlns:a16="http://schemas.microsoft.com/office/drawing/2014/main" id="{9C8F4888-159C-4F01-82D9-974F4849F1F2}"/>
              </a:ext>
            </a:extLst>
          </p:cNvPr>
          <p:cNvSpPr txBox="1">
            <a:spLocks noGrp="1"/>
          </p:cNvSpPr>
          <p:nvPr>
            <p:ph type="body" idx="1"/>
          </p:nvPr>
        </p:nvSpPr>
        <p:spPr>
          <a:xfrm>
            <a:off x="1198208" y="1998674"/>
            <a:ext cx="2493259" cy="2031459"/>
          </a:xfrm>
          <a:prstGeom prst="rect">
            <a:avLst/>
          </a:prstGeom>
        </p:spPr>
        <p:txBody>
          <a:bodyPr spcFirstLastPara="1" wrap="square" lIns="91425" tIns="91425" rIns="91425" bIns="91425" anchor="t" anchorCtr="0">
            <a:noAutofit/>
          </a:bodyPr>
          <a:lstStyle/>
          <a:p>
            <a:pPr marL="0" indent="0">
              <a:buNone/>
            </a:pPr>
            <a:r>
              <a:rPr lang="en-US" sz="1400" dirty="0">
                <a:solidFill>
                  <a:schemeClr val="accent1"/>
                </a:solidFill>
              </a:rPr>
              <a:t>Parallel sets </a:t>
            </a:r>
            <a:r>
              <a:rPr lang="en-US" sz="1400" dirty="0"/>
              <a:t>is one of the most popular method for visualize multidimensional categorical data, but the problem is that the plot can become too cluttered to project any useful information. </a:t>
            </a:r>
          </a:p>
        </p:txBody>
      </p:sp>
      <p:sp>
        <p:nvSpPr>
          <p:cNvPr id="14" name="Google Shape;137;p20">
            <a:extLst>
              <a:ext uri="{FF2B5EF4-FFF2-40B4-BE49-F238E27FC236}">
                <a16:creationId xmlns:a16="http://schemas.microsoft.com/office/drawing/2014/main" id="{101787F5-60B7-4EBF-A1E1-A18A149E8F4A}"/>
              </a:ext>
            </a:extLst>
          </p:cNvPr>
          <p:cNvSpPr txBox="1">
            <a:spLocks/>
          </p:cNvSpPr>
          <p:nvPr/>
        </p:nvSpPr>
        <p:spPr>
          <a:xfrm>
            <a:off x="1198208" y="1698284"/>
            <a:ext cx="1756961" cy="477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285750" indent="-285750">
              <a:buFont typeface="Arial" panose="020B0604020202020204" pitchFamily="34" charset="0"/>
              <a:buChar char="•"/>
            </a:pPr>
            <a:r>
              <a:rPr lang="en-GB" sz="1400" b="1" dirty="0"/>
              <a:t>Parallel Sets</a:t>
            </a:r>
          </a:p>
        </p:txBody>
      </p:sp>
      <p:sp>
        <p:nvSpPr>
          <p:cNvPr id="15" name="Google Shape;137;p20">
            <a:extLst>
              <a:ext uri="{FF2B5EF4-FFF2-40B4-BE49-F238E27FC236}">
                <a16:creationId xmlns:a16="http://schemas.microsoft.com/office/drawing/2014/main" id="{2ECC1EDC-E8C5-4DA0-BD36-6B536C72A702}"/>
              </a:ext>
            </a:extLst>
          </p:cNvPr>
          <p:cNvSpPr txBox="1">
            <a:spLocks/>
          </p:cNvSpPr>
          <p:nvPr/>
        </p:nvSpPr>
        <p:spPr>
          <a:xfrm>
            <a:off x="3726660" y="1951390"/>
            <a:ext cx="2493259" cy="2031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1400" dirty="0"/>
              <a:t>Techniques like </a:t>
            </a:r>
            <a:r>
              <a:rPr lang="en-US" sz="1400" dirty="0">
                <a:solidFill>
                  <a:schemeClr val="accent1"/>
                </a:solidFill>
              </a:rPr>
              <a:t>PCA</a:t>
            </a:r>
            <a:r>
              <a:rPr lang="en-US" sz="1400" dirty="0"/>
              <a:t> or </a:t>
            </a:r>
            <a:r>
              <a:rPr lang="en-US" sz="1400" dirty="0">
                <a:solidFill>
                  <a:schemeClr val="accent1"/>
                </a:solidFill>
              </a:rPr>
              <a:t>MDS</a:t>
            </a:r>
            <a:r>
              <a:rPr lang="en-US" sz="1400" dirty="0"/>
              <a:t>, can be used by converting the numerical data to categorical data. These methods are good for visualizing relationships between datapoint, but the effectiveness decrease as the dimensionality of the dataset increase.</a:t>
            </a:r>
          </a:p>
        </p:txBody>
      </p:sp>
      <p:sp>
        <p:nvSpPr>
          <p:cNvPr id="16" name="Google Shape;137;p20">
            <a:extLst>
              <a:ext uri="{FF2B5EF4-FFF2-40B4-BE49-F238E27FC236}">
                <a16:creationId xmlns:a16="http://schemas.microsoft.com/office/drawing/2014/main" id="{AAE3F914-CE87-40AB-B3DE-295C40E7FDAE}"/>
              </a:ext>
            </a:extLst>
          </p:cNvPr>
          <p:cNvSpPr txBox="1">
            <a:spLocks/>
          </p:cNvSpPr>
          <p:nvPr/>
        </p:nvSpPr>
        <p:spPr>
          <a:xfrm>
            <a:off x="3691467" y="1624608"/>
            <a:ext cx="2866092" cy="477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285750" indent="-285750">
              <a:buFont typeface="Arial" panose="020B0604020202020204" pitchFamily="34" charset="0"/>
              <a:buChar char="•"/>
            </a:pPr>
            <a:r>
              <a:rPr lang="en-GB" sz="1400" b="1" dirty="0"/>
              <a:t>Dimensionality reduction</a:t>
            </a:r>
          </a:p>
        </p:txBody>
      </p:sp>
      <p:sp>
        <p:nvSpPr>
          <p:cNvPr id="19" name="Google Shape;137;p20">
            <a:extLst>
              <a:ext uri="{FF2B5EF4-FFF2-40B4-BE49-F238E27FC236}">
                <a16:creationId xmlns:a16="http://schemas.microsoft.com/office/drawing/2014/main" id="{0F9E2542-81BF-42F1-98F5-2679B81F205B}"/>
              </a:ext>
            </a:extLst>
          </p:cNvPr>
          <p:cNvSpPr txBox="1">
            <a:spLocks/>
          </p:cNvSpPr>
          <p:nvPr/>
        </p:nvSpPr>
        <p:spPr>
          <a:xfrm>
            <a:off x="6556980" y="1980325"/>
            <a:ext cx="2493259" cy="2031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0" indent="0">
              <a:buFont typeface="Quicksand"/>
              <a:buNone/>
            </a:pPr>
            <a:r>
              <a:rPr lang="en-US" sz="1400" dirty="0">
                <a:solidFill>
                  <a:schemeClr val="accent1"/>
                </a:solidFill>
              </a:rPr>
              <a:t>MCA</a:t>
            </a:r>
            <a:r>
              <a:rPr lang="en-US" sz="1400" dirty="0"/>
              <a:t> is the counterpart of the PCA for categorical data, is effective in visualizing associations among the levels of categories, but there is a certain loss of information, and it also tends to get cluttered when the number of categories and levels grow large.</a:t>
            </a:r>
          </a:p>
        </p:txBody>
      </p:sp>
      <p:sp>
        <p:nvSpPr>
          <p:cNvPr id="20" name="Google Shape;137;p20">
            <a:extLst>
              <a:ext uri="{FF2B5EF4-FFF2-40B4-BE49-F238E27FC236}">
                <a16:creationId xmlns:a16="http://schemas.microsoft.com/office/drawing/2014/main" id="{1C7DEEE7-9424-43EA-9AD3-597CFABB769A}"/>
              </a:ext>
            </a:extLst>
          </p:cNvPr>
          <p:cNvSpPr txBox="1">
            <a:spLocks/>
          </p:cNvSpPr>
          <p:nvPr/>
        </p:nvSpPr>
        <p:spPr>
          <a:xfrm>
            <a:off x="6525892" y="1642510"/>
            <a:ext cx="1756961" cy="477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1pPr>
            <a:lvl2pPr marL="914400" marR="0" lvl="1"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2pPr>
            <a:lvl3pPr marL="1371600" marR="0" lvl="2" indent="-342900" algn="l" rtl="0">
              <a:lnSpc>
                <a:spcPct val="100000"/>
              </a:lnSpc>
              <a:spcBef>
                <a:spcPts val="0"/>
              </a:spcBef>
              <a:spcAft>
                <a:spcPts val="0"/>
              </a:spcAft>
              <a:buClr>
                <a:schemeClr val="accent1"/>
              </a:buClr>
              <a:buSzPts val="1800"/>
              <a:buFont typeface="Quicksand"/>
              <a:buChar char="■"/>
              <a:defRPr sz="1800" b="0" i="0" u="none" strike="noStrike" cap="none">
                <a:solidFill>
                  <a:schemeClr val="lt1"/>
                </a:solidFill>
                <a:latin typeface="Quicksand"/>
                <a:ea typeface="Quicksand"/>
                <a:cs typeface="Quicksand"/>
                <a:sym typeface="Quicksand"/>
              </a:defRPr>
            </a:lvl3pPr>
            <a:lvl4pPr marL="1828800" marR="0" lvl="3"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4pPr>
            <a:lvl5pPr marL="2286000" marR="0" lvl="4"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5pPr>
            <a:lvl6pPr marL="2743200" marR="0" lvl="5"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6pPr>
            <a:lvl7pPr marL="3200400" marR="0" lvl="6"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7pPr>
            <a:lvl8pPr marL="3657600" marR="0" lvl="7"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8pPr>
            <a:lvl9pPr marL="4114800" marR="0" lvl="8" indent="-342900" algn="l" rtl="0">
              <a:lnSpc>
                <a:spcPct val="100000"/>
              </a:lnSpc>
              <a:spcBef>
                <a:spcPts val="0"/>
              </a:spcBef>
              <a:spcAft>
                <a:spcPts val="0"/>
              </a:spcAft>
              <a:buClr>
                <a:schemeClr val="lt1"/>
              </a:buClr>
              <a:buSzPts val="1800"/>
              <a:buFont typeface="Quicksand"/>
              <a:buChar char="■"/>
              <a:defRPr sz="1800" b="0" i="0" u="none" strike="noStrike" cap="none">
                <a:solidFill>
                  <a:schemeClr val="lt1"/>
                </a:solidFill>
                <a:latin typeface="Quicksand"/>
                <a:ea typeface="Quicksand"/>
                <a:cs typeface="Quicksand"/>
                <a:sym typeface="Quicksand"/>
              </a:defRPr>
            </a:lvl9pPr>
          </a:lstStyle>
          <a:p>
            <a:pPr marL="285750" indent="-285750">
              <a:buFont typeface="Arial" panose="020B0604020202020204" pitchFamily="34" charset="0"/>
              <a:buChar char="•"/>
            </a:pPr>
            <a:r>
              <a:rPr lang="en-GB" sz="1400" b="1" dirty="0"/>
              <a:t>MCA</a:t>
            </a:r>
          </a:p>
        </p:txBody>
      </p:sp>
    </p:spTree>
    <p:extLst>
      <p:ext uri="{BB962C8B-B14F-4D97-AF65-F5344CB8AC3E}">
        <p14:creationId xmlns:p14="http://schemas.microsoft.com/office/powerpoint/2010/main" val="20891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17948"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Comparative Analysis (1)</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cxnSp>
        <p:nvCxnSpPr>
          <p:cNvPr id="10" name="Google Shape;227;p28">
            <a:extLst>
              <a:ext uri="{FF2B5EF4-FFF2-40B4-BE49-F238E27FC236}">
                <a16:creationId xmlns:a16="http://schemas.microsoft.com/office/drawing/2014/main" id="{1C425531-8A9C-4857-B491-ADEE39B61215}"/>
              </a:ext>
            </a:extLst>
          </p:cNvPr>
          <p:cNvCxnSpPr>
            <a:cxnSpLocks/>
          </p:cNvCxnSpPr>
          <p:nvPr/>
        </p:nvCxnSpPr>
        <p:spPr>
          <a:xfrm flipV="1">
            <a:off x="1323567" y="1280479"/>
            <a:ext cx="0" cy="360431"/>
          </a:xfrm>
          <a:prstGeom prst="straightConnector1">
            <a:avLst/>
          </a:prstGeom>
          <a:noFill/>
          <a:ln w="9525" cap="flat" cmpd="sng">
            <a:solidFill>
              <a:srgbClr val="999FA9"/>
            </a:solidFill>
            <a:prstDash val="solid"/>
            <a:round/>
            <a:headEnd type="none" w="lg" len="lg"/>
            <a:tailEnd type="oval" w="lg" len="lg"/>
          </a:ln>
        </p:spPr>
      </p:cxnSp>
      <p:sp>
        <p:nvSpPr>
          <p:cNvPr id="27" name="Google Shape;77;p13">
            <a:extLst>
              <a:ext uri="{FF2B5EF4-FFF2-40B4-BE49-F238E27FC236}">
                <a16:creationId xmlns:a16="http://schemas.microsoft.com/office/drawing/2014/main" id="{D9C34AF3-81D8-4AE0-9FBA-9BB8BA65E67A}"/>
              </a:ext>
            </a:extLst>
          </p:cNvPr>
          <p:cNvSpPr txBox="1"/>
          <p:nvPr/>
        </p:nvSpPr>
        <p:spPr>
          <a:xfrm>
            <a:off x="1493524" y="1023806"/>
            <a:ext cx="7578329"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b="1" dirty="0">
                <a:solidFill>
                  <a:srgbClr val="FFFFFF"/>
                </a:solidFill>
                <a:latin typeface="Quicksand" panose="020B0604020202020204" charset="0"/>
                <a:ea typeface="Quicksand"/>
                <a:cs typeface="Quicksand"/>
                <a:sym typeface="Quicksand"/>
              </a:rPr>
              <a:t>H1: </a:t>
            </a:r>
            <a:r>
              <a:rPr lang="en-GB" dirty="0">
                <a:solidFill>
                  <a:srgbClr val="FFFFFF"/>
                </a:solidFill>
                <a:latin typeface="Quicksand" panose="020B0604020202020204" charset="0"/>
                <a:ea typeface="Quicksand"/>
                <a:cs typeface="Quicksand"/>
                <a:sym typeface="Quicksand"/>
              </a:rPr>
              <a:t>The visualization can display the </a:t>
            </a:r>
            <a:r>
              <a:rPr lang="en-GB" dirty="0">
                <a:solidFill>
                  <a:schemeClr val="accent1"/>
                </a:solidFill>
                <a:latin typeface="Quicksand" panose="020B0604020202020204" charset="0"/>
                <a:ea typeface="Quicksand"/>
                <a:cs typeface="Quicksand"/>
                <a:sym typeface="Quicksand"/>
              </a:rPr>
              <a:t>distributions</a:t>
            </a:r>
            <a:r>
              <a:rPr lang="en-GB" dirty="0">
                <a:solidFill>
                  <a:srgbClr val="FFFFFF"/>
                </a:solidFill>
                <a:latin typeface="Quicksand" panose="020B0604020202020204" charset="0"/>
                <a:ea typeface="Quicksand"/>
                <a:cs typeface="Quicksand"/>
                <a:sym typeface="Quicksand"/>
              </a:rPr>
              <a:t> of the dependent numerical variable for each parameter</a:t>
            </a:r>
            <a:endParaRPr lang="en-US" dirty="0">
              <a:solidFill>
                <a:srgbClr val="FFFFFF"/>
              </a:solidFill>
              <a:latin typeface="Quicksand" panose="020B0604020202020204" charset="0"/>
              <a:ea typeface="Quicksand"/>
              <a:cs typeface="Quicksand"/>
              <a:sym typeface="Quicksand"/>
            </a:endParaRPr>
          </a:p>
        </p:txBody>
      </p:sp>
      <p:cxnSp>
        <p:nvCxnSpPr>
          <p:cNvPr id="16" name="Google Shape;227;p28">
            <a:extLst>
              <a:ext uri="{FF2B5EF4-FFF2-40B4-BE49-F238E27FC236}">
                <a16:creationId xmlns:a16="http://schemas.microsoft.com/office/drawing/2014/main" id="{7C1415E2-0FBB-4788-B7DC-C79F38B16D06}"/>
              </a:ext>
            </a:extLst>
          </p:cNvPr>
          <p:cNvCxnSpPr>
            <a:cxnSpLocks/>
          </p:cNvCxnSpPr>
          <p:nvPr/>
        </p:nvCxnSpPr>
        <p:spPr>
          <a:xfrm flipV="1">
            <a:off x="1323567" y="1867353"/>
            <a:ext cx="0" cy="336254"/>
          </a:xfrm>
          <a:prstGeom prst="straightConnector1">
            <a:avLst/>
          </a:prstGeom>
          <a:noFill/>
          <a:ln w="9525" cap="flat" cmpd="sng">
            <a:solidFill>
              <a:srgbClr val="999FA9"/>
            </a:solidFill>
            <a:prstDash val="solid"/>
            <a:round/>
            <a:headEnd type="none" w="lg" len="lg"/>
            <a:tailEnd type="oval" w="lg" len="lg"/>
          </a:ln>
        </p:spPr>
      </p:cxnSp>
      <p:sp>
        <p:nvSpPr>
          <p:cNvPr id="17" name="Google Shape;77;p13">
            <a:extLst>
              <a:ext uri="{FF2B5EF4-FFF2-40B4-BE49-F238E27FC236}">
                <a16:creationId xmlns:a16="http://schemas.microsoft.com/office/drawing/2014/main" id="{F1CE6F64-9125-48F8-91CE-FD8BC4E873DB}"/>
              </a:ext>
            </a:extLst>
          </p:cNvPr>
          <p:cNvSpPr txBox="1"/>
          <p:nvPr/>
        </p:nvSpPr>
        <p:spPr>
          <a:xfrm>
            <a:off x="1493524" y="1640910"/>
            <a:ext cx="7650471"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b="1" dirty="0">
                <a:solidFill>
                  <a:srgbClr val="FFFFFF"/>
                </a:solidFill>
                <a:latin typeface="Quicksand" panose="020B0604020202020204" charset="0"/>
                <a:ea typeface="Quicksand"/>
                <a:cs typeface="Quicksand"/>
                <a:sym typeface="Quicksand"/>
              </a:rPr>
              <a:t>H2: </a:t>
            </a:r>
            <a:r>
              <a:rPr lang="en-GB" dirty="0">
                <a:solidFill>
                  <a:srgbClr val="FFFFFF"/>
                </a:solidFill>
                <a:latin typeface="Quicksand" panose="020B0604020202020204" charset="0"/>
                <a:ea typeface="Quicksand"/>
                <a:cs typeface="Quicksand"/>
                <a:sym typeface="Quicksand"/>
              </a:rPr>
              <a:t>The visualization makes it possible to </a:t>
            </a:r>
            <a:r>
              <a:rPr lang="en-GB" dirty="0">
                <a:solidFill>
                  <a:schemeClr val="accent1"/>
                </a:solidFill>
                <a:latin typeface="Quicksand" panose="020B0604020202020204" charset="0"/>
                <a:ea typeface="Quicksand"/>
                <a:cs typeface="Quicksand"/>
                <a:sym typeface="Quicksand"/>
              </a:rPr>
              <a:t>compare</a:t>
            </a:r>
            <a:r>
              <a:rPr lang="en-GB" dirty="0">
                <a:solidFill>
                  <a:srgbClr val="FFFFFF"/>
                </a:solidFill>
                <a:latin typeface="Quicksand" panose="020B0604020202020204" charset="0"/>
                <a:ea typeface="Quicksand"/>
                <a:cs typeface="Quicksand"/>
                <a:sym typeface="Quicksand"/>
              </a:rPr>
              <a:t> or </a:t>
            </a:r>
            <a:r>
              <a:rPr lang="en-GB" dirty="0">
                <a:solidFill>
                  <a:schemeClr val="accent1"/>
                </a:solidFill>
                <a:latin typeface="Quicksand" panose="020B0604020202020204" charset="0"/>
                <a:ea typeface="Quicksand"/>
                <a:cs typeface="Quicksand"/>
                <a:sym typeface="Quicksand"/>
              </a:rPr>
              <a:t>correlate</a:t>
            </a:r>
            <a:r>
              <a:rPr lang="en-GB" dirty="0">
                <a:solidFill>
                  <a:srgbClr val="FFFFFF"/>
                </a:solidFill>
                <a:latin typeface="Quicksand" panose="020B0604020202020204" charset="0"/>
                <a:ea typeface="Quicksand"/>
                <a:cs typeface="Quicksand"/>
                <a:sym typeface="Quicksand"/>
              </a:rPr>
              <a:t> the parameters in the dataset with respect to their impact on the target numerical variable</a:t>
            </a:r>
            <a:endParaRPr lang="en-US" dirty="0">
              <a:solidFill>
                <a:srgbClr val="FFFFFF"/>
              </a:solidFill>
              <a:latin typeface="Quicksand" panose="020B0604020202020204" charset="0"/>
              <a:ea typeface="Quicksand"/>
              <a:cs typeface="Quicksand"/>
              <a:sym typeface="Quicksand"/>
            </a:endParaRPr>
          </a:p>
        </p:txBody>
      </p:sp>
      <p:cxnSp>
        <p:nvCxnSpPr>
          <p:cNvPr id="20" name="Google Shape;227;p28">
            <a:extLst>
              <a:ext uri="{FF2B5EF4-FFF2-40B4-BE49-F238E27FC236}">
                <a16:creationId xmlns:a16="http://schemas.microsoft.com/office/drawing/2014/main" id="{20956077-25DC-45C8-A24B-FACD0AD49519}"/>
              </a:ext>
            </a:extLst>
          </p:cNvPr>
          <p:cNvCxnSpPr>
            <a:cxnSpLocks/>
          </p:cNvCxnSpPr>
          <p:nvPr/>
        </p:nvCxnSpPr>
        <p:spPr>
          <a:xfrm flipV="1">
            <a:off x="1323567" y="2416666"/>
            <a:ext cx="0" cy="378501"/>
          </a:xfrm>
          <a:prstGeom prst="straightConnector1">
            <a:avLst/>
          </a:prstGeom>
          <a:noFill/>
          <a:ln w="9525" cap="flat" cmpd="sng">
            <a:solidFill>
              <a:srgbClr val="999FA9"/>
            </a:solidFill>
            <a:prstDash val="solid"/>
            <a:round/>
            <a:headEnd type="none" w="lg" len="lg"/>
            <a:tailEnd type="oval" w="lg" len="lg"/>
          </a:ln>
        </p:spPr>
      </p:cxnSp>
      <p:sp>
        <p:nvSpPr>
          <p:cNvPr id="21" name="Google Shape;77;p13">
            <a:extLst>
              <a:ext uri="{FF2B5EF4-FFF2-40B4-BE49-F238E27FC236}">
                <a16:creationId xmlns:a16="http://schemas.microsoft.com/office/drawing/2014/main" id="{521925C2-4929-4524-8DD2-01F4DAA7E400}"/>
              </a:ext>
            </a:extLst>
          </p:cNvPr>
          <p:cNvSpPr txBox="1"/>
          <p:nvPr/>
        </p:nvSpPr>
        <p:spPr>
          <a:xfrm>
            <a:off x="1543627" y="2203606"/>
            <a:ext cx="7650471"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b="1" dirty="0">
                <a:solidFill>
                  <a:srgbClr val="FFFFFF"/>
                </a:solidFill>
                <a:latin typeface="Quicksand" panose="020B0604020202020204" charset="0"/>
                <a:ea typeface="Quicksand"/>
                <a:cs typeface="Quicksand"/>
                <a:sym typeface="Quicksand"/>
              </a:rPr>
              <a:t>H3</a:t>
            </a:r>
            <a:r>
              <a:rPr lang="en-US" dirty="0">
                <a:solidFill>
                  <a:srgbClr val="FFFFFF"/>
                </a:solidFill>
                <a:latin typeface="Quicksand" panose="020B0604020202020204" charset="0"/>
                <a:ea typeface="Quicksand"/>
                <a:cs typeface="Quicksand"/>
                <a:sym typeface="Quicksand"/>
              </a:rPr>
              <a:t>: The visualization should be able to </a:t>
            </a:r>
            <a:r>
              <a:rPr lang="en-US" dirty="0">
                <a:solidFill>
                  <a:schemeClr val="accent1"/>
                </a:solidFill>
                <a:latin typeface="Quicksand" panose="020B0604020202020204" charset="0"/>
                <a:ea typeface="Quicksand"/>
                <a:cs typeface="Quicksand"/>
                <a:sym typeface="Quicksand"/>
              </a:rPr>
              <a:t>filter</a:t>
            </a:r>
            <a:r>
              <a:rPr lang="en-US" dirty="0">
                <a:solidFill>
                  <a:srgbClr val="FFFFFF"/>
                </a:solidFill>
                <a:latin typeface="Quicksand" panose="020B0604020202020204" charset="0"/>
                <a:ea typeface="Quicksand"/>
                <a:cs typeface="Quicksand"/>
                <a:sym typeface="Quicksand"/>
              </a:rPr>
              <a:t> parameters in order to track the best configuration for a desired goal</a:t>
            </a:r>
            <a:endParaRPr lang="en-GB" dirty="0">
              <a:solidFill>
                <a:schemeClr val="accent1"/>
              </a:solidFill>
              <a:latin typeface="Quicksand" panose="020B0604020202020204" charset="0"/>
              <a:ea typeface="Quicksand"/>
              <a:cs typeface="Quicksand"/>
              <a:sym typeface="Quicksand"/>
            </a:endParaRPr>
          </a:p>
          <a:p>
            <a:pPr lvl="0">
              <a:spcBef>
                <a:spcPts val="600"/>
              </a:spcBef>
              <a:buClr>
                <a:schemeClr val="dk1"/>
              </a:buClr>
              <a:buSzPts val="1100"/>
            </a:pPr>
            <a:endParaRPr lang="en-US" dirty="0">
              <a:solidFill>
                <a:srgbClr val="FFFFFF"/>
              </a:solidFill>
              <a:latin typeface="Quicksand" panose="020B0604020202020204" charset="0"/>
              <a:ea typeface="Quicksand"/>
              <a:cs typeface="Quicksand"/>
              <a:sym typeface="Quicksand"/>
            </a:endParaRPr>
          </a:p>
        </p:txBody>
      </p:sp>
      <p:cxnSp>
        <p:nvCxnSpPr>
          <p:cNvPr id="26" name="Google Shape;227;p28">
            <a:extLst>
              <a:ext uri="{FF2B5EF4-FFF2-40B4-BE49-F238E27FC236}">
                <a16:creationId xmlns:a16="http://schemas.microsoft.com/office/drawing/2014/main" id="{117765B1-80A0-4153-A2AC-F4EC93890947}"/>
              </a:ext>
            </a:extLst>
          </p:cNvPr>
          <p:cNvCxnSpPr>
            <a:cxnSpLocks/>
          </p:cNvCxnSpPr>
          <p:nvPr/>
        </p:nvCxnSpPr>
        <p:spPr>
          <a:xfrm flipV="1">
            <a:off x="1323567" y="3021975"/>
            <a:ext cx="0" cy="329937"/>
          </a:xfrm>
          <a:prstGeom prst="straightConnector1">
            <a:avLst/>
          </a:prstGeom>
          <a:noFill/>
          <a:ln w="9525" cap="flat" cmpd="sng">
            <a:solidFill>
              <a:srgbClr val="999FA9"/>
            </a:solidFill>
            <a:prstDash val="solid"/>
            <a:round/>
            <a:headEnd type="none" w="lg" len="lg"/>
            <a:tailEnd type="oval" w="lg" len="lg"/>
          </a:ln>
        </p:spPr>
      </p:cxnSp>
      <p:sp>
        <p:nvSpPr>
          <p:cNvPr id="31" name="Google Shape;77;p13">
            <a:extLst>
              <a:ext uri="{FF2B5EF4-FFF2-40B4-BE49-F238E27FC236}">
                <a16:creationId xmlns:a16="http://schemas.microsoft.com/office/drawing/2014/main" id="{E558FDEE-FE86-46B2-8793-F52A6D83E701}"/>
              </a:ext>
            </a:extLst>
          </p:cNvPr>
          <p:cNvSpPr txBox="1"/>
          <p:nvPr/>
        </p:nvSpPr>
        <p:spPr>
          <a:xfrm>
            <a:off x="1518581" y="2804083"/>
            <a:ext cx="7650471" cy="452886"/>
          </a:xfrm>
          <a:prstGeom prst="rect">
            <a:avLst/>
          </a:prstGeom>
          <a:noFill/>
          <a:ln>
            <a:noFill/>
          </a:ln>
        </p:spPr>
        <p:txBody>
          <a:bodyPr spcFirstLastPara="1" wrap="square" lIns="91425" tIns="91425" rIns="91425" bIns="91425" anchor="t" anchorCtr="0">
            <a:noAutofit/>
          </a:bodyPr>
          <a:lstStyle/>
          <a:p>
            <a:pPr lvl="1">
              <a:spcBef>
                <a:spcPts val="600"/>
              </a:spcBef>
              <a:buClr>
                <a:schemeClr val="dk1"/>
              </a:buClr>
              <a:buSzPts val="1100"/>
            </a:pPr>
            <a:r>
              <a:rPr lang="en-US" b="1" dirty="0">
                <a:solidFill>
                  <a:srgbClr val="FFFFFF"/>
                </a:solidFill>
                <a:latin typeface="Quicksand" panose="020B0604020202020204" charset="0"/>
                <a:ea typeface="Quicksand"/>
                <a:cs typeface="Quicksand"/>
                <a:sym typeface="Quicksand"/>
              </a:rPr>
              <a:t>H4: </a:t>
            </a:r>
            <a:r>
              <a:rPr lang="en-GB" dirty="0">
                <a:solidFill>
                  <a:srgbClr val="FFFFFF"/>
                </a:solidFill>
                <a:latin typeface="Quicksand" panose="020B0604020202020204" charset="0"/>
                <a:ea typeface="Quicksand"/>
                <a:cs typeface="Quicksand"/>
                <a:sym typeface="Quicksand"/>
              </a:rPr>
              <a:t>The</a:t>
            </a:r>
            <a:r>
              <a:rPr lang="en-GB" b="1" dirty="0">
                <a:solidFill>
                  <a:srgbClr val="FFFFFF"/>
                </a:solidFill>
                <a:latin typeface="Quicksand" panose="020B0604020202020204" charset="0"/>
                <a:ea typeface="Quicksand"/>
                <a:cs typeface="Quicksand"/>
                <a:sym typeface="Quicksand"/>
              </a:rPr>
              <a:t> </a:t>
            </a:r>
            <a:r>
              <a:rPr lang="en-GB" dirty="0">
                <a:solidFill>
                  <a:srgbClr val="FFFFFF"/>
                </a:solidFill>
                <a:latin typeface="Quicksand" panose="020B0604020202020204" charset="0"/>
                <a:ea typeface="Quicksand"/>
                <a:cs typeface="Quicksand"/>
                <a:sym typeface="Quicksand"/>
              </a:rPr>
              <a:t>visualization displays the </a:t>
            </a:r>
            <a:r>
              <a:rPr lang="en-GB" dirty="0">
                <a:solidFill>
                  <a:schemeClr val="accent1"/>
                </a:solidFill>
                <a:latin typeface="Quicksand" panose="020B0604020202020204" charset="0"/>
                <a:ea typeface="Quicksand"/>
                <a:cs typeface="Quicksand"/>
                <a:sym typeface="Quicksand"/>
              </a:rPr>
              <a:t>statistics</a:t>
            </a:r>
            <a:r>
              <a:rPr lang="en-GB" dirty="0">
                <a:solidFill>
                  <a:srgbClr val="FFFFFF"/>
                </a:solidFill>
                <a:latin typeface="Quicksand" panose="020B0604020202020204" charset="0"/>
                <a:ea typeface="Quicksand"/>
                <a:cs typeface="Quicksand"/>
                <a:sym typeface="Quicksand"/>
              </a:rPr>
              <a:t> of the dependent numerical variable for each parameter</a:t>
            </a:r>
            <a:endParaRPr lang="en-US" dirty="0">
              <a:solidFill>
                <a:srgbClr val="FFFFFF"/>
              </a:solidFill>
              <a:latin typeface="Quicksand" panose="020B0604020202020204" charset="0"/>
              <a:ea typeface="Quicksand"/>
              <a:cs typeface="Quicksand"/>
              <a:sym typeface="Quicksand"/>
            </a:endParaRPr>
          </a:p>
        </p:txBody>
      </p:sp>
      <p:cxnSp>
        <p:nvCxnSpPr>
          <p:cNvPr id="33" name="Google Shape;227;p28">
            <a:extLst>
              <a:ext uri="{FF2B5EF4-FFF2-40B4-BE49-F238E27FC236}">
                <a16:creationId xmlns:a16="http://schemas.microsoft.com/office/drawing/2014/main" id="{ECC5475C-5387-457E-B1BD-F65DF431522E}"/>
              </a:ext>
            </a:extLst>
          </p:cNvPr>
          <p:cNvCxnSpPr>
            <a:cxnSpLocks/>
          </p:cNvCxnSpPr>
          <p:nvPr/>
        </p:nvCxnSpPr>
        <p:spPr>
          <a:xfrm flipV="1">
            <a:off x="1340853" y="3528007"/>
            <a:ext cx="0" cy="311203"/>
          </a:xfrm>
          <a:prstGeom prst="straightConnector1">
            <a:avLst/>
          </a:prstGeom>
          <a:noFill/>
          <a:ln w="9525" cap="flat" cmpd="sng">
            <a:solidFill>
              <a:srgbClr val="999FA9"/>
            </a:solidFill>
            <a:prstDash val="solid"/>
            <a:round/>
            <a:headEnd type="none" w="lg" len="lg"/>
            <a:tailEnd type="oval" w="lg" len="lg"/>
          </a:ln>
        </p:spPr>
      </p:cxnSp>
      <p:sp>
        <p:nvSpPr>
          <p:cNvPr id="34" name="Google Shape;77;p13">
            <a:extLst>
              <a:ext uri="{FF2B5EF4-FFF2-40B4-BE49-F238E27FC236}">
                <a16:creationId xmlns:a16="http://schemas.microsoft.com/office/drawing/2014/main" id="{C56FAFFD-B003-4373-A752-8519DCF159C2}"/>
              </a:ext>
            </a:extLst>
          </p:cNvPr>
          <p:cNvSpPr txBox="1"/>
          <p:nvPr/>
        </p:nvSpPr>
        <p:spPr>
          <a:xfrm>
            <a:off x="1518581" y="3405057"/>
            <a:ext cx="7650471"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b="1" dirty="0">
                <a:solidFill>
                  <a:srgbClr val="FFFFFF"/>
                </a:solidFill>
                <a:latin typeface="Quicksand" panose="020B0604020202020204" charset="0"/>
                <a:ea typeface="Quicksand"/>
                <a:cs typeface="Quicksand"/>
                <a:sym typeface="Quicksand"/>
              </a:rPr>
              <a:t>H5</a:t>
            </a:r>
            <a:r>
              <a:rPr lang="en-US" dirty="0">
                <a:solidFill>
                  <a:srgbClr val="FFFFFF"/>
                </a:solidFill>
                <a:latin typeface="Quicksand" panose="020B0604020202020204" charset="0"/>
                <a:ea typeface="Quicksand"/>
                <a:cs typeface="Quicksand"/>
                <a:sym typeface="Quicksand"/>
              </a:rPr>
              <a:t>: </a:t>
            </a:r>
            <a:r>
              <a:rPr lang="en-GB" dirty="0">
                <a:solidFill>
                  <a:srgbClr val="FFFFFF"/>
                </a:solidFill>
                <a:latin typeface="Quicksand" panose="020B0604020202020204" charset="0"/>
                <a:ea typeface="Quicksand"/>
                <a:cs typeface="Quicksand"/>
                <a:sym typeface="Quicksand"/>
              </a:rPr>
              <a:t>The visualization provides </a:t>
            </a:r>
            <a:r>
              <a:rPr lang="en-GB" dirty="0">
                <a:solidFill>
                  <a:schemeClr val="accent1"/>
                </a:solidFill>
                <a:latin typeface="Quicksand" panose="020B0604020202020204" charset="0"/>
                <a:ea typeface="Quicksand"/>
                <a:cs typeface="Quicksand"/>
                <a:sym typeface="Quicksand"/>
              </a:rPr>
              <a:t>cues</a:t>
            </a:r>
            <a:r>
              <a:rPr lang="en-GB" dirty="0">
                <a:solidFill>
                  <a:srgbClr val="FFFFFF"/>
                </a:solidFill>
                <a:latin typeface="Quicksand" panose="020B0604020202020204" charset="0"/>
                <a:ea typeface="Quicksand"/>
                <a:cs typeface="Quicksand"/>
                <a:sym typeface="Quicksand"/>
              </a:rPr>
              <a:t> to the analyst for ﬁltering the parameter space</a:t>
            </a:r>
            <a:endParaRPr lang="en-US" dirty="0">
              <a:solidFill>
                <a:srgbClr val="FFFFFF"/>
              </a:solidFill>
              <a:latin typeface="Quicksand" panose="020B0604020202020204" charset="0"/>
              <a:ea typeface="Quicksand"/>
              <a:cs typeface="Quicksand"/>
              <a:sym typeface="Quicksand"/>
            </a:endParaRPr>
          </a:p>
        </p:txBody>
      </p:sp>
      <p:cxnSp>
        <p:nvCxnSpPr>
          <p:cNvPr id="35" name="Google Shape;227;p28">
            <a:extLst>
              <a:ext uri="{FF2B5EF4-FFF2-40B4-BE49-F238E27FC236}">
                <a16:creationId xmlns:a16="http://schemas.microsoft.com/office/drawing/2014/main" id="{1B7FD32B-ECC3-41D7-B064-37ADBCFE4860}"/>
              </a:ext>
            </a:extLst>
          </p:cNvPr>
          <p:cNvCxnSpPr>
            <a:cxnSpLocks/>
          </p:cNvCxnSpPr>
          <p:nvPr/>
        </p:nvCxnSpPr>
        <p:spPr>
          <a:xfrm flipV="1">
            <a:off x="1340853" y="4065653"/>
            <a:ext cx="0" cy="329937"/>
          </a:xfrm>
          <a:prstGeom prst="straightConnector1">
            <a:avLst/>
          </a:prstGeom>
          <a:noFill/>
          <a:ln w="9525" cap="flat" cmpd="sng">
            <a:solidFill>
              <a:srgbClr val="999FA9"/>
            </a:solidFill>
            <a:prstDash val="solid"/>
            <a:round/>
            <a:headEnd type="none" w="lg" len="lg"/>
            <a:tailEnd type="oval" w="lg" len="lg"/>
          </a:ln>
        </p:spPr>
      </p:cxnSp>
      <p:sp>
        <p:nvSpPr>
          <p:cNvPr id="36" name="Google Shape;77;p13">
            <a:extLst>
              <a:ext uri="{FF2B5EF4-FFF2-40B4-BE49-F238E27FC236}">
                <a16:creationId xmlns:a16="http://schemas.microsoft.com/office/drawing/2014/main" id="{A1D1EA5F-367F-4C02-9BD6-49265A152A23}"/>
              </a:ext>
            </a:extLst>
          </p:cNvPr>
          <p:cNvSpPr txBox="1"/>
          <p:nvPr/>
        </p:nvSpPr>
        <p:spPr>
          <a:xfrm>
            <a:off x="1518581" y="3839210"/>
            <a:ext cx="7650471" cy="452886"/>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US" b="1" dirty="0">
                <a:solidFill>
                  <a:srgbClr val="FFFFFF"/>
                </a:solidFill>
                <a:latin typeface="Quicksand" panose="020B0604020202020204" charset="0"/>
                <a:ea typeface="Quicksand"/>
                <a:cs typeface="Quicksand"/>
                <a:sym typeface="Quicksand"/>
              </a:rPr>
              <a:t>H6:</a:t>
            </a:r>
            <a:r>
              <a:rPr lang="en-GB" dirty="0">
                <a:solidFill>
                  <a:srgbClr val="FFFFFF"/>
                </a:solidFill>
                <a:latin typeface="Quicksand" panose="020B0604020202020204" charset="0"/>
                <a:ea typeface="Quicksand"/>
                <a:cs typeface="Quicksand"/>
                <a:sym typeface="Quicksand"/>
              </a:rPr>
              <a:t> The visualization provides a </a:t>
            </a:r>
            <a:r>
              <a:rPr lang="en-GB" dirty="0">
                <a:solidFill>
                  <a:schemeClr val="accent1"/>
                </a:solidFill>
                <a:latin typeface="Quicksand" panose="020B0604020202020204" charset="0"/>
                <a:ea typeface="Quicksand"/>
                <a:cs typeface="Quicksand"/>
                <a:sym typeface="Quicksand"/>
              </a:rPr>
              <a:t>summarized display </a:t>
            </a:r>
            <a:r>
              <a:rPr lang="en-GB" dirty="0">
                <a:solidFill>
                  <a:srgbClr val="FFFFFF"/>
                </a:solidFill>
                <a:latin typeface="Quicksand" panose="020B0604020202020204" charset="0"/>
                <a:ea typeface="Quicksand"/>
                <a:cs typeface="Quicksand"/>
                <a:sym typeface="Quicksand"/>
              </a:rPr>
              <a:t>of the dependent numerical variable values which can be reached from a given parameter setting</a:t>
            </a:r>
            <a:endParaRPr lang="en-US" dirty="0">
              <a:solidFill>
                <a:srgbClr val="FFFFFF"/>
              </a:solidFill>
              <a:latin typeface="Quicksand" panose="020B0604020202020204" charset="0"/>
              <a:ea typeface="Quicksand"/>
              <a:cs typeface="Quicksand"/>
              <a:sym typeface="Quicksand"/>
            </a:endParaRPr>
          </a:p>
        </p:txBody>
      </p:sp>
    </p:spTree>
    <p:extLst>
      <p:ext uri="{BB962C8B-B14F-4D97-AF65-F5344CB8AC3E}">
        <p14:creationId xmlns:p14="http://schemas.microsoft.com/office/powerpoint/2010/main" val="175145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17948"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Comparative Analysis (2)</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7" name="Google Shape;77;p13">
            <a:extLst>
              <a:ext uri="{FF2B5EF4-FFF2-40B4-BE49-F238E27FC236}">
                <a16:creationId xmlns:a16="http://schemas.microsoft.com/office/drawing/2014/main" id="{D9C34AF3-81D8-4AE0-9FBA-9BB8BA65E67A}"/>
              </a:ext>
            </a:extLst>
          </p:cNvPr>
          <p:cNvSpPr txBox="1"/>
          <p:nvPr/>
        </p:nvSpPr>
        <p:spPr>
          <a:xfrm>
            <a:off x="5673307" y="1445950"/>
            <a:ext cx="3124200" cy="3354650"/>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sz="1800" dirty="0">
                <a:solidFill>
                  <a:srgbClr val="FFFFFF"/>
                </a:solidFill>
                <a:latin typeface="Quicksand" panose="020B0604020202020204" charset="0"/>
                <a:ea typeface="Quicksand"/>
                <a:cs typeface="Quicksand"/>
                <a:sym typeface="Quicksand"/>
              </a:rPr>
              <a:t>Only </a:t>
            </a:r>
            <a:r>
              <a:rPr lang="en-GB" sz="1800" dirty="0">
                <a:solidFill>
                  <a:schemeClr val="accent1"/>
                </a:solidFill>
                <a:latin typeface="Quicksand" panose="020B0604020202020204" charset="0"/>
                <a:ea typeface="Quicksand"/>
                <a:cs typeface="Quicksand"/>
                <a:sym typeface="Quicksand"/>
              </a:rPr>
              <a:t>parallel sets </a:t>
            </a:r>
            <a:r>
              <a:rPr lang="en-GB" sz="1800" dirty="0">
                <a:solidFill>
                  <a:srgbClr val="FFFFFF"/>
                </a:solidFill>
                <a:latin typeface="Quicksand" panose="020B0604020202020204" charset="0"/>
                <a:ea typeface="Quicksand"/>
                <a:cs typeface="Quicksand"/>
                <a:sym typeface="Quicksand"/>
              </a:rPr>
              <a:t>and </a:t>
            </a:r>
            <a:r>
              <a:rPr lang="en-GB" sz="1800" dirty="0">
                <a:solidFill>
                  <a:schemeClr val="accent1"/>
                </a:solidFill>
                <a:latin typeface="Quicksand" panose="020B0604020202020204" charset="0"/>
                <a:ea typeface="Quicksand"/>
                <a:cs typeface="Quicksand"/>
                <a:sym typeface="Quicksand"/>
              </a:rPr>
              <a:t>ICE</a:t>
            </a:r>
            <a:r>
              <a:rPr lang="en-GB" sz="1800" dirty="0">
                <a:solidFill>
                  <a:srgbClr val="FFFFFF"/>
                </a:solidFill>
                <a:latin typeface="Quicksand" panose="020B0604020202020204" charset="0"/>
                <a:ea typeface="Quicksand"/>
                <a:cs typeface="Quicksand"/>
                <a:sym typeface="Quicksand"/>
              </a:rPr>
              <a:t> ﬁt all hypotheses, but the results of the user study proved the effectiveness of ICE tool over Parallel Sets both in terms of </a:t>
            </a:r>
            <a:r>
              <a:rPr lang="en-GB" sz="1800" dirty="0">
                <a:solidFill>
                  <a:schemeClr val="accent1"/>
                </a:solidFill>
                <a:latin typeface="Quicksand" panose="020B0604020202020204" charset="0"/>
                <a:ea typeface="Quicksand"/>
                <a:cs typeface="Quicksand"/>
                <a:sym typeface="Quicksand"/>
              </a:rPr>
              <a:t>accuracy</a:t>
            </a:r>
            <a:r>
              <a:rPr lang="en-GB" sz="1800" dirty="0">
                <a:solidFill>
                  <a:srgbClr val="FFFFFF"/>
                </a:solidFill>
                <a:latin typeface="Quicksand" panose="020B0604020202020204" charset="0"/>
                <a:ea typeface="Quicksand"/>
                <a:cs typeface="Quicksand"/>
                <a:sym typeface="Quicksand"/>
              </a:rPr>
              <a:t> and </a:t>
            </a:r>
            <a:r>
              <a:rPr lang="en-GB" sz="1800" dirty="0">
                <a:solidFill>
                  <a:schemeClr val="accent1"/>
                </a:solidFill>
                <a:latin typeface="Quicksand" panose="020B0604020202020204" charset="0"/>
                <a:ea typeface="Quicksand"/>
                <a:cs typeface="Quicksand"/>
                <a:sym typeface="Quicksand"/>
              </a:rPr>
              <a:t>time to ﬁlter </a:t>
            </a:r>
            <a:r>
              <a:rPr lang="en-GB" sz="1800" dirty="0">
                <a:solidFill>
                  <a:srgbClr val="FFFFFF"/>
                </a:solidFill>
                <a:latin typeface="Quicksand" panose="020B0604020202020204" charset="0"/>
                <a:ea typeface="Quicksand"/>
                <a:cs typeface="Quicksand"/>
                <a:sym typeface="Quicksand"/>
              </a:rPr>
              <a:t>the parameter space</a:t>
            </a:r>
          </a:p>
        </p:txBody>
      </p:sp>
      <p:pic>
        <p:nvPicPr>
          <p:cNvPr id="5" name="Immagine 4">
            <a:extLst>
              <a:ext uri="{FF2B5EF4-FFF2-40B4-BE49-F238E27FC236}">
                <a16:creationId xmlns:a16="http://schemas.microsoft.com/office/drawing/2014/main" id="{AB509302-2906-4B2B-944C-6C794DC11CAE}"/>
              </a:ext>
            </a:extLst>
          </p:cNvPr>
          <p:cNvPicPr>
            <a:picLocks noChangeAspect="1"/>
          </p:cNvPicPr>
          <p:nvPr/>
        </p:nvPicPr>
        <p:blipFill>
          <a:blip r:embed="rId3"/>
          <a:stretch>
            <a:fillRect/>
          </a:stretch>
        </p:blipFill>
        <p:spPr>
          <a:xfrm>
            <a:off x="1331628" y="1228856"/>
            <a:ext cx="4020370" cy="3497394"/>
          </a:xfrm>
          <a:prstGeom prst="rect">
            <a:avLst/>
          </a:prstGeom>
        </p:spPr>
      </p:pic>
    </p:spTree>
    <p:extLst>
      <p:ext uri="{BB962C8B-B14F-4D97-AF65-F5344CB8AC3E}">
        <p14:creationId xmlns:p14="http://schemas.microsoft.com/office/powerpoint/2010/main" val="23912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Range-Distribution (R-D) Bars</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6" name="Google Shape;77;p13">
            <a:extLst>
              <a:ext uri="{FF2B5EF4-FFF2-40B4-BE49-F238E27FC236}">
                <a16:creationId xmlns:a16="http://schemas.microsoft.com/office/drawing/2014/main" id="{A1D1EA5F-367F-4C02-9BD6-49265A152A23}"/>
              </a:ext>
            </a:extLst>
          </p:cNvPr>
          <p:cNvSpPr txBox="1"/>
          <p:nvPr/>
        </p:nvSpPr>
        <p:spPr>
          <a:xfrm>
            <a:off x="5347490" y="1111922"/>
            <a:ext cx="3545989" cy="3771978"/>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dirty="0">
                <a:solidFill>
                  <a:srgbClr val="FFFFFF"/>
                </a:solidFill>
                <a:latin typeface="Quicksand" panose="020B0604020202020204" charset="0"/>
                <a:ea typeface="Quicksand"/>
                <a:cs typeface="Quicksand"/>
                <a:sym typeface="Quicksand"/>
              </a:rPr>
              <a:t>The lower/upper limit of each </a:t>
            </a:r>
            <a:r>
              <a:rPr lang="en-GB" dirty="0">
                <a:solidFill>
                  <a:schemeClr val="accent1"/>
                </a:solidFill>
                <a:latin typeface="Quicksand" panose="020B0604020202020204" charset="0"/>
                <a:ea typeface="Quicksand"/>
                <a:cs typeface="Quicksand"/>
                <a:sym typeface="Quicksand"/>
              </a:rPr>
              <a:t>bar</a:t>
            </a:r>
            <a:r>
              <a:rPr lang="en-GB" dirty="0">
                <a:solidFill>
                  <a:srgbClr val="FFFFFF"/>
                </a:solidFill>
                <a:latin typeface="Quicksand" panose="020B0604020202020204" charset="0"/>
                <a:ea typeface="Quicksand"/>
                <a:cs typeface="Quicksand"/>
                <a:sym typeface="Quicksand"/>
              </a:rPr>
              <a:t> is determined by the lowest/highest value of the dependent numerical variable that can be achieved for all conﬁgurations with the parameter level the bar represents.</a:t>
            </a:r>
          </a:p>
          <a:p>
            <a:pPr lvl="0">
              <a:spcBef>
                <a:spcPts val="600"/>
              </a:spcBef>
              <a:buClr>
                <a:schemeClr val="dk1"/>
              </a:buClr>
              <a:buSzPts val="1100"/>
            </a:pPr>
            <a:r>
              <a:rPr lang="en-GB" dirty="0">
                <a:solidFill>
                  <a:srgbClr val="FFFFFF"/>
                </a:solidFill>
                <a:latin typeface="Quicksand" panose="020B0604020202020204" charset="0"/>
                <a:ea typeface="Quicksand"/>
                <a:cs typeface="Quicksand"/>
                <a:sym typeface="Quicksand"/>
              </a:rPr>
              <a:t>Each bar is a sequence of combinations of </a:t>
            </a:r>
            <a:r>
              <a:rPr lang="en-GB" dirty="0" err="1">
                <a:solidFill>
                  <a:srgbClr val="FFFFFF"/>
                </a:solidFill>
                <a:latin typeface="Quicksand" panose="020B0604020202020204" charset="0"/>
                <a:ea typeface="Quicksand"/>
                <a:cs typeface="Quicksand"/>
                <a:sym typeface="Quicksand"/>
              </a:rPr>
              <a:t>grays</a:t>
            </a:r>
            <a:r>
              <a:rPr lang="en-GB" dirty="0">
                <a:solidFill>
                  <a:srgbClr val="FFFFFF"/>
                </a:solidFill>
                <a:latin typeface="Quicksand" panose="020B0604020202020204" charset="0"/>
                <a:ea typeface="Quicksand"/>
                <a:cs typeface="Quicksand"/>
                <a:sym typeface="Quicksand"/>
              </a:rPr>
              <a:t> which represent the range of percentiles. The magenta region shows the distribution of the target variable over the range. </a:t>
            </a:r>
            <a:r>
              <a:rPr lang="en-GB" dirty="0">
                <a:solidFill>
                  <a:schemeClr val="accent1"/>
                </a:solidFill>
                <a:latin typeface="Quicksand" panose="020B0604020202020204" charset="0"/>
                <a:ea typeface="Quicksand"/>
                <a:cs typeface="Quicksand"/>
                <a:sym typeface="Quicksand"/>
              </a:rPr>
              <a:t>Statistical information </a:t>
            </a:r>
            <a:r>
              <a:rPr lang="en-GB" dirty="0">
                <a:solidFill>
                  <a:srgbClr val="FFFFFF"/>
                </a:solidFill>
                <a:latin typeface="Quicksand" panose="020B0604020202020204" charset="0"/>
                <a:ea typeface="Quicksand"/>
                <a:cs typeface="Quicksand"/>
                <a:sym typeface="Quicksand"/>
              </a:rPr>
              <a:t>is shown with lines separating the percentile ranges and a black dot displaying the mean value.</a:t>
            </a:r>
            <a:endParaRPr lang="en-US" dirty="0">
              <a:solidFill>
                <a:srgbClr val="FFFFFF"/>
              </a:solidFill>
              <a:latin typeface="Quicksand" panose="020B0604020202020204" charset="0"/>
              <a:ea typeface="Quicksand"/>
              <a:cs typeface="Quicksand"/>
              <a:sym typeface="Quicksand"/>
            </a:endParaRPr>
          </a:p>
        </p:txBody>
      </p:sp>
      <p:pic>
        <p:nvPicPr>
          <p:cNvPr id="3" name="Immagine 2">
            <a:extLst>
              <a:ext uri="{FF2B5EF4-FFF2-40B4-BE49-F238E27FC236}">
                <a16:creationId xmlns:a16="http://schemas.microsoft.com/office/drawing/2014/main" id="{C3F868A0-97E9-4415-9E44-41E31B5B9DCB}"/>
              </a:ext>
            </a:extLst>
          </p:cNvPr>
          <p:cNvPicPr>
            <a:picLocks noChangeAspect="1"/>
          </p:cNvPicPr>
          <p:nvPr/>
        </p:nvPicPr>
        <p:blipFill>
          <a:blip r:embed="rId3"/>
          <a:stretch>
            <a:fillRect/>
          </a:stretch>
        </p:blipFill>
        <p:spPr>
          <a:xfrm>
            <a:off x="1450263" y="1305170"/>
            <a:ext cx="3706090" cy="3041362"/>
          </a:xfrm>
          <a:prstGeom prst="rect">
            <a:avLst/>
          </a:prstGeom>
        </p:spPr>
      </p:pic>
    </p:spTree>
    <p:extLst>
      <p:ext uri="{BB962C8B-B14F-4D97-AF65-F5344CB8AC3E}">
        <p14:creationId xmlns:p14="http://schemas.microsoft.com/office/powerpoint/2010/main" val="94669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Parameter Explorer</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pic>
        <p:nvPicPr>
          <p:cNvPr id="3" name="Immagine 2">
            <a:extLst>
              <a:ext uri="{FF2B5EF4-FFF2-40B4-BE49-F238E27FC236}">
                <a16:creationId xmlns:a16="http://schemas.microsoft.com/office/drawing/2014/main" id="{C3F868A0-97E9-4415-9E44-41E31B5B9DCB}"/>
              </a:ext>
            </a:extLst>
          </p:cNvPr>
          <p:cNvPicPr>
            <a:picLocks noChangeAspect="1"/>
          </p:cNvPicPr>
          <p:nvPr/>
        </p:nvPicPr>
        <p:blipFill>
          <a:blip r:embed="rId3"/>
          <a:srcRect/>
          <a:stretch/>
        </p:blipFill>
        <p:spPr>
          <a:xfrm>
            <a:off x="1143000" y="1157471"/>
            <a:ext cx="4559433" cy="2610111"/>
          </a:xfrm>
          <a:prstGeom prst="rect">
            <a:avLst/>
          </a:prstGeom>
        </p:spPr>
      </p:pic>
      <p:sp>
        <p:nvSpPr>
          <p:cNvPr id="7" name="Google Shape;77;p13">
            <a:extLst>
              <a:ext uri="{FF2B5EF4-FFF2-40B4-BE49-F238E27FC236}">
                <a16:creationId xmlns:a16="http://schemas.microsoft.com/office/drawing/2014/main" id="{57CB0E96-8514-4F64-A9F0-A7C44A85758D}"/>
              </a:ext>
            </a:extLst>
          </p:cNvPr>
          <p:cNvSpPr txBox="1"/>
          <p:nvPr/>
        </p:nvSpPr>
        <p:spPr>
          <a:xfrm>
            <a:off x="5921720" y="954272"/>
            <a:ext cx="3049929" cy="3771978"/>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dirty="0">
                <a:solidFill>
                  <a:schemeClr val="accent1"/>
                </a:solidFill>
                <a:latin typeface="Quicksand" panose="020B0604020202020204" charset="0"/>
                <a:ea typeface="Quicksand"/>
                <a:cs typeface="Quicksand"/>
                <a:sym typeface="Quicksand"/>
              </a:rPr>
              <a:t>Multiple bars </a:t>
            </a:r>
            <a:r>
              <a:rPr lang="en-GB" dirty="0">
                <a:solidFill>
                  <a:srgbClr val="FFFFFF"/>
                </a:solidFill>
                <a:latin typeface="Quicksand" panose="020B0604020202020204" charset="0"/>
                <a:ea typeface="Quicksand"/>
                <a:cs typeface="Quicksand"/>
                <a:sym typeface="Quicksand"/>
              </a:rPr>
              <a:t>are stacked, grouped by parameters and their levels. This grouping allows for easy comparison of the impact of numerical variable on the parameters.</a:t>
            </a:r>
          </a:p>
          <a:p>
            <a:pPr lvl="0">
              <a:spcBef>
                <a:spcPts val="600"/>
              </a:spcBef>
              <a:buClr>
                <a:schemeClr val="dk1"/>
              </a:buClr>
              <a:buSzPts val="1100"/>
            </a:pPr>
            <a:r>
              <a:rPr lang="en-GB" dirty="0">
                <a:solidFill>
                  <a:srgbClr val="FFFFFF"/>
                </a:solidFill>
                <a:latin typeface="Quicksand" panose="020B0604020202020204" charset="0"/>
                <a:ea typeface="Quicksand"/>
                <a:cs typeface="Quicksand"/>
                <a:sym typeface="Quicksand"/>
              </a:rPr>
              <a:t>The statistics (mean and percentiles) are shown as alternating shades of </a:t>
            </a:r>
            <a:r>
              <a:rPr lang="en-GB" dirty="0" err="1">
                <a:solidFill>
                  <a:srgbClr val="FFFFFF"/>
                </a:solidFill>
                <a:latin typeface="Quicksand" panose="020B0604020202020204" charset="0"/>
                <a:ea typeface="Quicksand"/>
                <a:cs typeface="Quicksand"/>
                <a:sym typeface="Quicksand"/>
              </a:rPr>
              <a:t>gray</a:t>
            </a:r>
            <a:r>
              <a:rPr lang="en-GB" dirty="0">
                <a:solidFill>
                  <a:srgbClr val="FFFFFF"/>
                </a:solidFill>
                <a:latin typeface="Quicksand" panose="020B0604020202020204" charset="0"/>
                <a:ea typeface="Quicksand"/>
                <a:cs typeface="Quicksand"/>
                <a:sym typeface="Quicksand"/>
              </a:rPr>
              <a:t> for each parameter level, hence partially satisfying R1</a:t>
            </a:r>
          </a:p>
          <a:p>
            <a:pPr lvl="0">
              <a:spcBef>
                <a:spcPts val="600"/>
              </a:spcBef>
              <a:buClr>
                <a:schemeClr val="dk1"/>
              </a:buClr>
              <a:buSzPts val="1100"/>
            </a:pPr>
            <a:r>
              <a:rPr lang="en-GB" dirty="0">
                <a:solidFill>
                  <a:srgbClr val="FFFFFF"/>
                </a:solidFill>
                <a:latin typeface="Quicksand" panose="020B0604020202020204" charset="0"/>
                <a:ea typeface="Quicksand"/>
                <a:cs typeface="Quicksand"/>
                <a:sym typeface="Quicksand"/>
              </a:rPr>
              <a:t>The user can completely select or remove a </a:t>
            </a:r>
            <a:r>
              <a:rPr lang="en-GB" dirty="0">
                <a:solidFill>
                  <a:schemeClr val="accent1"/>
                </a:solidFill>
                <a:latin typeface="Quicksand" panose="020B0604020202020204" charset="0"/>
                <a:ea typeface="Quicksand"/>
                <a:cs typeface="Quicksand"/>
                <a:sym typeface="Quicksand"/>
              </a:rPr>
              <a:t>parameter</a:t>
            </a:r>
            <a:r>
              <a:rPr lang="en-GB" dirty="0">
                <a:solidFill>
                  <a:srgbClr val="FFFFFF"/>
                </a:solidFill>
                <a:latin typeface="Quicksand" panose="020B0604020202020204" charset="0"/>
                <a:ea typeface="Quicksand"/>
                <a:cs typeface="Quicksand"/>
                <a:sym typeface="Quicksand"/>
              </a:rPr>
              <a:t> from the dataset, this satisfies the filtering requirement R3.</a:t>
            </a:r>
          </a:p>
        </p:txBody>
      </p:sp>
      <p:sp>
        <p:nvSpPr>
          <p:cNvPr id="8" name="Google Shape;77;p13">
            <a:extLst>
              <a:ext uri="{FF2B5EF4-FFF2-40B4-BE49-F238E27FC236}">
                <a16:creationId xmlns:a16="http://schemas.microsoft.com/office/drawing/2014/main" id="{5F8DB072-4023-4713-ADB6-F23F941EE3FD}"/>
              </a:ext>
            </a:extLst>
          </p:cNvPr>
          <p:cNvSpPr txBox="1"/>
          <p:nvPr/>
        </p:nvSpPr>
        <p:spPr>
          <a:xfrm>
            <a:off x="991123" y="3901248"/>
            <a:ext cx="4930597" cy="1140302"/>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dirty="0">
                <a:solidFill>
                  <a:srgbClr val="FFFFFF"/>
                </a:solidFill>
                <a:latin typeface="Quicksand" panose="020B0604020202020204" charset="0"/>
                <a:ea typeface="Quicksand"/>
                <a:cs typeface="Quicksand"/>
                <a:sym typeface="Quicksand"/>
              </a:rPr>
              <a:t>All parameters can be correlated based on user objectives for a </a:t>
            </a:r>
            <a:r>
              <a:rPr lang="en-GB" dirty="0">
                <a:solidFill>
                  <a:schemeClr val="accent1"/>
                </a:solidFill>
                <a:latin typeface="Quicksand" panose="020B0604020202020204" charset="0"/>
                <a:ea typeface="Quicksand"/>
                <a:cs typeface="Quicksand"/>
                <a:sym typeface="Quicksand"/>
              </a:rPr>
              <a:t>system optimization</a:t>
            </a:r>
            <a:r>
              <a:rPr lang="en-GB" dirty="0">
                <a:solidFill>
                  <a:srgbClr val="FFFFFF"/>
                </a:solidFill>
                <a:latin typeface="Quicksand" panose="020B0604020202020204" charset="0"/>
                <a:ea typeface="Quicksand"/>
                <a:cs typeface="Quicksand"/>
                <a:sym typeface="Quicksand"/>
              </a:rPr>
              <a:t>, this satisﬁes requirements R2 and R1.</a:t>
            </a:r>
          </a:p>
        </p:txBody>
      </p:sp>
    </p:spTree>
    <p:extLst>
      <p:ext uri="{BB962C8B-B14F-4D97-AF65-F5344CB8AC3E}">
        <p14:creationId xmlns:p14="http://schemas.microsoft.com/office/powerpoint/2010/main" val="51055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342900"/>
            <a:ext cx="6858000" cy="68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latin typeface="Quicksand" panose="020B0604020202020204" charset="0"/>
              </a:rPr>
              <a:t>Provenance Terminal</a:t>
            </a:r>
            <a:endParaRPr sz="2400" b="1" dirty="0">
              <a:latin typeface="Quicksand" panose="020B0604020202020204" charset="0"/>
            </a:endParaRPr>
          </a:p>
        </p:txBody>
      </p:sp>
      <p:sp>
        <p:nvSpPr>
          <p:cNvPr id="80" name="Google Shape;80;p13"/>
          <p:cNvSpPr txBox="1">
            <a:spLocks noGrp="1"/>
          </p:cNvSpPr>
          <p:nvPr>
            <p:ph type="sldNum" idx="12"/>
          </p:nvPr>
        </p:nvSpPr>
        <p:spPr>
          <a:xfrm>
            <a:off x="8523157" y="4726250"/>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pic>
        <p:nvPicPr>
          <p:cNvPr id="3" name="Immagine 2">
            <a:extLst>
              <a:ext uri="{FF2B5EF4-FFF2-40B4-BE49-F238E27FC236}">
                <a16:creationId xmlns:a16="http://schemas.microsoft.com/office/drawing/2014/main" id="{C3F868A0-97E9-4415-9E44-41E31B5B9DCB}"/>
              </a:ext>
            </a:extLst>
          </p:cNvPr>
          <p:cNvPicPr>
            <a:picLocks noChangeAspect="1"/>
          </p:cNvPicPr>
          <p:nvPr/>
        </p:nvPicPr>
        <p:blipFill>
          <a:blip r:embed="rId3"/>
          <a:srcRect/>
          <a:stretch/>
        </p:blipFill>
        <p:spPr>
          <a:xfrm>
            <a:off x="1143000" y="1157471"/>
            <a:ext cx="4242690" cy="2610111"/>
          </a:xfrm>
          <a:prstGeom prst="rect">
            <a:avLst/>
          </a:prstGeom>
        </p:spPr>
      </p:pic>
      <p:sp>
        <p:nvSpPr>
          <p:cNvPr id="7" name="Google Shape;77;p13">
            <a:extLst>
              <a:ext uri="{FF2B5EF4-FFF2-40B4-BE49-F238E27FC236}">
                <a16:creationId xmlns:a16="http://schemas.microsoft.com/office/drawing/2014/main" id="{DE447503-C09D-4C66-96F0-54A89C22189A}"/>
              </a:ext>
            </a:extLst>
          </p:cNvPr>
          <p:cNvSpPr txBox="1"/>
          <p:nvPr/>
        </p:nvSpPr>
        <p:spPr>
          <a:xfrm>
            <a:off x="6050072" y="954272"/>
            <a:ext cx="3021785" cy="3771978"/>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GB" dirty="0">
                <a:solidFill>
                  <a:srgbClr val="FFFFFF"/>
                </a:solidFill>
                <a:latin typeface="Quicksand" panose="020B0604020202020204" charset="0"/>
                <a:ea typeface="Quicksand"/>
                <a:cs typeface="Quicksand"/>
                <a:sym typeface="Quicksand"/>
              </a:rPr>
              <a:t>The </a:t>
            </a:r>
            <a:r>
              <a:rPr lang="en-GB" dirty="0">
                <a:solidFill>
                  <a:schemeClr val="accent1"/>
                </a:solidFill>
                <a:latin typeface="Quicksand" panose="020B0604020202020204" charset="0"/>
                <a:ea typeface="Quicksand"/>
                <a:cs typeface="Quicksand"/>
                <a:sym typeface="Quicksand"/>
              </a:rPr>
              <a:t>Provenance Terminal </a:t>
            </a:r>
            <a:r>
              <a:rPr lang="en-GB" dirty="0">
                <a:solidFill>
                  <a:srgbClr val="FFFFFF"/>
                </a:solidFill>
                <a:latin typeface="Quicksand" panose="020B0604020202020204" charset="0"/>
                <a:ea typeface="Quicksand"/>
                <a:cs typeface="Quicksand"/>
                <a:sym typeface="Quicksand"/>
              </a:rPr>
              <a:t>can be used to see and compare the dependent variable ranges for the various iterated parameter conﬁguration, and it also allows the analyst to </a:t>
            </a:r>
            <a:r>
              <a:rPr lang="en-GB" dirty="0">
                <a:solidFill>
                  <a:schemeClr val="accent1"/>
                </a:solidFill>
                <a:latin typeface="Quicksand" panose="020B0604020202020204" charset="0"/>
                <a:ea typeface="Quicksand"/>
                <a:cs typeface="Quicksand"/>
                <a:sym typeface="Quicksand"/>
              </a:rPr>
              <a:t>roll back </a:t>
            </a:r>
            <a:r>
              <a:rPr lang="en-GB" dirty="0">
                <a:solidFill>
                  <a:srgbClr val="FFFFFF"/>
                </a:solidFill>
                <a:latin typeface="Quicksand" panose="020B0604020202020204" charset="0"/>
                <a:ea typeface="Quicksand"/>
                <a:cs typeface="Quicksand"/>
                <a:sym typeface="Quicksand"/>
              </a:rPr>
              <a:t>to a previous parameter conﬁguration, so it satisfies R6. </a:t>
            </a:r>
          </a:p>
          <a:p>
            <a:pPr lvl="0">
              <a:spcBef>
                <a:spcPts val="600"/>
              </a:spcBef>
              <a:buClr>
                <a:schemeClr val="dk1"/>
              </a:buClr>
              <a:buSzPts val="1100"/>
            </a:pPr>
            <a:r>
              <a:rPr lang="en-GB" dirty="0">
                <a:solidFill>
                  <a:srgbClr val="FFFFFF"/>
                </a:solidFill>
                <a:latin typeface="Quicksand" panose="020B0604020202020204" charset="0"/>
                <a:ea typeface="Quicksand"/>
                <a:cs typeface="Quicksand"/>
                <a:sym typeface="Quicksand"/>
              </a:rPr>
              <a:t>Each stage of the selection is shown with a red circular pointer on a red line, while the minimum value is shown with a blue circular pointer on a blue line. This view is updated with each user interaction</a:t>
            </a:r>
          </a:p>
        </p:txBody>
      </p:sp>
    </p:spTree>
    <p:extLst>
      <p:ext uri="{BB962C8B-B14F-4D97-AF65-F5344CB8AC3E}">
        <p14:creationId xmlns:p14="http://schemas.microsoft.com/office/powerpoint/2010/main" val="3180634464"/>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1188</Words>
  <Application>Microsoft Office PowerPoint</Application>
  <PresentationFormat>Presentazione su schermo (16:9)</PresentationFormat>
  <Paragraphs>84</Paragraphs>
  <Slides>14</Slides>
  <Notes>14</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14</vt:i4>
      </vt:variant>
    </vt:vector>
  </HeadingPairs>
  <TitlesOfParts>
    <vt:vector size="17" baseType="lpstr">
      <vt:lpstr>Quicksand</vt:lpstr>
      <vt:lpstr>Arial</vt:lpstr>
      <vt:lpstr>Eleanor template</vt:lpstr>
      <vt:lpstr>ICE: an Interactive Configuration Explorer for High Dimensional Categorical Parameter Spaces. </vt:lpstr>
      <vt:lpstr>Introduction</vt:lpstr>
      <vt:lpstr>Existing Parameter Visualization Methods (1)</vt:lpstr>
      <vt:lpstr>Existing Parameter Visualization Methods (2)</vt:lpstr>
      <vt:lpstr>Comparative Analysis (1)</vt:lpstr>
      <vt:lpstr>Comparative Analysis (2)</vt:lpstr>
      <vt:lpstr>Range-Distribution (R-D) Bars</vt:lpstr>
      <vt:lpstr>Parameter Explorer</vt:lpstr>
      <vt:lpstr>Provenance Terminal</vt:lpstr>
      <vt:lpstr>Aggregate View</vt:lpstr>
      <vt:lpstr>Case Studies – HR Dataset</vt:lpstr>
      <vt:lpstr>Case Studies – French Population</vt:lpstr>
      <vt:lpstr>Conclusions and future works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An Interactive Configuration Explorer for High Dimensional Categorical Parameter Spaces. </dc:title>
  <cp:lastModifiedBy>Jacopo Ferraro</cp:lastModifiedBy>
  <cp:revision>23</cp:revision>
  <dcterms:modified xsi:type="dcterms:W3CDTF">2020-06-09T10:27:35Z</dcterms:modified>
</cp:coreProperties>
</file>