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98" r:id="rId3"/>
    <p:sldId id="301" r:id="rId4"/>
    <p:sldId id="257" r:id="rId5"/>
    <p:sldId id="299" r:id="rId6"/>
    <p:sldId id="300" r:id="rId7"/>
    <p:sldId id="302" r:id="rId8"/>
    <p:sldId id="313" r:id="rId9"/>
    <p:sldId id="312" r:id="rId10"/>
    <p:sldId id="315" r:id="rId11"/>
    <p:sldId id="311" r:id="rId12"/>
    <p:sldId id="305" r:id="rId13"/>
    <p:sldId id="306" r:id="rId14"/>
    <p:sldId id="307" r:id="rId15"/>
    <p:sldId id="308" r:id="rId16"/>
    <p:sldId id="303" r:id="rId17"/>
    <p:sldId id="304" r:id="rId18"/>
    <p:sldId id="309" r:id="rId19"/>
    <p:sldId id="310" r:id="rId20"/>
    <p:sldId id="316" r:id="rId21"/>
    <p:sldId id="317" r:id="rId22"/>
    <p:sldId id="318" r:id="rId23"/>
  </p:sldIdLst>
  <p:sldSz cx="9144000" cy="5143500" type="screen16x9"/>
  <p:notesSz cx="6858000" cy="9144000"/>
  <p:embeddedFontLst>
    <p:embeddedFont>
      <p:font typeface="Quicksan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po Ferraro" initials="JF" lastIdx="1" clrIdx="0">
    <p:extLst>
      <p:ext uri="{19B8F6BF-5375-455C-9EA6-DF929625EA0E}">
        <p15:presenceInfo xmlns:p15="http://schemas.microsoft.com/office/powerpoint/2012/main" userId="947e40599ce87a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4ED3-DAA1-4CD1-AD62-7FC37C5C75E3}">
  <a:tblStyle styleId="{F4424ED3-DAA1-4CD1-AD62-7FC37C5C75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648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71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239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00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32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61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484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198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53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10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78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724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329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94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05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47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0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81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54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33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064418" y="912818"/>
            <a:ext cx="5015164" cy="93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4400" dirty="0">
                <a:latin typeface="Quicksand" panose="020B0604020202020204" charset="0"/>
              </a:rPr>
              <a:t>Visual Analytics on</a:t>
            </a:r>
            <a:endParaRPr sz="4400" dirty="0">
              <a:latin typeface="Quicksand" panose="020B0604020202020204" charset="0"/>
            </a:endParaRPr>
          </a:p>
        </p:txBody>
      </p:sp>
      <p:sp>
        <p:nvSpPr>
          <p:cNvPr id="3" name="Google Shape;137;p20">
            <a:extLst>
              <a:ext uri="{FF2B5EF4-FFF2-40B4-BE49-F238E27FC236}">
                <a16:creationId xmlns:a16="http://schemas.microsoft.com/office/drawing/2014/main" id="{E7CA0666-07A5-4747-9235-DFD20D81988D}"/>
              </a:ext>
            </a:extLst>
          </p:cNvPr>
          <p:cNvSpPr txBox="1">
            <a:spLocks/>
          </p:cNvSpPr>
          <p:nvPr/>
        </p:nvSpPr>
        <p:spPr>
          <a:xfrm>
            <a:off x="6502258" y="4101509"/>
            <a:ext cx="2483860" cy="76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◦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▫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GB" sz="1600" dirty="0">
                <a:solidFill>
                  <a:schemeClr val="accent1"/>
                </a:solidFill>
              </a:rPr>
              <a:t>Giuliano Abruzzo 1712313</a:t>
            </a:r>
          </a:p>
          <a:p>
            <a:pPr marL="0" indent="0">
              <a:buFont typeface="Quicksand"/>
              <a:buNone/>
            </a:pPr>
            <a:r>
              <a:rPr lang="en-GB" sz="1600" dirty="0">
                <a:solidFill>
                  <a:schemeClr val="accent1"/>
                </a:solidFill>
              </a:rPr>
              <a:t>Jacopo Ferraro 1708198</a:t>
            </a:r>
          </a:p>
        </p:txBody>
      </p:sp>
      <p:sp>
        <p:nvSpPr>
          <p:cNvPr id="4" name="Google Shape;71;p12">
            <a:extLst>
              <a:ext uri="{FF2B5EF4-FFF2-40B4-BE49-F238E27FC236}">
                <a16:creationId xmlns:a16="http://schemas.microsoft.com/office/drawing/2014/main" id="{6F4A4D22-530A-475A-87B3-80EBF6BE751F}"/>
              </a:ext>
            </a:extLst>
          </p:cNvPr>
          <p:cNvSpPr txBox="1">
            <a:spLocks/>
          </p:cNvSpPr>
          <p:nvPr/>
        </p:nvSpPr>
        <p:spPr>
          <a:xfrm>
            <a:off x="1085997" y="1722269"/>
            <a:ext cx="6972006" cy="93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6600" dirty="0">
                <a:latin typeface="Quicksand" panose="020B0604020202020204" charset="0"/>
              </a:rPr>
              <a:t>Videogame Sales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Cosine Similarity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568675"/>
            <a:ext cx="7770479" cy="221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Shows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most similar videogames 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Specifies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name, genre, ESRB rating and year for each videogame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Measure of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similarity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between vectors based on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angle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: smaller the angle, higher the similarity 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Vectors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based on ESRB rating, critic score and user score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Values change according to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selected videogame 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from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70574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Cosine Similarity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480A69E-7929-4783-A655-B45365A1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97" y="1219200"/>
            <a:ext cx="4906597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0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Parallel Coordinates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568674"/>
            <a:ext cx="7770479" cy="347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7 axis 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to represent the most interesting </a:t>
            </a:r>
            <a:r>
              <a:rPr lang="en-US" sz="1800" dirty="0" err="1">
                <a:solidFill>
                  <a:schemeClr val="tx1"/>
                </a:solidFill>
                <a:latin typeface="Quicksand" panose="020B0604020202020204" charset="0"/>
              </a:rPr>
              <a:t>databes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attributes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Each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line 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represent a videogame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The color encodes the classification of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genres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according to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legend 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Hovering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on a line will </a:t>
            </a:r>
            <a:r>
              <a:rPr lang="it-IT" sz="1800" dirty="0">
                <a:latin typeface="Quicksand" panose="020B0604020202020204" charset="0"/>
              </a:rPr>
              <a:t>highlight </a:t>
            </a:r>
            <a:r>
              <a:rPr lang="it-IT" sz="1800" dirty="0" err="1">
                <a:latin typeface="Quicksand" panose="020B0604020202020204" charset="0"/>
              </a:rPr>
              <a:t>all</a:t>
            </a:r>
            <a:r>
              <a:rPr lang="it-IT" sz="1800" dirty="0">
                <a:latin typeface="Quicksand" panose="020B0604020202020204" charset="0"/>
              </a:rPr>
              <a:t> the videogames with the </a:t>
            </a:r>
            <a:r>
              <a:rPr lang="it-IT" sz="1800" dirty="0" err="1">
                <a:solidFill>
                  <a:schemeClr val="accent1"/>
                </a:solidFill>
                <a:latin typeface="Quicksand" panose="020B0604020202020204" charset="0"/>
              </a:rPr>
              <a:t>same</a:t>
            </a:r>
            <a:r>
              <a:rPr lang="it-IT" sz="1800" dirty="0">
                <a:latin typeface="Quicksand" panose="020B0604020202020204" charset="0"/>
              </a:rPr>
              <a:t> </a:t>
            </a:r>
            <a:r>
              <a:rPr lang="it-IT" sz="1800" dirty="0" err="1">
                <a:latin typeface="Quicksand" panose="020B0604020202020204" charset="0"/>
              </a:rPr>
              <a:t>genres</a:t>
            </a:r>
            <a:endParaRPr lang="it-IT" sz="1800" dirty="0">
              <a:latin typeface="Quicksand" panose="020B0604020202020204" charset="0"/>
            </a:endParaRP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Hovering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on a line will show a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tip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with the genre description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Values change according to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selected year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from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slider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1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Parallel Coordinates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4" name="Immagine 3" descr="Immagine che contiene testo, mappa, barca, acqua&#10;&#10;Descrizione generata automaticamente">
            <a:extLst>
              <a:ext uri="{FF2B5EF4-FFF2-40B4-BE49-F238E27FC236}">
                <a16:creationId xmlns:a16="http://schemas.microsoft.com/office/drawing/2014/main" id="{D7A15B56-2279-466D-82F3-D5868E37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72" y="1291270"/>
            <a:ext cx="6292328" cy="34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6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Grouped </a:t>
            </a:r>
            <a:r>
              <a:rPr lang="en-GB" sz="3600" b="1" dirty="0" err="1">
                <a:latin typeface="Quicksand" panose="020B0604020202020204" charset="0"/>
              </a:rPr>
              <a:t>Barchart</a:t>
            </a:r>
            <a:r>
              <a:rPr lang="en-GB" sz="3600" b="1" dirty="0">
                <a:latin typeface="Quicksand" panose="020B0604020202020204" charset="0"/>
              </a:rPr>
              <a:t> 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568674"/>
            <a:ext cx="7770479" cy="34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X-axis reports the sets of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countries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, Y-axis reports the number of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sales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Show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three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most sold 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genres for each country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Same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color encoding 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used in the parallel coordinates based on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genre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Dedicated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legend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of genres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Values change according to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selected year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from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slider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Grouped </a:t>
            </a:r>
            <a:r>
              <a:rPr lang="en-GB" sz="3600" b="1" dirty="0" err="1">
                <a:latin typeface="Quicksand" panose="020B0604020202020204" charset="0"/>
              </a:rPr>
              <a:t>Barchart</a:t>
            </a:r>
            <a:r>
              <a:rPr lang="en-GB" sz="3600" b="1" dirty="0">
                <a:latin typeface="Quicksand" panose="020B0604020202020204" charset="0"/>
              </a:rPr>
              <a:t> 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4" name="Immagine 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DC0322B-A08E-44CA-B2DC-F716B603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05" y="1272284"/>
            <a:ext cx="6376995" cy="361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2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Scatterplot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327725"/>
            <a:ext cx="7770479" cy="316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Represent the three components computed by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PCA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(Sales, User score, Critic Score) in order to compute a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dimensional reduction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of the database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Same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color encoding 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used in the parallel coordinates and grouped </a:t>
            </a:r>
            <a:r>
              <a:rPr lang="en-US" sz="1800" dirty="0" err="1">
                <a:solidFill>
                  <a:schemeClr val="tx1"/>
                </a:solidFill>
                <a:latin typeface="Quicksand" panose="020B0604020202020204" charset="0"/>
              </a:rPr>
              <a:t>barchart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based on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genre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Allows the user to identify clusters 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Hovering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on a point will be shown a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tip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with the description of the relative videogame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The user can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zoom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on a specific point</a:t>
            </a:r>
          </a:p>
        </p:txBody>
      </p:sp>
    </p:spTree>
    <p:extLst>
      <p:ext uri="{BB962C8B-B14F-4D97-AF65-F5344CB8AC3E}">
        <p14:creationId xmlns:p14="http://schemas.microsoft.com/office/powerpoint/2010/main" val="101033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Scatterplot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3" name="Immagine 2" descr="Immagine che contiene mappa, disegnando&#10;&#10;Descrizione generata automaticamente">
            <a:extLst>
              <a:ext uri="{FF2B5EF4-FFF2-40B4-BE49-F238E27FC236}">
                <a16:creationId xmlns:a16="http://schemas.microsoft.com/office/drawing/2014/main" id="{04E1033A-A733-4340-961D-F9982AC0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277236"/>
            <a:ext cx="5518149" cy="3199514"/>
          </a:xfrm>
          <a:prstGeom prst="rect">
            <a:avLst/>
          </a:prstGeom>
        </p:spPr>
      </p:pic>
      <p:pic>
        <p:nvPicPr>
          <p:cNvPr id="4" name="Immagine 3" descr="Immagine che contiene testo, inpiedi, uomo, doccia&#10;&#10;Descrizione generata automaticamente">
            <a:extLst>
              <a:ext uri="{FF2B5EF4-FFF2-40B4-BE49-F238E27FC236}">
                <a16:creationId xmlns:a16="http://schemas.microsoft.com/office/drawing/2014/main" id="{F51E438C-7ABB-4F9C-865C-ABDC98559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1120661"/>
            <a:ext cx="6483301" cy="37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5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Heatmap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327725"/>
            <a:ext cx="7770479" cy="347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Show the number of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sales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of each genres for each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platform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Each cell is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colored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based on the number of sales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This value is represented by a color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blue scale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, where the darker blue means more sold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Dedicated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button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to insert or remove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PC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platform in the plot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7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Heatmap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5" name="Immagine 4" descr="Immagine che contiene monitor, lato, largo, computer&#10;&#10;Descrizione generata automaticamente">
            <a:extLst>
              <a:ext uri="{FF2B5EF4-FFF2-40B4-BE49-F238E27FC236}">
                <a16:creationId xmlns:a16="http://schemas.microsoft.com/office/drawing/2014/main" id="{2DFBC06A-2151-48D0-AEB2-6CF97074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55" y="1136563"/>
            <a:ext cx="6559695" cy="37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1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064418" y="912818"/>
            <a:ext cx="5015164" cy="931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4400" dirty="0">
                <a:latin typeface="Quicksand" panose="020B0604020202020204" charset="0"/>
              </a:rPr>
              <a:t>Visual Analytics on</a:t>
            </a:r>
            <a:endParaRPr sz="4400" dirty="0">
              <a:latin typeface="Quicksand" panose="020B0604020202020204" charset="0"/>
            </a:endParaRPr>
          </a:p>
        </p:txBody>
      </p:sp>
      <p:sp>
        <p:nvSpPr>
          <p:cNvPr id="3" name="Google Shape;137;p20">
            <a:extLst>
              <a:ext uri="{FF2B5EF4-FFF2-40B4-BE49-F238E27FC236}">
                <a16:creationId xmlns:a16="http://schemas.microsoft.com/office/drawing/2014/main" id="{E7CA0666-07A5-4747-9235-DFD20D81988D}"/>
              </a:ext>
            </a:extLst>
          </p:cNvPr>
          <p:cNvSpPr txBox="1">
            <a:spLocks/>
          </p:cNvSpPr>
          <p:nvPr/>
        </p:nvSpPr>
        <p:spPr>
          <a:xfrm>
            <a:off x="6502258" y="4101509"/>
            <a:ext cx="2483860" cy="76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◦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▫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GB" sz="1600" dirty="0">
                <a:solidFill>
                  <a:schemeClr val="accent1"/>
                </a:solidFill>
              </a:rPr>
              <a:t>Giuliano Abruzzo 1712313</a:t>
            </a:r>
          </a:p>
          <a:p>
            <a:pPr marL="0" indent="0">
              <a:buFont typeface="Quicksand"/>
              <a:buNone/>
            </a:pPr>
            <a:r>
              <a:rPr lang="en-GB" sz="1600" dirty="0">
                <a:solidFill>
                  <a:schemeClr val="accent1"/>
                </a:solidFill>
              </a:rPr>
              <a:t>Jacopo Ferraro 1708198</a:t>
            </a:r>
          </a:p>
        </p:txBody>
      </p:sp>
      <p:sp>
        <p:nvSpPr>
          <p:cNvPr id="4" name="Google Shape;71;p12">
            <a:extLst>
              <a:ext uri="{FF2B5EF4-FFF2-40B4-BE49-F238E27FC236}">
                <a16:creationId xmlns:a16="http://schemas.microsoft.com/office/drawing/2014/main" id="{6F4A4D22-530A-475A-87B3-80EBF6BE751F}"/>
              </a:ext>
            </a:extLst>
          </p:cNvPr>
          <p:cNvSpPr txBox="1">
            <a:spLocks/>
          </p:cNvSpPr>
          <p:nvPr/>
        </p:nvSpPr>
        <p:spPr>
          <a:xfrm>
            <a:off x="1085997" y="1722269"/>
            <a:ext cx="6972006" cy="93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it-IT" sz="6600" dirty="0">
                <a:latin typeface="Quicksand" panose="020B0604020202020204" charset="0"/>
              </a:rPr>
              <a:t>Videogame Sales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288D5-5E57-4C74-8633-04E35ADA7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892"/>
            <a:ext cx="9143999" cy="502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21629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Analytics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327725"/>
            <a:ext cx="7770479" cy="347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Set up a Python web server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Flask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 running local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Use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Pandas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 Library for calculations, data filtering and data for map and other graphs 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Specific python scripts for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filtering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 and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preprocess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 the dataset 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Material theme 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for the visual part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77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Conclusion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327725"/>
            <a:ext cx="7770479" cy="347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This tool can be useful to everybody as an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informative system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Easy to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understand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 and pleasant to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see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Easily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visualize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 how the number of sales, the type of genres are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changed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 during the years for each country and for each platform</a:t>
            </a:r>
          </a:p>
        </p:txBody>
      </p:sp>
    </p:spTree>
    <p:extLst>
      <p:ext uri="{BB962C8B-B14F-4D97-AF65-F5344CB8AC3E}">
        <p14:creationId xmlns:p14="http://schemas.microsoft.com/office/powerpoint/2010/main" val="118410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3124200" y="2231297"/>
            <a:ext cx="28956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Quicksand" panose="020B0604020202020204" charset="0"/>
              </a:rPr>
              <a:t>Thank you!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Introduction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143000" y="1113417"/>
            <a:ext cx="7928857" cy="368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ts val="1100"/>
            </a:pPr>
            <a:r>
              <a:rPr lang="en-US" sz="1600" dirty="0">
                <a:latin typeface="Quicksand" panose="020B0604020202020204" charset="0"/>
              </a:rPr>
              <a:t>The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videogame market </a:t>
            </a:r>
            <a:r>
              <a:rPr lang="en-US" sz="1600" dirty="0">
                <a:latin typeface="Quicksand" panose="020B0604020202020204" charset="0"/>
              </a:rPr>
              <a:t>is an important part of the entertainment sector. This has grown exponentially over the past decade, and will reach a total value of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$ 148.8 billion </a:t>
            </a:r>
            <a:r>
              <a:rPr lang="en-US" sz="1600" dirty="0">
                <a:latin typeface="Quicksand" panose="020B0604020202020204" charset="0"/>
              </a:rPr>
              <a:t>next year. The most used platforms are Mobile (smartphones and tablets), for a total of 10.1 million users. PCs with 7.6 million and consoles with 6 million. But these data are constantly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changing and evolving </a:t>
            </a:r>
            <a:r>
              <a:rPr lang="en-US" sz="1600" dirty="0">
                <a:latin typeface="Quicksand" panose="020B0604020202020204" charset="0"/>
              </a:rPr>
              <a:t>over time, as well as the habits and preferences of gamers. For this reason we have developed a series of visualizations on this part of market, so that we can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explain and analyze </a:t>
            </a:r>
            <a:r>
              <a:rPr lang="en-US" sz="1600" dirty="0">
                <a:latin typeface="Quicksand" panose="020B0604020202020204" charset="0"/>
              </a:rPr>
              <a:t>this theme that people of all ages have been enjoying for years.</a:t>
            </a:r>
            <a:endParaRPr lang="en-GB" sz="1800" dirty="0">
              <a:solidFill>
                <a:schemeClr val="tx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endParaRPr lang="en-US" sz="1600" b="1" dirty="0">
              <a:solidFill>
                <a:schemeClr val="tx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endParaRPr lang="en-US" sz="1600" b="1" dirty="0">
              <a:solidFill>
                <a:schemeClr val="tx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4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Dataset (1)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143000" y="1113417"/>
            <a:ext cx="7928857" cy="73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The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video games sales dataset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</a:rPr>
              <a:t>, that we used, contains a list of video games with sales greater than 100,000 copies from 1975 to 2019 and it includes:</a:t>
            </a:r>
          </a:p>
          <a:p>
            <a:pPr lvl="0">
              <a:spcBef>
                <a:spcPts val="600"/>
              </a:spcBef>
            </a:pPr>
            <a:endParaRPr lang="en-US" sz="1600" b="1" dirty="0">
              <a:solidFill>
                <a:schemeClr val="tx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lvl="0">
              <a:spcBef>
                <a:spcPts val="600"/>
              </a:spcBef>
            </a:pPr>
            <a:endParaRPr lang="en-US" sz="1600" b="1" dirty="0">
              <a:solidFill>
                <a:schemeClr val="tx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780369"/>
            <a:ext cx="7770479" cy="301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  <a:latin typeface="Quicksand" panose="020B0604020202020204" charset="0"/>
              </a:rPr>
              <a:t>Name</a:t>
            </a:r>
            <a:r>
              <a:rPr lang="it-IT" dirty="0">
                <a:solidFill>
                  <a:schemeClr val="tx1"/>
                </a:solidFill>
                <a:latin typeface="Quicksand" panose="020B0604020202020204" charset="0"/>
              </a:rPr>
              <a:t> - The games name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Platform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 - Platform of the games release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Year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 - Year of the game's release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Genre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 - Genre of the game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Publisher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 - Publisher of the game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Quicksand" panose="020B0604020202020204" charset="0"/>
              </a:rPr>
              <a:t>NA_Sales</a:t>
            </a: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- Sales in North America (in millions)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Quicksand" panose="020B0604020202020204" charset="0"/>
              </a:rPr>
              <a:t>PAL_Sales</a:t>
            </a: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- Sales in Europe (in millions)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Quicksand" panose="020B0604020202020204" charset="0"/>
              </a:rPr>
              <a:t>JP_Sales</a:t>
            </a: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- Sales in Japan (in millions)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Quicksand" panose="020B0604020202020204" charset="0"/>
              </a:rPr>
              <a:t>Other_Sales</a:t>
            </a: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- Sales in the rest of the world (in millions)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Quicksand" panose="020B0604020202020204" charset="0"/>
              </a:rPr>
              <a:t>Global_Sales</a:t>
            </a: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- Total worldwide sales</a:t>
            </a:r>
            <a:endParaRPr lang="en-GB" sz="1600" dirty="0">
              <a:solidFill>
                <a:schemeClr val="tx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Dataset (2)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143000" y="2820192"/>
            <a:ext cx="7670587" cy="1364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Since the number of videogames with User Score in this dataset is very low (about 300), we decide to combine this dataset with the Metacritic Games Dataset. So, we obtain a final dataset with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20.000 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tuples, 15 attributes (categorical and numerical) and an AS index of </a:t>
            </a: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300.000</a:t>
            </a:r>
            <a:r>
              <a:rPr lang="en-US" sz="1600" dirty="0">
                <a:solidFill>
                  <a:schemeClr val="tx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. </a:t>
            </a:r>
          </a:p>
          <a:p>
            <a:pPr lvl="0">
              <a:spcBef>
                <a:spcPts val="600"/>
              </a:spcBef>
            </a:pPr>
            <a:endParaRPr lang="en-US" sz="1600" b="1" dirty="0">
              <a:solidFill>
                <a:schemeClr val="tx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192157"/>
            <a:ext cx="7770479" cy="187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/>
                </a:solidFill>
                <a:latin typeface="Quicksand" panose="020B0604020202020204" charset="0"/>
              </a:rPr>
              <a:t>Rank</a:t>
            </a:r>
            <a:r>
              <a:rPr lang="it-IT" dirty="0">
                <a:solidFill>
                  <a:schemeClr val="tx1"/>
                </a:solidFill>
                <a:latin typeface="Quicksand" panose="020B0604020202020204" charset="0"/>
              </a:rPr>
              <a:t> - </a:t>
            </a:r>
            <a:r>
              <a:rPr lang="en-US" dirty="0">
                <a:latin typeface="Quicksand" panose="020B0604020202020204" charset="0"/>
              </a:rPr>
              <a:t>Ranking of overall sales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Quicksand" panose="020B0604020202020204" charset="0"/>
              </a:rPr>
              <a:t>ESRB_Rating</a:t>
            </a: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– Rating Categories that suggest age appropriateness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Developer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 – Developer of the game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Critic Score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 - P</a:t>
            </a:r>
            <a:r>
              <a:rPr lang="it-IT" dirty="0" err="1">
                <a:latin typeface="Quicksand" panose="020B0604020202020204" charset="0"/>
              </a:rPr>
              <a:t>rofessional</a:t>
            </a:r>
            <a:r>
              <a:rPr lang="it-IT" dirty="0">
                <a:latin typeface="Quicksand" panose="020B0604020202020204" charset="0"/>
              </a:rPr>
              <a:t> </a:t>
            </a:r>
            <a:r>
              <a:rPr lang="it-IT" dirty="0" err="1">
                <a:latin typeface="Quicksand" panose="020B0604020202020204" charset="0"/>
              </a:rPr>
              <a:t>critic</a:t>
            </a:r>
            <a:r>
              <a:rPr lang="it-IT" dirty="0">
                <a:latin typeface="Quicksand" panose="020B0604020202020204" charset="0"/>
              </a:rPr>
              <a:t> score</a:t>
            </a:r>
            <a:endParaRPr lang="en-US" dirty="0">
              <a:solidFill>
                <a:schemeClr val="tx1"/>
              </a:solidFill>
              <a:latin typeface="Quicksand" panose="020B0604020202020204" charset="0"/>
            </a:endParaRP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Quicksand" panose="020B0604020202020204" charset="0"/>
              </a:rPr>
              <a:t>User Score </a:t>
            </a:r>
            <a:r>
              <a:rPr lang="en-US" dirty="0">
                <a:solidFill>
                  <a:schemeClr val="tx1"/>
                </a:solidFill>
                <a:latin typeface="Quicksand" panose="020B0604020202020204" charset="0"/>
              </a:rPr>
              <a:t>– User critic score</a:t>
            </a:r>
          </a:p>
        </p:txBody>
      </p:sp>
    </p:spTree>
    <p:extLst>
      <p:ext uri="{BB962C8B-B14F-4D97-AF65-F5344CB8AC3E}">
        <p14:creationId xmlns:p14="http://schemas.microsoft.com/office/powerpoint/2010/main" val="94677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Map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568675"/>
            <a:ext cx="7770479" cy="221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4 sets 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of countries: North America, Europe, Japan, Others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Countries are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colored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based on videogames sold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This value is represented by a color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blue scale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, where the darker blue means more sold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Hovering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on a country will show a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tip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with the number of sold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Values change according to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selected year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from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slider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Map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Immagine 2" descr="Immagine che contiene mappa, disegnando&#10;&#10;Descrizione generata automaticamente">
            <a:extLst>
              <a:ext uri="{FF2B5EF4-FFF2-40B4-BE49-F238E27FC236}">
                <a16:creationId xmlns:a16="http://schemas.microsoft.com/office/drawing/2014/main" id="{04E1033A-A733-4340-961D-F9982AC0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277236"/>
            <a:ext cx="5518149" cy="31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Table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7" name="Google Shape;77;p13">
            <a:extLst>
              <a:ext uri="{FF2B5EF4-FFF2-40B4-BE49-F238E27FC236}">
                <a16:creationId xmlns:a16="http://schemas.microsoft.com/office/drawing/2014/main" id="{D9C34AF3-81D8-4AE0-9FBA-9BB8BA65E67A}"/>
              </a:ext>
            </a:extLst>
          </p:cNvPr>
          <p:cNvSpPr txBox="1"/>
          <p:nvPr/>
        </p:nvSpPr>
        <p:spPr>
          <a:xfrm>
            <a:off x="1143000" y="1568675"/>
            <a:ext cx="7770479" cy="221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Shows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most sold videogames 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Specifies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name, platform and sales for each videogame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On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click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, it will show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most similar videogames using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cosine similarity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Values change according to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selected country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from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map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Values change according to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selected year</a:t>
            </a:r>
            <a:r>
              <a:rPr lang="en-US" sz="1800" dirty="0">
                <a:solidFill>
                  <a:schemeClr val="tx1"/>
                </a:solidFill>
                <a:latin typeface="Quicksand" panose="020B0604020202020204" charset="0"/>
              </a:rPr>
              <a:t> from the </a:t>
            </a:r>
            <a:r>
              <a:rPr lang="en-US" sz="1800" dirty="0">
                <a:solidFill>
                  <a:schemeClr val="accent1"/>
                </a:solidFill>
                <a:latin typeface="Quicksand" panose="020B0604020202020204" charset="0"/>
              </a:rPr>
              <a:t>slider</a:t>
            </a:r>
          </a:p>
          <a:p>
            <a:pPr marL="285750" lvl="0" indent="-285750">
              <a:spcBef>
                <a:spcPts val="600"/>
              </a:spcBef>
              <a:buClr>
                <a:schemeClr val="accent1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680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Quicksand" panose="020B0604020202020204" charset="0"/>
              </a:rPr>
              <a:t>Table</a:t>
            </a:r>
            <a:endParaRPr sz="2400" b="1" dirty="0">
              <a:latin typeface="Quicksand" panose="020B0604020202020204" charset="0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26250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2CF554B-3841-4822-9DAB-F4C156FD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03" y="1164953"/>
            <a:ext cx="5607147" cy="35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26625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877</Words>
  <Application>Microsoft Office PowerPoint</Application>
  <PresentationFormat>Presentazione su schermo (16:9)</PresentationFormat>
  <Paragraphs>108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Quicksand</vt:lpstr>
      <vt:lpstr>Eleanor template</vt:lpstr>
      <vt:lpstr>Visual Analytics on</vt:lpstr>
      <vt:lpstr>Visual Analytics on</vt:lpstr>
      <vt:lpstr>Introduction</vt:lpstr>
      <vt:lpstr>Dataset (1)</vt:lpstr>
      <vt:lpstr>Dataset (2)</vt:lpstr>
      <vt:lpstr>Map</vt:lpstr>
      <vt:lpstr>Map</vt:lpstr>
      <vt:lpstr>Table</vt:lpstr>
      <vt:lpstr>Table</vt:lpstr>
      <vt:lpstr>Cosine Similarity</vt:lpstr>
      <vt:lpstr>Cosine Similarity</vt:lpstr>
      <vt:lpstr>Parallel Coordinates</vt:lpstr>
      <vt:lpstr>Parallel Coordinates</vt:lpstr>
      <vt:lpstr>Grouped Barchart </vt:lpstr>
      <vt:lpstr>Grouped Barchart </vt:lpstr>
      <vt:lpstr>Scatterplot</vt:lpstr>
      <vt:lpstr>Scatterplot</vt:lpstr>
      <vt:lpstr>Heatmap</vt:lpstr>
      <vt:lpstr>Heatmap</vt:lpstr>
      <vt:lpstr>Analytics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ICE: An Interactive Configuration Explorer for High Dimensional Categorical Parameter Spaces. </dc:title>
  <cp:lastModifiedBy>Jacopo Ferraro</cp:lastModifiedBy>
  <cp:revision>40</cp:revision>
  <dcterms:modified xsi:type="dcterms:W3CDTF">2020-06-09T11:03:57Z</dcterms:modified>
</cp:coreProperties>
</file>