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Lst>
  <p:sldSz cx="9144000" cy="5143500" type="screen16x9"/>
  <p:notesSz cx="6858000" cy="9144000"/>
  <p:embeddedFontLst>
    <p:embeddedFont>
      <p:font typeface="Raleway"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
      <p:font typeface="La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28658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043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f74c81c06_7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f74c81c06_7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99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f74c81c06_7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f74c81c06_7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27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31fca1dd0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31fca1dd0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826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31fca1dd0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31fca1dd0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884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f74c81c06_7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f74c81c06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357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31fca1dd0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31fca1dd0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949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31fca1dd0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31fca1dd0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879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f74c81a06_0_10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f74c81a06_0_1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f74c81a06_0_1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f74c81a06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382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f74c81c06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f74c81c06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4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f74c81c0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f74c81c0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775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f74c81a06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f74c81a06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272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f74c81c06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f74c81c06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02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f74c81c06_7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f74c81c06_7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2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f74c81c06_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f74c81c06_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73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doACodo" type="title">
  <p:cSld name="TITLE">
    <p:spTree>
      <p:nvGrpSpPr>
        <p:cNvPr id="1" name="Shape 9"/>
        <p:cNvGrpSpPr/>
        <p:nvPr/>
      </p:nvGrpSpPr>
      <p:grpSpPr>
        <a:xfrm>
          <a:off x="0" y="0"/>
          <a:ext cx="0" cy="0"/>
          <a:chOff x="0" y="0"/>
          <a:chExt cx="0" cy="0"/>
        </a:xfrm>
      </p:grpSpPr>
      <p:cxnSp>
        <p:nvCxnSpPr>
          <p:cNvPr id="10" name="Google Shape;10;p2"/>
          <p:cNvCxnSpPr/>
          <p:nvPr/>
        </p:nvCxnSpPr>
        <p:spPr>
          <a:xfrm>
            <a:off x="341399" y="8479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18634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
        <p:nvSpPr>
          <p:cNvPr id="16" name="Google Shape;16;p2"/>
          <p:cNvSpPr txBox="1">
            <a:spLocks noGrp="1"/>
          </p:cNvSpPr>
          <p:nvPr>
            <p:ph type="title" idx="2"/>
          </p:nvPr>
        </p:nvSpPr>
        <p:spPr>
          <a:xfrm>
            <a:off x="507350" y="847950"/>
            <a:ext cx="8214600" cy="75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cxnSp>
        <p:nvCxnSpPr>
          <p:cNvPr id="62" name="Google Shape;62;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3" name="Google Shape;63;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4" name="Google Shape;64;p11"/>
          <p:cNvSpPr txBox="1">
            <a:spLocks noGrp="1"/>
          </p:cNvSpPr>
          <p:nvPr>
            <p:ph type="title" hasCustomPrompt="1"/>
          </p:nvPr>
        </p:nvSpPr>
        <p:spPr>
          <a:xfrm>
            <a:off x="853950" y="988475"/>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4A86E8"/>
              </a:buClr>
              <a:buSzPts val="9600"/>
              <a:buFont typeface="Lato"/>
              <a:buNone/>
              <a:defRPr sz="9600">
                <a:solidFill>
                  <a:srgbClr val="4A86E8"/>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5" name="Google Shape;65;p11"/>
          <p:cNvSpPr txBox="1">
            <a:spLocks noGrp="1"/>
          </p:cNvSpPr>
          <p:nvPr>
            <p:ph type="body" idx="1"/>
          </p:nvPr>
        </p:nvSpPr>
        <p:spPr>
          <a:xfrm>
            <a:off x="853950" y="2368550"/>
            <a:ext cx="7436100" cy="16224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1600"/>
              </a:spcAft>
              <a:buSzPts val="1400"/>
              <a:buChar char="■"/>
              <a:defRPr/>
            </a:lvl9pPr>
          </a:lstStyle>
          <a:p>
            <a:endParaRPr/>
          </a:p>
        </p:txBody>
      </p:sp>
      <p:sp>
        <p:nvSpPr>
          <p:cNvPr id="66" name="Google Shape;66;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cxnSp>
        <p:nvCxnSpPr>
          <p:cNvPr id="18" name="Google Shape;18;p3"/>
          <p:cNvCxnSpPr/>
          <p:nvPr/>
        </p:nvCxnSpPr>
        <p:spPr>
          <a:xfrm>
            <a:off x="406425" y="1017525"/>
            <a:ext cx="8296800" cy="0"/>
          </a:xfrm>
          <a:prstGeom prst="straightConnector1">
            <a:avLst/>
          </a:prstGeom>
          <a:noFill/>
          <a:ln w="38100" cap="flat" cmpd="sng">
            <a:solidFill>
              <a:schemeClr val="lt1"/>
            </a:solidFill>
            <a:prstDash val="solid"/>
            <a:round/>
            <a:headEnd type="none" w="sm" len="sm"/>
            <a:tailEnd type="none" w="sm" len="sm"/>
          </a:ln>
        </p:spPr>
      </p:cxnSp>
      <p:cxnSp>
        <p:nvCxnSpPr>
          <p:cNvPr id="19" name="Google Shape;19;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0" name="Google Shape;20;p3"/>
          <p:cNvSpPr txBox="1">
            <a:spLocks noGrp="1"/>
          </p:cNvSpPr>
          <p:nvPr>
            <p:ph type="title"/>
          </p:nvPr>
        </p:nvSpPr>
        <p:spPr>
          <a:xfrm>
            <a:off x="406425" y="1546100"/>
            <a:ext cx="8296800" cy="327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1" name="Google Shape;21;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
        <p:nvSpPr>
          <p:cNvPr id="22" name="Google Shape;22;p3"/>
          <p:cNvSpPr txBox="1">
            <a:spLocks noGrp="1"/>
          </p:cNvSpPr>
          <p:nvPr>
            <p:ph type="title" idx="2"/>
          </p:nvPr>
        </p:nvSpPr>
        <p:spPr>
          <a:xfrm>
            <a:off x="507350" y="847950"/>
            <a:ext cx="8214600" cy="75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doACodo" type="tx">
  <p:cSld name="TITLE_AND_BODY">
    <p:spTree>
      <p:nvGrpSpPr>
        <p:cNvPr id="1" name="Shape 23"/>
        <p:cNvGrpSpPr/>
        <p:nvPr/>
      </p:nvGrpSpPr>
      <p:grpSpPr>
        <a:xfrm>
          <a:off x="0" y="0"/>
          <a:ext cx="0" cy="0"/>
          <a:chOff x="0" y="0"/>
          <a:chExt cx="0" cy="0"/>
        </a:xfrm>
      </p:grpSpPr>
      <p:cxnSp>
        <p:nvCxnSpPr>
          <p:cNvPr id="24" name="Google Shape;24;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5" name="Google Shape;25;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
        <p:nvSpPr>
          <p:cNvPr id="28" name="Google Shape;28;p4"/>
          <p:cNvSpPr txBox="1">
            <a:spLocks noGrp="1"/>
          </p:cNvSpPr>
          <p:nvPr>
            <p:ph type="title"/>
          </p:nvPr>
        </p:nvSpPr>
        <p:spPr>
          <a:xfrm>
            <a:off x="507350" y="847950"/>
            <a:ext cx="8214600" cy="75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507350" y="847950"/>
            <a:ext cx="8214600" cy="75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869500" y="1909200"/>
            <a:ext cx="3516000" cy="283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4824200" y="1909200"/>
            <a:ext cx="36738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868375"/>
            <a:ext cx="8520600" cy="1112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doACodo">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81786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
        <p:nvSpPr>
          <p:cNvPr id="48" name="Google Shape;48;p8"/>
          <p:cNvSpPr txBox="1">
            <a:spLocks noGrp="1"/>
          </p:cNvSpPr>
          <p:nvPr>
            <p:ph type="title" idx="2"/>
          </p:nvPr>
        </p:nvSpPr>
        <p:spPr>
          <a:xfrm>
            <a:off x="507350" y="847950"/>
            <a:ext cx="8214600" cy="75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4572000" y="125"/>
            <a:ext cx="4572000" cy="51435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2" name="Google Shape;52;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600"/>
              <a:buNone/>
              <a:defRPr sz="2600">
                <a:solidFill>
                  <a:schemeClr val="dk1"/>
                </a:solidFill>
              </a:defRPr>
            </a:lvl1pPr>
            <a:lvl2pPr lvl="1" algn="ctr" rtl="0">
              <a:spcBef>
                <a:spcPts val="0"/>
              </a:spcBef>
              <a:spcAft>
                <a:spcPts val="0"/>
              </a:spcAft>
              <a:buClr>
                <a:schemeClr val="dk1"/>
              </a:buClr>
              <a:buSzPts val="2600"/>
              <a:buNone/>
              <a:defRPr sz="2600">
                <a:solidFill>
                  <a:schemeClr val="dk1"/>
                </a:solidFill>
              </a:defRPr>
            </a:lvl2pPr>
            <a:lvl3pPr lvl="2" algn="ctr" rtl="0">
              <a:spcBef>
                <a:spcPts val="0"/>
              </a:spcBef>
              <a:spcAft>
                <a:spcPts val="0"/>
              </a:spcAft>
              <a:buClr>
                <a:schemeClr val="dk1"/>
              </a:buClr>
              <a:buSzPts val="2600"/>
              <a:buNone/>
              <a:defRPr sz="2600">
                <a:solidFill>
                  <a:schemeClr val="dk1"/>
                </a:solidFill>
              </a:defRPr>
            </a:lvl3pPr>
            <a:lvl4pPr lvl="3" algn="ctr" rtl="0">
              <a:spcBef>
                <a:spcPts val="0"/>
              </a:spcBef>
              <a:spcAft>
                <a:spcPts val="0"/>
              </a:spcAft>
              <a:buClr>
                <a:schemeClr val="dk1"/>
              </a:buClr>
              <a:buSzPts val="2600"/>
              <a:buNone/>
              <a:defRPr sz="2600">
                <a:solidFill>
                  <a:schemeClr val="dk1"/>
                </a:solidFill>
              </a:defRPr>
            </a:lvl4pPr>
            <a:lvl5pPr lvl="4" algn="ctr" rtl="0">
              <a:spcBef>
                <a:spcPts val="0"/>
              </a:spcBef>
              <a:spcAft>
                <a:spcPts val="0"/>
              </a:spcAft>
              <a:buClr>
                <a:schemeClr val="dk1"/>
              </a:buClr>
              <a:buSzPts val="2600"/>
              <a:buNone/>
              <a:defRPr sz="2600">
                <a:solidFill>
                  <a:schemeClr val="dk1"/>
                </a:solidFill>
              </a:defRPr>
            </a:lvl5pPr>
            <a:lvl6pPr lvl="5" algn="ctr" rtl="0">
              <a:spcBef>
                <a:spcPts val="0"/>
              </a:spcBef>
              <a:spcAft>
                <a:spcPts val="0"/>
              </a:spcAft>
              <a:buClr>
                <a:schemeClr val="dk1"/>
              </a:buClr>
              <a:buSzPts val="2600"/>
              <a:buNone/>
              <a:defRPr sz="2600">
                <a:solidFill>
                  <a:schemeClr val="dk1"/>
                </a:solidFill>
              </a:defRPr>
            </a:lvl6pPr>
            <a:lvl7pPr lvl="6" algn="ctr" rtl="0">
              <a:spcBef>
                <a:spcPts val="0"/>
              </a:spcBef>
              <a:spcAft>
                <a:spcPts val="0"/>
              </a:spcAft>
              <a:buClr>
                <a:schemeClr val="dk1"/>
              </a:buClr>
              <a:buSzPts val="2600"/>
              <a:buNone/>
              <a:defRPr sz="2600">
                <a:solidFill>
                  <a:schemeClr val="dk1"/>
                </a:solidFill>
              </a:defRPr>
            </a:lvl7pPr>
            <a:lvl8pPr lvl="7" algn="ctr" rtl="0">
              <a:spcBef>
                <a:spcPts val="0"/>
              </a:spcBef>
              <a:spcAft>
                <a:spcPts val="0"/>
              </a:spcAft>
              <a:buClr>
                <a:schemeClr val="dk1"/>
              </a:buClr>
              <a:buSzPts val="2600"/>
              <a:buNone/>
              <a:defRPr sz="2600">
                <a:solidFill>
                  <a:schemeClr val="dk1"/>
                </a:solidFill>
              </a:defRPr>
            </a:lvl8pPr>
            <a:lvl9pPr lvl="8" algn="ctr" rtl="0">
              <a:spcBef>
                <a:spcPts val="0"/>
              </a:spcBef>
              <a:spcAft>
                <a:spcPts val="0"/>
              </a:spcAft>
              <a:buClr>
                <a:schemeClr val="dk1"/>
              </a:buClr>
              <a:buSzPts val="2600"/>
              <a:buNone/>
              <a:defRPr sz="2600">
                <a:solidFill>
                  <a:schemeClr val="dk1"/>
                </a:solidFill>
              </a:defRPr>
            </a:lvl9pPr>
          </a:lstStyle>
          <a:p>
            <a:endParaRPr/>
          </a:p>
        </p:txBody>
      </p:sp>
      <p:sp>
        <p:nvSpPr>
          <p:cNvPr id="53" name="Google Shape;53;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 name="Google Shape;5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5" name="Google Shape;55;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maCodoACodo">
  <p:cSld name="CAPTION_ONLY">
    <p:spTree>
      <p:nvGrpSpPr>
        <p:cNvPr id="1" name="Shape 56"/>
        <p:cNvGrpSpPr/>
        <p:nvPr/>
      </p:nvGrpSpPr>
      <p:grpSpPr>
        <a:xfrm>
          <a:off x="0" y="0"/>
          <a:ext cx="0" cy="0"/>
          <a:chOff x="0" y="0"/>
          <a:chExt cx="0" cy="0"/>
        </a:xfrm>
      </p:grpSpPr>
      <p:cxnSp>
        <p:nvCxnSpPr>
          <p:cNvPr id="57" name="Google Shape;57;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8" name="Google Shape;58;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9" name="Google Shape;59;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60" name="Google Shape;60;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 TargetMode="External"/><Relationship Id="rId7" Type="http://schemas.openxmlformats.org/officeDocument/2006/relationships/hyperlink" Target="http://arngren.net/"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blog.ida.cl/estrategia-digital/diferencias-aplicacion-web-sitio-web/" TargetMode="External"/><Relationship Id="rId5" Type="http://schemas.openxmlformats.org/officeDocument/2006/relationships/hyperlink" Target="https://www.knorr.com/ar/productos/sopas/sopas-quick.html" TargetMode="External"/><Relationship Id="rId4" Type="http://schemas.openxmlformats.org/officeDocument/2006/relationships/hyperlink" Target="https://instintobinario.com/category/hardwar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coach2coach.es/estructura-sitio-web/#uno" TargetMode="External"/><Relationship Id="rId3" Type="http://schemas.openxmlformats.org/officeDocument/2006/relationships/hyperlink" Target="https://coach2coach.es/estructura-sitio-web/#tipos" TargetMode="External"/><Relationship Id="rId7" Type="http://schemas.openxmlformats.org/officeDocument/2006/relationships/hyperlink" Target="https://coach2coach.es/estructura-sitio-web/#paso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coach2coach.es/estructura-sitio-web/#como" TargetMode="External"/><Relationship Id="rId5" Type="http://schemas.openxmlformats.org/officeDocument/2006/relationships/hyperlink" Target="https://coach2coach.es/estructura-sitio-web/#niv" TargetMode="External"/><Relationship Id="rId10" Type="http://schemas.openxmlformats.org/officeDocument/2006/relationships/hyperlink" Target="https://coach2coach.es/estructura-sitio-web/#tres" TargetMode="External"/><Relationship Id="rId4" Type="http://schemas.openxmlformats.org/officeDocument/2006/relationships/hyperlink" Target="https://coach2coach.es/estructura-sitio-web/#num" TargetMode="External"/><Relationship Id="rId9" Type="http://schemas.openxmlformats.org/officeDocument/2006/relationships/hyperlink" Target="https://coach2coach.es/estructura-sitio-web/#do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jsbin.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repl.it" TargetMode="External"/><Relationship Id="rId5" Type="http://schemas.openxmlformats.org/officeDocument/2006/relationships/hyperlink" Target="https://download.geany.org/geany-1.36_setup.exe" TargetMode="External"/><Relationship Id="rId4" Type="http://schemas.openxmlformats.org/officeDocument/2006/relationships/hyperlink" Target="https://code.visualstudio.com/downloa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aulasvirtuales.bue.edu.ar"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w3schools.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subTitle" idx="1"/>
          </p:nvPr>
        </p:nvSpPr>
        <p:spPr>
          <a:xfrm>
            <a:off x="5501425" y="2741050"/>
            <a:ext cx="1987500" cy="542100"/>
          </a:xfrm>
          <a:prstGeom prst="rect">
            <a:avLst/>
          </a:prstGeom>
          <a:solidFill>
            <a:srgbClr val="FFFFFF"/>
          </a:solidFill>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000000"/>
                </a:solidFill>
              </a:rPr>
              <a:t>Codo a Codo 4.0</a:t>
            </a:r>
            <a:endParaRPr>
              <a:solidFill>
                <a:srgbClr val="000000"/>
              </a:solidFill>
            </a:endParaRPr>
          </a:p>
        </p:txBody>
      </p:sp>
      <p:sp>
        <p:nvSpPr>
          <p:cNvPr id="74" name="Google Shape;74;p13"/>
          <p:cNvSpPr txBox="1">
            <a:spLocks noGrp="1"/>
          </p:cNvSpPr>
          <p:nvPr>
            <p:ph type="title" idx="2"/>
          </p:nvPr>
        </p:nvSpPr>
        <p:spPr>
          <a:xfrm>
            <a:off x="359425" y="2074000"/>
            <a:ext cx="6977100" cy="1723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5000"/>
              <a:t>Curso FullStack</a:t>
            </a:r>
            <a:endParaRPr sz="5000"/>
          </a:p>
          <a:p>
            <a:pPr marL="0" lvl="0" indent="0" algn="r" rtl="0">
              <a:spcBef>
                <a:spcPts val="0"/>
              </a:spcBef>
              <a:spcAft>
                <a:spcPts val="0"/>
              </a:spcAft>
              <a:buNone/>
            </a:pP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p:nvPr/>
        </p:nvSpPr>
        <p:spPr>
          <a:xfrm>
            <a:off x="202550" y="1740950"/>
            <a:ext cx="8861400" cy="3271200"/>
          </a:xfrm>
          <a:prstGeom prst="rect">
            <a:avLst/>
          </a:prstGeom>
          <a:noFill/>
          <a:ln>
            <a:noFill/>
          </a:ln>
        </p:spPr>
        <p:txBody>
          <a:bodyPr spcFirstLastPara="1" wrap="square" lIns="91425" tIns="91425" rIns="91425" bIns="91425" anchor="ctr" anchorCtr="0">
            <a:noAutofit/>
          </a:bodyPr>
          <a:lstStyle/>
          <a:p>
            <a:pPr marL="457200" marR="0" lvl="0" indent="-342900" algn="l" rtl="0">
              <a:lnSpc>
                <a:spcPct val="100000"/>
              </a:lnSpc>
              <a:spcBef>
                <a:spcPts val="0"/>
              </a:spcBef>
              <a:spcAft>
                <a:spcPts val="0"/>
              </a:spcAft>
              <a:buClr>
                <a:schemeClr val="dk2"/>
              </a:buClr>
              <a:buSzPts val="1800"/>
              <a:buChar char="●"/>
            </a:pPr>
            <a:r>
              <a:rPr lang="es" sz="1800">
                <a:solidFill>
                  <a:schemeClr val="dk2"/>
                </a:solidFill>
              </a:rPr>
              <a:t>Se puede ejecutar desde cualquier dispositivo que cuente con navegador y con conexión a internet</a:t>
            </a:r>
            <a:endParaRPr sz="1800">
              <a:solidFill>
                <a:schemeClr val="dk2"/>
              </a:solidFill>
            </a:endParaRPr>
          </a:p>
          <a:p>
            <a:pPr marL="457200" marR="0" lvl="0" indent="-342900" algn="l" rtl="0">
              <a:lnSpc>
                <a:spcPct val="100000"/>
              </a:lnSpc>
              <a:spcBef>
                <a:spcPts val="600"/>
              </a:spcBef>
              <a:spcAft>
                <a:spcPts val="0"/>
              </a:spcAft>
              <a:buClr>
                <a:schemeClr val="dk2"/>
              </a:buClr>
              <a:buSzPts val="1800"/>
              <a:buChar char="●"/>
            </a:pPr>
            <a:r>
              <a:rPr lang="es" sz="1800">
                <a:solidFill>
                  <a:schemeClr val="dk2"/>
                </a:solidFill>
              </a:rPr>
              <a:t>No es necesario instalarlas en el dispositivo, basta con el navegador. </a:t>
            </a:r>
            <a:endParaRPr sz="1800">
              <a:solidFill>
                <a:schemeClr val="dk2"/>
              </a:solidFill>
            </a:endParaRPr>
          </a:p>
          <a:p>
            <a:pPr marL="457200" marR="0" lvl="0" indent="-342900" algn="l" rtl="0">
              <a:lnSpc>
                <a:spcPct val="100000"/>
              </a:lnSpc>
              <a:spcBef>
                <a:spcPts val="600"/>
              </a:spcBef>
              <a:spcAft>
                <a:spcPts val="0"/>
              </a:spcAft>
              <a:buClr>
                <a:schemeClr val="dk2"/>
              </a:buClr>
              <a:buSzPts val="1800"/>
              <a:buChar char="●"/>
            </a:pPr>
            <a:r>
              <a:rPr lang="es" sz="1800">
                <a:solidFill>
                  <a:schemeClr val="dk2"/>
                </a:solidFill>
              </a:rPr>
              <a:t>Son fáciles de actualizar y mantener ya que están centralizadas en el servidor. </a:t>
            </a:r>
            <a:endParaRPr sz="1800">
              <a:solidFill>
                <a:schemeClr val="dk2"/>
              </a:solidFill>
            </a:endParaRPr>
          </a:p>
          <a:p>
            <a:pPr marL="457200" marR="0" lvl="0" indent="-342900" algn="l" rtl="0">
              <a:lnSpc>
                <a:spcPct val="100000"/>
              </a:lnSpc>
              <a:spcBef>
                <a:spcPts val="600"/>
              </a:spcBef>
              <a:spcAft>
                <a:spcPts val="0"/>
              </a:spcAft>
              <a:buClr>
                <a:schemeClr val="dk2"/>
              </a:buClr>
              <a:buSzPts val="1800"/>
              <a:buChar char="●"/>
            </a:pPr>
            <a:r>
              <a:rPr lang="es" sz="1800">
                <a:solidFill>
                  <a:schemeClr val="dk2"/>
                </a:solidFill>
              </a:rPr>
              <a:t>Su funcionalidad es independiente al Sistema Operativo instalado en PC del usuario. </a:t>
            </a:r>
            <a:endParaRPr sz="1800">
              <a:solidFill>
                <a:schemeClr val="dk2"/>
              </a:solidFill>
            </a:endParaRPr>
          </a:p>
          <a:p>
            <a:pPr marL="457200" marR="0" lvl="0" indent="-342900" algn="l" rtl="0">
              <a:lnSpc>
                <a:spcPct val="100000"/>
              </a:lnSpc>
              <a:spcBef>
                <a:spcPts val="600"/>
              </a:spcBef>
              <a:spcAft>
                <a:spcPts val="0"/>
              </a:spcAft>
              <a:buClr>
                <a:schemeClr val="dk2"/>
              </a:buClr>
              <a:buSzPts val="1800"/>
              <a:buChar char="●"/>
            </a:pPr>
            <a:r>
              <a:rPr lang="es" sz="1800">
                <a:solidFill>
                  <a:schemeClr val="dk2"/>
                </a:solidFill>
              </a:rPr>
              <a:t>Permite que las aplicaciones sean multiusuarios.</a:t>
            </a:r>
            <a:endParaRPr sz="1800">
              <a:solidFill>
                <a:schemeClr val="dk2"/>
              </a:solidFill>
            </a:endParaRPr>
          </a:p>
          <a:p>
            <a:pPr marL="457200" marR="0" lvl="0" indent="-342900" algn="l" rtl="0">
              <a:lnSpc>
                <a:spcPct val="100000"/>
              </a:lnSpc>
              <a:spcBef>
                <a:spcPts val="600"/>
              </a:spcBef>
              <a:spcAft>
                <a:spcPts val="0"/>
              </a:spcAft>
              <a:buClr>
                <a:schemeClr val="dk2"/>
              </a:buClr>
              <a:buSzPts val="1800"/>
              <a:buChar char="●"/>
            </a:pPr>
            <a:r>
              <a:rPr lang="es" sz="1800">
                <a:solidFill>
                  <a:schemeClr val="dk2"/>
                </a:solidFill>
              </a:rPr>
              <a:t>Permite separar los datos almacenados en el servidor de base datos, del front end, donde se muestran al usuario.</a:t>
            </a:r>
            <a:endParaRPr sz="1800">
              <a:solidFill>
                <a:schemeClr val="dk2"/>
              </a:solidFill>
            </a:endParaRPr>
          </a:p>
          <a:p>
            <a:pPr marL="457200" marR="0" lvl="0" indent="-342900" algn="l" rtl="0">
              <a:lnSpc>
                <a:spcPct val="100000"/>
              </a:lnSpc>
              <a:spcBef>
                <a:spcPts val="600"/>
              </a:spcBef>
              <a:spcAft>
                <a:spcPts val="0"/>
              </a:spcAft>
              <a:buClr>
                <a:schemeClr val="dk2"/>
              </a:buClr>
              <a:buSzPts val="1800"/>
              <a:buChar char="●"/>
            </a:pPr>
            <a:r>
              <a:rPr lang="es" sz="1800">
                <a:solidFill>
                  <a:schemeClr val="dk2"/>
                </a:solidFill>
              </a:rPr>
              <a:t>Las páginas web mantienen estructuras similares que permiten al usuario facilitar la experiencia en el uso de las diferentes aplicaciones.</a:t>
            </a:r>
            <a:endParaRPr sz="1800">
              <a:solidFill>
                <a:schemeClr val="dk2"/>
              </a:solidFill>
            </a:endParaRPr>
          </a:p>
          <a:p>
            <a:pPr marL="457200" marR="0" lvl="0" indent="0" algn="l" rtl="0">
              <a:lnSpc>
                <a:spcPct val="100000"/>
              </a:lnSpc>
              <a:spcBef>
                <a:spcPts val="600"/>
              </a:spcBef>
              <a:spcAft>
                <a:spcPts val="600"/>
              </a:spcAft>
              <a:buNone/>
            </a:pPr>
            <a:endParaRPr sz="1800">
              <a:solidFill>
                <a:schemeClr val="dk2"/>
              </a:solidFill>
            </a:endParaRPr>
          </a:p>
        </p:txBody>
      </p:sp>
      <p:sp>
        <p:nvSpPr>
          <p:cNvPr id="173" name="Google Shape;173;p27"/>
          <p:cNvSpPr txBox="1">
            <a:spLocks noGrp="1"/>
          </p:cNvSpPr>
          <p:nvPr>
            <p:ph type="title" idx="2"/>
          </p:nvPr>
        </p:nvSpPr>
        <p:spPr>
          <a:xfrm>
            <a:off x="202550" y="847950"/>
            <a:ext cx="8214600" cy="5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Ventajas de una Aplicación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subTitle" idx="1"/>
          </p:nvPr>
        </p:nvSpPr>
        <p:spPr>
          <a:xfrm>
            <a:off x="2390275" y="2310875"/>
            <a:ext cx="6331500" cy="21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a:solidFill>
                <a:srgbClr val="000000"/>
              </a:solidFill>
            </a:endParaRPr>
          </a:p>
        </p:txBody>
      </p:sp>
      <p:sp>
        <p:nvSpPr>
          <p:cNvPr id="179" name="Google Shape;179;p28"/>
          <p:cNvSpPr txBox="1">
            <a:spLocks noGrp="1"/>
          </p:cNvSpPr>
          <p:nvPr>
            <p:ph type="title" idx="2"/>
          </p:nvPr>
        </p:nvSpPr>
        <p:spPr>
          <a:xfrm>
            <a:off x="507350" y="1000350"/>
            <a:ext cx="82146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Estructura Gral de Página Web</a:t>
            </a:r>
            <a:endParaRPr/>
          </a:p>
        </p:txBody>
      </p:sp>
      <p:sp>
        <p:nvSpPr>
          <p:cNvPr id="180" name="Google Shape;180;p28"/>
          <p:cNvSpPr txBox="1"/>
          <p:nvPr/>
        </p:nvSpPr>
        <p:spPr>
          <a:xfrm>
            <a:off x="645425" y="1480175"/>
            <a:ext cx="7134000" cy="30000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sz="2000"/>
          </a:p>
          <a:p>
            <a:pPr marL="457200" lvl="0" indent="0" algn="l" rtl="0">
              <a:spcBef>
                <a:spcPts val="0"/>
              </a:spcBef>
              <a:spcAft>
                <a:spcPts val="0"/>
              </a:spcAft>
              <a:buNone/>
            </a:pPr>
            <a:endParaRPr sz="2000"/>
          </a:p>
          <a:p>
            <a:pPr marL="457200" lvl="0" indent="0" algn="l" rtl="0">
              <a:spcBef>
                <a:spcPts val="0"/>
              </a:spcBef>
              <a:spcAft>
                <a:spcPts val="0"/>
              </a:spcAft>
              <a:buNone/>
            </a:pPr>
            <a:endParaRPr sz="2000"/>
          </a:p>
          <a:p>
            <a:pPr marL="457200" lvl="0" indent="0" algn="l" rtl="0">
              <a:spcBef>
                <a:spcPts val="0"/>
              </a:spcBef>
              <a:spcAft>
                <a:spcPts val="0"/>
              </a:spcAft>
              <a:buNone/>
            </a:pPr>
            <a:endParaRPr sz="2000"/>
          </a:p>
        </p:txBody>
      </p:sp>
      <p:pic>
        <p:nvPicPr>
          <p:cNvPr id="181" name="Google Shape;181;p28"/>
          <p:cNvPicPr preferRelativeResize="0"/>
          <p:nvPr/>
        </p:nvPicPr>
        <p:blipFill>
          <a:blip r:embed="rId3">
            <a:alphaModFix/>
          </a:blip>
          <a:stretch>
            <a:fillRect/>
          </a:stretch>
        </p:blipFill>
        <p:spPr>
          <a:xfrm>
            <a:off x="4457525" y="1754850"/>
            <a:ext cx="3721075" cy="3179850"/>
          </a:xfrm>
          <a:prstGeom prst="rect">
            <a:avLst/>
          </a:prstGeom>
          <a:noFill/>
          <a:ln>
            <a:noFill/>
          </a:ln>
        </p:spPr>
      </p:pic>
      <p:pic>
        <p:nvPicPr>
          <p:cNvPr id="182" name="Google Shape;182;p28"/>
          <p:cNvPicPr preferRelativeResize="0"/>
          <p:nvPr/>
        </p:nvPicPr>
        <p:blipFill>
          <a:blip r:embed="rId4">
            <a:alphaModFix/>
          </a:blip>
          <a:stretch>
            <a:fillRect/>
          </a:stretch>
        </p:blipFill>
        <p:spPr>
          <a:xfrm>
            <a:off x="885150" y="1754850"/>
            <a:ext cx="2567911" cy="300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subTitle" idx="1"/>
          </p:nvPr>
        </p:nvSpPr>
        <p:spPr>
          <a:xfrm>
            <a:off x="2390275" y="2310875"/>
            <a:ext cx="6331500" cy="21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a:solidFill>
                <a:srgbClr val="000000"/>
              </a:solidFill>
            </a:endParaRPr>
          </a:p>
        </p:txBody>
      </p:sp>
      <p:sp>
        <p:nvSpPr>
          <p:cNvPr id="188" name="Google Shape;188;p29"/>
          <p:cNvSpPr txBox="1">
            <a:spLocks noGrp="1"/>
          </p:cNvSpPr>
          <p:nvPr>
            <p:ph type="title" idx="2"/>
          </p:nvPr>
        </p:nvSpPr>
        <p:spPr>
          <a:xfrm>
            <a:off x="507350" y="1000350"/>
            <a:ext cx="82146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Ejemplos de Página Web</a:t>
            </a:r>
            <a:endParaRPr/>
          </a:p>
        </p:txBody>
      </p:sp>
      <p:sp>
        <p:nvSpPr>
          <p:cNvPr id="189" name="Google Shape;189;p29"/>
          <p:cNvSpPr txBox="1"/>
          <p:nvPr/>
        </p:nvSpPr>
        <p:spPr>
          <a:xfrm>
            <a:off x="645425" y="1480175"/>
            <a:ext cx="7134000" cy="30000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s" sz="2000"/>
              <a:t>Diferentes páginas web:</a:t>
            </a:r>
            <a:endParaRPr sz="2000"/>
          </a:p>
          <a:p>
            <a:pPr marL="457200" lvl="0" indent="0" algn="l" rtl="0">
              <a:spcBef>
                <a:spcPts val="1000"/>
              </a:spcBef>
              <a:spcAft>
                <a:spcPts val="0"/>
              </a:spcAft>
              <a:buNone/>
            </a:pPr>
            <a:r>
              <a:rPr lang="es" sz="1600" u="sng">
                <a:solidFill>
                  <a:schemeClr val="hlink"/>
                </a:solidFill>
                <a:hlinkClick r:id="rId3"/>
              </a:rPr>
              <a:t>https://www.w3schools.com/</a:t>
            </a:r>
            <a:endParaRPr sz="1600" u="sng">
              <a:solidFill>
                <a:schemeClr val="hlink"/>
              </a:solidFill>
            </a:endParaRPr>
          </a:p>
          <a:p>
            <a:pPr marL="457200" lvl="0" indent="0" algn="l" rtl="0">
              <a:spcBef>
                <a:spcPts val="1000"/>
              </a:spcBef>
              <a:spcAft>
                <a:spcPts val="0"/>
              </a:spcAft>
              <a:buNone/>
            </a:pPr>
            <a:r>
              <a:rPr lang="es" sz="1600" u="sng">
                <a:solidFill>
                  <a:schemeClr val="hlink"/>
                </a:solidFill>
                <a:hlinkClick r:id="rId4"/>
              </a:rPr>
              <a:t>https://instintobinario.com/category/hardware/</a:t>
            </a:r>
            <a:endParaRPr sz="1600" u="sng">
              <a:solidFill>
                <a:schemeClr val="hlink"/>
              </a:solidFill>
            </a:endParaRPr>
          </a:p>
          <a:p>
            <a:pPr marL="457200" lvl="0" indent="0" algn="l" rtl="0">
              <a:spcBef>
                <a:spcPts val="1000"/>
              </a:spcBef>
              <a:spcAft>
                <a:spcPts val="0"/>
              </a:spcAft>
              <a:buNone/>
            </a:pPr>
            <a:r>
              <a:rPr lang="es" sz="1600" u="sng">
                <a:solidFill>
                  <a:schemeClr val="hlink"/>
                </a:solidFill>
                <a:hlinkClick r:id="rId5"/>
              </a:rPr>
              <a:t>https://www.knorr.com/ar/productos/sopas/sopas-quick.html</a:t>
            </a:r>
            <a:endParaRPr sz="1600"/>
          </a:p>
          <a:p>
            <a:pPr marL="457200" lvl="0" indent="0" algn="l" rtl="0">
              <a:spcBef>
                <a:spcPts val="1000"/>
              </a:spcBef>
              <a:spcAft>
                <a:spcPts val="0"/>
              </a:spcAft>
              <a:buNone/>
            </a:pPr>
            <a:r>
              <a:rPr lang="es" sz="1600" u="sng">
                <a:solidFill>
                  <a:schemeClr val="hlink"/>
                </a:solidFill>
                <a:hlinkClick r:id="rId6"/>
              </a:rPr>
              <a:t>https://blog.ida.cl/estrategia-digital/diferencias-aplicacion-web-sitio-web/</a:t>
            </a:r>
            <a:endParaRPr sz="1600"/>
          </a:p>
          <a:p>
            <a:pPr marL="457200" lvl="0" indent="0" algn="l" rtl="0">
              <a:spcBef>
                <a:spcPts val="0"/>
              </a:spcBef>
              <a:spcAft>
                <a:spcPts val="0"/>
              </a:spcAft>
              <a:buNone/>
            </a:pPr>
            <a:endParaRPr sz="2000"/>
          </a:p>
          <a:p>
            <a:pPr marL="457200" lvl="0" indent="0" algn="l" rtl="0">
              <a:spcBef>
                <a:spcPts val="0"/>
              </a:spcBef>
              <a:spcAft>
                <a:spcPts val="0"/>
              </a:spcAft>
              <a:buNone/>
            </a:pPr>
            <a:r>
              <a:rPr lang="es" sz="2000"/>
              <a:t>Lo que no hay que hacer….</a:t>
            </a:r>
            <a:endParaRPr sz="2000" u="sng">
              <a:solidFill>
                <a:schemeClr val="hlink"/>
              </a:solidFill>
            </a:endParaRPr>
          </a:p>
          <a:p>
            <a:pPr marL="457200" marR="0" lvl="0" indent="0" algn="l" rtl="0">
              <a:lnSpc>
                <a:spcPct val="100000"/>
              </a:lnSpc>
              <a:spcBef>
                <a:spcPts val="1000"/>
              </a:spcBef>
              <a:spcAft>
                <a:spcPts val="0"/>
              </a:spcAft>
              <a:buNone/>
            </a:pPr>
            <a:r>
              <a:rPr lang="es" sz="1600" u="sng">
                <a:solidFill>
                  <a:schemeClr val="hlink"/>
                </a:solidFill>
                <a:hlinkClick r:id="rId7"/>
              </a:rPr>
              <a:t>http://arngren.net/</a:t>
            </a:r>
            <a:endParaRPr sz="1600" u="sng">
              <a:solidFill>
                <a:schemeClr val="hlink"/>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subTitle" idx="1"/>
          </p:nvPr>
        </p:nvSpPr>
        <p:spPr>
          <a:xfrm>
            <a:off x="2390275" y="2310875"/>
            <a:ext cx="6331500" cy="21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a:solidFill>
                <a:srgbClr val="000000"/>
              </a:solidFill>
            </a:endParaRPr>
          </a:p>
        </p:txBody>
      </p:sp>
      <p:sp>
        <p:nvSpPr>
          <p:cNvPr id="195" name="Google Shape;195;p30"/>
          <p:cNvSpPr txBox="1"/>
          <p:nvPr/>
        </p:nvSpPr>
        <p:spPr>
          <a:xfrm>
            <a:off x="645425" y="1373850"/>
            <a:ext cx="7840500" cy="35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2000">
                <a:solidFill>
                  <a:schemeClr val="dk2"/>
                </a:solidFill>
                <a:highlight>
                  <a:srgbClr val="FFFFFF"/>
                </a:highlight>
                <a:latin typeface="Roboto"/>
                <a:ea typeface="Roboto"/>
                <a:cs typeface="Roboto"/>
                <a:sym typeface="Roboto"/>
              </a:rPr>
              <a:t>Tener </a:t>
            </a:r>
            <a:r>
              <a:rPr lang="es" sz="2000" b="1">
                <a:solidFill>
                  <a:schemeClr val="dk2"/>
                </a:solidFill>
                <a:highlight>
                  <a:srgbClr val="FFFFFF"/>
                </a:highlight>
                <a:latin typeface="Roboto"/>
                <a:ea typeface="Roboto"/>
                <a:cs typeface="Roboto"/>
                <a:sym typeface="Roboto"/>
              </a:rPr>
              <a:t>clara la idea de negocio y sus partes</a:t>
            </a:r>
            <a:r>
              <a:rPr lang="es" sz="2000">
                <a:solidFill>
                  <a:schemeClr val="dk2"/>
                </a:solidFill>
                <a:highlight>
                  <a:srgbClr val="FFFFFF"/>
                </a:highlight>
                <a:latin typeface="Roboto"/>
                <a:ea typeface="Roboto"/>
                <a:cs typeface="Roboto"/>
                <a:sym typeface="Roboto"/>
              </a:rPr>
              <a:t> (representadas en la web) conceptualmente. Se trata “simplemente” de hacer un ejercicio de análisis y reflexión.</a:t>
            </a:r>
            <a:endParaRPr sz="2000">
              <a:solidFill>
                <a:schemeClr val="dk2"/>
              </a:solidFill>
              <a:highlight>
                <a:srgbClr val="FFFFFF"/>
              </a:highlight>
              <a:latin typeface="Roboto"/>
              <a:ea typeface="Roboto"/>
              <a:cs typeface="Roboto"/>
              <a:sym typeface="Roboto"/>
            </a:endParaRPr>
          </a:p>
          <a:p>
            <a:pPr marL="0" lvl="0" indent="0" algn="l" rtl="0">
              <a:lnSpc>
                <a:spcPct val="150000"/>
              </a:lnSpc>
              <a:spcBef>
                <a:spcPts val="600"/>
              </a:spcBef>
              <a:spcAft>
                <a:spcPts val="0"/>
              </a:spcAft>
              <a:buNone/>
            </a:pPr>
            <a:r>
              <a:rPr lang="es" sz="2000" b="1">
                <a:solidFill>
                  <a:schemeClr val="dk2"/>
                </a:solidFill>
                <a:highlight>
                  <a:srgbClr val="FFFFFF"/>
                </a:highlight>
                <a:latin typeface="Roboto"/>
                <a:ea typeface="Roboto"/>
                <a:cs typeface="Roboto"/>
                <a:sym typeface="Roboto"/>
              </a:rPr>
              <a:t>1º. ¿Cuál es el objetivo que pretendo cumplir con este diseño web?</a:t>
            </a:r>
            <a:endParaRPr sz="2000" b="1">
              <a:solidFill>
                <a:schemeClr val="dk2"/>
              </a:solidFill>
              <a:highlight>
                <a:srgbClr val="FFFFFF"/>
              </a:highlight>
              <a:latin typeface="Roboto"/>
              <a:ea typeface="Roboto"/>
              <a:cs typeface="Roboto"/>
              <a:sym typeface="Roboto"/>
            </a:endParaRPr>
          </a:p>
          <a:p>
            <a:pPr marL="457200" lvl="0" indent="0" algn="l" rtl="0">
              <a:lnSpc>
                <a:spcPct val="115000"/>
              </a:lnSpc>
              <a:spcBef>
                <a:spcPts val="0"/>
              </a:spcBef>
              <a:spcAft>
                <a:spcPts val="0"/>
              </a:spcAft>
              <a:buNone/>
            </a:pPr>
            <a:r>
              <a:rPr lang="es" sz="1700">
                <a:solidFill>
                  <a:schemeClr val="dk2"/>
                </a:solidFill>
                <a:highlight>
                  <a:srgbClr val="FFFFFF"/>
                </a:highlight>
                <a:latin typeface="Roboto"/>
                <a:ea typeface="Roboto"/>
                <a:cs typeface="Roboto"/>
                <a:sym typeface="Roboto"/>
              </a:rPr>
              <a:t>en ello está basado todo tu negocio. Si vas a montar una tienda de calzado en la calle, seguro que tienes clarísimo que tu objetivo es vender calzado. Sin embargo, la gente piensa que su objetivo es tener miles de visitas, o posicionarse en el número 1 de Google. Sí, eso está muy bien, pero PARA vender zapatos! </a:t>
            </a:r>
            <a:endParaRPr sz="1700">
              <a:solidFill>
                <a:schemeClr val="dk2"/>
              </a:solidFill>
              <a:highlight>
                <a:srgbClr val="FFFFFF"/>
              </a:highlight>
              <a:latin typeface="Roboto"/>
              <a:ea typeface="Roboto"/>
              <a:cs typeface="Roboto"/>
              <a:sym typeface="Roboto"/>
            </a:endParaRPr>
          </a:p>
          <a:p>
            <a:pPr marL="457200" lvl="0" indent="0" algn="l" rtl="0">
              <a:lnSpc>
                <a:spcPct val="115000"/>
              </a:lnSpc>
              <a:spcBef>
                <a:spcPts val="600"/>
              </a:spcBef>
              <a:spcAft>
                <a:spcPts val="600"/>
              </a:spcAft>
              <a:buNone/>
            </a:pPr>
            <a:endParaRPr sz="2000" b="1">
              <a:solidFill>
                <a:schemeClr val="dk2"/>
              </a:solidFill>
              <a:highlight>
                <a:srgbClr val="FFFFFF"/>
              </a:highlight>
              <a:latin typeface="Roboto"/>
              <a:ea typeface="Roboto"/>
              <a:cs typeface="Roboto"/>
              <a:sym typeface="Roboto"/>
            </a:endParaRPr>
          </a:p>
        </p:txBody>
      </p:sp>
      <p:sp>
        <p:nvSpPr>
          <p:cNvPr id="196" name="Google Shape;196;p30"/>
          <p:cNvSpPr txBox="1">
            <a:spLocks noGrp="1"/>
          </p:cNvSpPr>
          <p:nvPr>
            <p:ph type="title" idx="2"/>
          </p:nvPr>
        </p:nvSpPr>
        <p:spPr>
          <a:xfrm>
            <a:off x="354950" y="847950"/>
            <a:ext cx="8214600" cy="7545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1500"/>
              </a:spcAft>
              <a:buNone/>
            </a:pPr>
            <a:r>
              <a:rPr lang="es" sz="2100">
                <a:highlight>
                  <a:srgbClr val="FFFFFF"/>
                </a:highlight>
                <a:latin typeface="Roboto"/>
                <a:ea typeface="Roboto"/>
                <a:cs typeface="Roboto"/>
                <a:sym typeface="Roboto"/>
              </a:rPr>
              <a:t>Cómo pensar la estructura sitio web (conceptual)</a:t>
            </a:r>
            <a:endParaRPr sz="3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subTitle" idx="1"/>
          </p:nvPr>
        </p:nvSpPr>
        <p:spPr>
          <a:xfrm>
            <a:off x="2390275" y="2310875"/>
            <a:ext cx="6331500" cy="21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a:solidFill>
                <a:srgbClr val="000000"/>
              </a:solidFill>
            </a:endParaRPr>
          </a:p>
        </p:txBody>
      </p:sp>
      <p:sp>
        <p:nvSpPr>
          <p:cNvPr id="202" name="Google Shape;202;p31"/>
          <p:cNvSpPr txBox="1">
            <a:spLocks noGrp="1"/>
          </p:cNvSpPr>
          <p:nvPr>
            <p:ph type="title" idx="2"/>
          </p:nvPr>
        </p:nvSpPr>
        <p:spPr>
          <a:xfrm>
            <a:off x="354950" y="847950"/>
            <a:ext cx="8214600" cy="7545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1500"/>
              </a:spcAft>
              <a:buNone/>
            </a:pPr>
            <a:r>
              <a:rPr lang="es" sz="2100">
                <a:highlight>
                  <a:srgbClr val="FFFFFF"/>
                </a:highlight>
                <a:latin typeface="Roboto"/>
                <a:ea typeface="Roboto"/>
                <a:cs typeface="Roboto"/>
                <a:sym typeface="Roboto"/>
              </a:rPr>
              <a:t>Cómo definir la estructura sitio web (conceptual)</a:t>
            </a:r>
            <a:endParaRPr sz="3400"/>
          </a:p>
        </p:txBody>
      </p:sp>
      <p:sp>
        <p:nvSpPr>
          <p:cNvPr id="203" name="Google Shape;203;p31"/>
          <p:cNvSpPr txBox="1"/>
          <p:nvPr/>
        </p:nvSpPr>
        <p:spPr>
          <a:xfrm>
            <a:off x="372325" y="1221450"/>
            <a:ext cx="8487600" cy="35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s" sz="2000" b="1">
                <a:solidFill>
                  <a:schemeClr val="dk2"/>
                </a:solidFill>
                <a:highlight>
                  <a:srgbClr val="FFFFFF"/>
                </a:highlight>
                <a:latin typeface="Roboto"/>
                <a:ea typeface="Roboto"/>
                <a:cs typeface="Roboto"/>
                <a:sym typeface="Roboto"/>
              </a:rPr>
              <a:t>2º. ¿Quiénes son tus clientes objetivo? </a:t>
            </a:r>
            <a:endParaRPr sz="2000" b="1">
              <a:solidFill>
                <a:schemeClr val="dk2"/>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2"/>
              </a:buClr>
              <a:buSzPts val="1100"/>
              <a:buFont typeface="Arial"/>
              <a:buNone/>
            </a:pPr>
            <a:r>
              <a:rPr lang="es" sz="2000" b="1">
                <a:solidFill>
                  <a:schemeClr val="dk2"/>
                </a:solidFill>
                <a:highlight>
                  <a:srgbClr val="FFFFFF"/>
                </a:highlight>
                <a:latin typeface="Roboto"/>
                <a:ea typeface="Roboto"/>
                <a:cs typeface="Roboto"/>
                <a:sym typeface="Roboto"/>
              </a:rPr>
              <a:t>Y ¿quién eres tú para merecerlos?</a:t>
            </a:r>
            <a:endParaRPr sz="2000" b="1">
              <a:solidFill>
                <a:schemeClr val="dk2"/>
              </a:solidFill>
              <a:highlight>
                <a:srgbClr val="FFFFFF"/>
              </a:highlight>
              <a:latin typeface="Roboto"/>
              <a:ea typeface="Roboto"/>
              <a:cs typeface="Roboto"/>
              <a:sym typeface="Roboto"/>
            </a:endParaRPr>
          </a:p>
          <a:p>
            <a:pPr marL="457200" lvl="0" indent="0" algn="l" rtl="0">
              <a:lnSpc>
                <a:spcPct val="115000"/>
              </a:lnSpc>
              <a:spcBef>
                <a:spcPts val="1000"/>
              </a:spcBef>
              <a:spcAft>
                <a:spcPts val="0"/>
              </a:spcAft>
              <a:buNone/>
            </a:pPr>
            <a:r>
              <a:rPr lang="es" sz="1700">
                <a:solidFill>
                  <a:schemeClr val="dk2"/>
                </a:solidFill>
                <a:highlight>
                  <a:srgbClr val="FFFFFF"/>
                </a:highlight>
                <a:latin typeface="Roboto"/>
                <a:ea typeface="Roboto"/>
                <a:cs typeface="Roboto"/>
                <a:sym typeface="Roboto"/>
              </a:rPr>
              <a:t>Es </a:t>
            </a:r>
            <a:r>
              <a:rPr lang="es" sz="1700" b="1">
                <a:solidFill>
                  <a:schemeClr val="dk2"/>
                </a:solidFill>
                <a:highlight>
                  <a:srgbClr val="FFFFFF"/>
                </a:highlight>
                <a:latin typeface="Roboto"/>
                <a:ea typeface="Roboto"/>
                <a:cs typeface="Roboto"/>
                <a:sym typeface="Roboto"/>
              </a:rPr>
              <a:t>clave saber quién es tu audiencia</a:t>
            </a:r>
            <a:r>
              <a:rPr lang="es" sz="1700">
                <a:solidFill>
                  <a:schemeClr val="dk2"/>
                </a:solidFill>
                <a:highlight>
                  <a:srgbClr val="FFFFFF"/>
                </a:highlight>
                <a:latin typeface="Roboto"/>
                <a:ea typeface="Roboto"/>
                <a:cs typeface="Roboto"/>
                <a:sym typeface="Roboto"/>
              </a:rPr>
              <a:t> para dirigirte a ella. </a:t>
            </a:r>
            <a:r>
              <a:rPr lang="es" sz="1700" b="1">
                <a:solidFill>
                  <a:schemeClr val="dk2"/>
                </a:solidFill>
                <a:highlight>
                  <a:srgbClr val="FFFFFF"/>
                </a:highlight>
                <a:latin typeface="Roboto"/>
                <a:ea typeface="Roboto"/>
                <a:cs typeface="Roboto"/>
                <a:sym typeface="Roboto"/>
              </a:rPr>
              <a:t>Ahí radica la diferencia: recibir tráfico cualificado, interesado realmente en lo que ofreces.  </a:t>
            </a:r>
            <a:r>
              <a:rPr lang="es" sz="1700">
                <a:solidFill>
                  <a:schemeClr val="dk2"/>
                </a:solidFill>
                <a:highlight>
                  <a:srgbClr val="FFFFFF"/>
                </a:highlight>
                <a:latin typeface="Roboto"/>
                <a:ea typeface="Roboto"/>
                <a:cs typeface="Roboto"/>
                <a:sym typeface="Roboto"/>
              </a:rPr>
              <a:t>De lo contrario, podrás conseguir miles de visitas de paso, pero muy pocos clientes interesados. </a:t>
            </a:r>
            <a:endParaRPr sz="1700" b="1">
              <a:solidFill>
                <a:schemeClr val="dk2"/>
              </a:solidFill>
              <a:highlight>
                <a:srgbClr val="FFFFFF"/>
              </a:highlight>
              <a:latin typeface="Roboto"/>
              <a:ea typeface="Roboto"/>
              <a:cs typeface="Roboto"/>
              <a:sym typeface="Roboto"/>
            </a:endParaRPr>
          </a:p>
          <a:p>
            <a:pPr marL="457200" lvl="0" indent="0" algn="l" rtl="0">
              <a:lnSpc>
                <a:spcPct val="115000"/>
              </a:lnSpc>
              <a:spcBef>
                <a:spcPts val="600"/>
              </a:spcBef>
              <a:spcAft>
                <a:spcPts val="600"/>
              </a:spcAft>
              <a:buNone/>
            </a:pPr>
            <a:r>
              <a:rPr lang="es" sz="1700">
                <a:solidFill>
                  <a:schemeClr val="dk2"/>
                </a:solidFill>
                <a:highlight>
                  <a:srgbClr val="FFFFFF"/>
                </a:highlight>
                <a:latin typeface="Roboto"/>
                <a:ea typeface="Roboto"/>
                <a:cs typeface="Roboto"/>
                <a:sym typeface="Roboto"/>
              </a:rPr>
              <a:t>Es importante reflexionar sobre </a:t>
            </a:r>
            <a:r>
              <a:rPr lang="es" sz="1700" b="1">
                <a:solidFill>
                  <a:schemeClr val="dk2"/>
                </a:solidFill>
                <a:highlight>
                  <a:srgbClr val="FFFFFF"/>
                </a:highlight>
                <a:latin typeface="Roboto"/>
                <a:ea typeface="Roboto"/>
                <a:cs typeface="Roboto"/>
                <a:sym typeface="Roboto"/>
              </a:rPr>
              <a:t>qué tienes tú o tu producto o tu servicio que te haga diferente</a:t>
            </a:r>
            <a:r>
              <a:rPr lang="es" sz="1700">
                <a:solidFill>
                  <a:schemeClr val="dk2"/>
                </a:solidFill>
                <a:highlight>
                  <a:srgbClr val="FFFFFF"/>
                </a:highlight>
                <a:latin typeface="Roboto"/>
                <a:ea typeface="Roboto"/>
                <a:cs typeface="Roboto"/>
                <a:sym typeface="Roboto"/>
              </a:rPr>
              <a:t> del resto: ¿por qué habría yo de elegirte a ti y no al de al lado? Identificar los </a:t>
            </a:r>
            <a:r>
              <a:rPr lang="es" sz="1700" b="1">
                <a:solidFill>
                  <a:schemeClr val="dk2"/>
                </a:solidFill>
                <a:highlight>
                  <a:srgbClr val="FFFFFF"/>
                </a:highlight>
                <a:latin typeface="Roboto"/>
                <a:ea typeface="Roboto"/>
                <a:cs typeface="Roboto"/>
                <a:sym typeface="Roboto"/>
              </a:rPr>
              <a:t>beneficios</a:t>
            </a:r>
            <a:r>
              <a:rPr lang="es" sz="1700">
                <a:solidFill>
                  <a:schemeClr val="dk2"/>
                </a:solidFill>
                <a:highlight>
                  <a:srgbClr val="FFFFFF"/>
                </a:highlight>
                <a:latin typeface="Roboto"/>
                <a:ea typeface="Roboto"/>
                <a:cs typeface="Roboto"/>
                <a:sym typeface="Roboto"/>
              </a:rPr>
              <a:t> que obtendrá la persona que te compre, contrate o lo que sea.</a:t>
            </a:r>
            <a:endParaRPr sz="1700" b="1">
              <a:solidFill>
                <a:schemeClr val="dk2"/>
              </a:solidFill>
              <a:highlight>
                <a:srgbClr val="FFFFFF"/>
              </a:highlight>
              <a:latin typeface="Roboto"/>
              <a:ea typeface="Roboto"/>
              <a:cs typeface="Roboto"/>
              <a:sym typeface="Roboto"/>
            </a:endParaRPr>
          </a:p>
        </p:txBody>
      </p:sp>
      <p:sp>
        <p:nvSpPr>
          <p:cNvPr id="204" name="Google Shape;204;p31"/>
          <p:cNvSpPr txBox="1">
            <a:spLocks noGrp="1"/>
          </p:cNvSpPr>
          <p:nvPr>
            <p:ph type="title" idx="2"/>
          </p:nvPr>
        </p:nvSpPr>
        <p:spPr>
          <a:xfrm>
            <a:off x="354950" y="847950"/>
            <a:ext cx="8214600" cy="7545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1500"/>
              </a:spcAft>
              <a:buNone/>
            </a:pPr>
            <a:r>
              <a:rPr lang="es" sz="2100">
                <a:highlight>
                  <a:srgbClr val="FFFFFF"/>
                </a:highlight>
                <a:latin typeface="Roboto"/>
                <a:ea typeface="Roboto"/>
                <a:cs typeface="Roboto"/>
                <a:sym typeface="Roboto"/>
              </a:rPr>
              <a:t>Cómo pensar la estructura sitio web (conceptual)</a:t>
            </a:r>
            <a:endParaRPr sz="3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subTitle" idx="1"/>
          </p:nvPr>
        </p:nvSpPr>
        <p:spPr>
          <a:xfrm>
            <a:off x="2390275" y="2310875"/>
            <a:ext cx="6331500" cy="21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a:solidFill>
                <a:srgbClr val="000000"/>
              </a:solidFill>
            </a:endParaRPr>
          </a:p>
        </p:txBody>
      </p:sp>
      <p:sp>
        <p:nvSpPr>
          <p:cNvPr id="210" name="Google Shape;210;p32"/>
          <p:cNvSpPr txBox="1">
            <a:spLocks noGrp="1"/>
          </p:cNvSpPr>
          <p:nvPr>
            <p:ph type="title" idx="2"/>
          </p:nvPr>
        </p:nvSpPr>
        <p:spPr>
          <a:xfrm>
            <a:off x="354950" y="847950"/>
            <a:ext cx="8214600" cy="7545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1500"/>
              </a:spcAft>
              <a:buNone/>
            </a:pPr>
            <a:r>
              <a:rPr lang="es" sz="2100">
                <a:highlight>
                  <a:srgbClr val="FFFFFF"/>
                </a:highlight>
                <a:latin typeface="Roboto"/>
                <a:ea typeface="Roboto"/>
                <a:cs typeface="Roboto"/>
                <a:sym typeface="Roboto"/>
              </a:rPr>
              <a:t>Cómo definir la estructura sitio web (conceptual)</a:t>
            </a:r>
            <a:endParaRPr sz="3400"/>
          </a:p>
        </p:txBody>
      </p:sp>
      <p:sp>
        <p:nvSpPr>
          <p:cNvPr id="211" name="Google Shape;211;p32"/>
          <p:cNvSpPr txBox="1"/>
          <p:nvPr/>
        </p:nvSpPr>
        <p:spPr>
          <a:xfrm>
            <a:off x="372325" y="1221450"/>
            <a:ext cx="8487600" cy="35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s" sz="2000" b="1">
                <a:solidFill>
                  <a:schemeClr val="dk2"/>
                </a:solidFill>
                <a:highlight>
                  <a:srgbClr val="FFFFFF"/>
                </a:highlight>
                <a:latin typeface="Roboto"/>
                <a:ea typeface="Roboto"/>
                <a:cs typeface="Roboto"/>
                <a:sym typeface="Roboto"/>
              </a:rPr>
              <a:t>3º. ¿Cuáles son, ahora que tienes claro lo anterior, tus palabras clave?</a:t>
            </a:r>
            <a:endParaRPr sz="1100" b="1">
              <a:solidFill>
                <a:schemeClr val="dk2"/>
              </a:solidFill>
              <a:highlight>
                <a:srgbClr val="FFFFFF"/>
              </a:highlight>
              <a:latin typeface="Roboto"/>
              <a:ea typeface="Roboto"/>
              <a:cs typeface="Roboto"/>
              <a:sym typeface="Roboto"/>
            </a:endParaRPr>
          </a:p>
          <a:p>
            <a:pPr marL="457200" lvl="0" indent="0" algn="l" rtl="0">
              <a:lnSpc>
                <a:spcPct val="115000"/>
              </a:lnSpc>
              <a:spcBef>
                <a:spcPts val="0"/>
              </a:spcBef>
              <a:spcAft>
                <a:spcPts val="0"/>
              </a:spcAft>
              <a:buNone/>
            </a:pPr>
            <a:endParaRPr sz="2000">
              <a:solidFill>
                <a:schemeClr val="dk2"/>
              </a:solidFill>
              <a:highlight>
                <a:srgbClr val="FFFFFF"/>
              </a:highlight>
              <a:latin typeface="Roboto"/>
              <a:ea typeface="Roboto"/>
              <a:cs typeface="Roboto"/>
              <a:sym typeface="Roboto"/>
            </a:endParaRPr>
          </a:p>
          <a:p>
            <a:pPr marL="457200" lvl="0" indent="0" algn="l" rtl="0">
              <a:lnSpc>
                <a:spcPct val="115000"/>
              </a:lnSpc>
              <a:spcBef>
                <a:spcPts val="600"/>
              </a:spcBef>
              <a:spcAft>
                <a:spcPts val="600"/>
              </a:spcAft>
              <a:buNone/>
            </a:pPr>
            <a:r>
              <a:rPr lang="es" sz="2000">
                <a:solidFill>
                  <a:schemeClr val="dk2"/>
                </a:solidFill>
                <a:highlight>
                  <a:srgbClr val="FFFFFF"/>
                </a:highlight>
                <a:latin typeface="Roboto"/>
                <a:ea typeface="Roboto"/>
                <a:cs typeface="Roboto"/>
                <a:sym typeface="Roboto"/>
              </a:rPr>
              <a:t>Las </a:t>
            </a:r>
            <a:r>
              <a:rPr lang="es" sz="2000" b="1">
                <a:solidFill>
                  <a:schemeClr val="dk2"/>
                </a:solidFill>
                <a:highlight>
                  <a:srgbClr val="FFFFFF"/>
                </a:highlight>
                <a:latin typeface="Roboto"/>
                <a:ea typeface="Roboto"/>
                <a:cs typeface="Roboto"/>
                <a:sym typeface="Roboto"/>
              </a:rPr>
              <a:t>palabras clave son el alimento del que se nutre</a:t>
            </a:r>
            <a:r>
              <a:rPr lang="es" sz="2000">
                <a:solidFill>
                  <a:schemeClr val="dk2"/>
                </a:solidFill>
                <a:highlight>
                  <a:srgbClr val="FFFFFF"/>
                </a:highlight>
                <a:latin typeface="Roboto"/>
                <a:ea typeface="Roboto"/>
                <a:cs typeface="Roboto"/>
                <a:sym typeface="Roboto"/>
              </a:rPr>
              <a:t> tu blog y tu web. </a:t>
            </a:r>
            <a:r>
              <a:rPr lang="es" sz="2000" b="1">
                <a:solidFill>
                  <a:schemeClr val="dk2"/>
                </a:solidFill>
                <a:highlight>
                  <a:srgbClr val="FFFFFF"/>
                </a:highlight>
                <a:latin typeface="Roboto"/>
                <a:ea typeface="Roboto"/>
                <a:cs typeface="Roboto"/>
                <a:sym typeface="Roboto"/>
              </a:rPr>
              <a:t>Tienes que tenerlas claras. </a:t>
            </a:r>
            <a:r>
              <a:rPr lang="es" sz="2000">
                <a:solidFill>
                  <a:schemeClr val="dk2"/>
                </a:solidFill>
                <a:highlight>
                  <a:srgbClr val="FFFFFF"/>
                </a:highlight>
                <a:latin typeface="Roboto"/>
                <a:ea typeface="Roboto"/>
                <a:cs typeface="Roboto"/>
                <a:sym typeface="Roboto"/>
              </a:rPr>
              <a:t>Algo que haga referencia, a tu cliente ideal, a tu especialidad o lo que te hace diferente, o a algún beneficio que posea tu producto. Esto último es fruto de identificar beneficios y nicho de mercado.</a:t>
            </a:r>
            <a:endParaRPr sz="2000">
              <a:solidFill>
                <a:schemeClr val="dk2"/>
              </a:solidFill>
              <a:highlight>
                <a:srgbClr val="FFFFFF"/>
              </a:highlight>
              <a:latin typeface="Roboto"/>
              <a:ea typeface="Roboto"/>
              <a:cs typeface="Roboto"/>
              <a:sym typeface="Roboto"/>
            </a:endParaRPr>
          </a:p>
        </p:txBody>
      </p:sp>
      <p:sp>
        <p:nvSpPr>
          <p:cNvPr id="212" name="Google Shape;212;p32"/>
          <p:cNvSpPr txBox="1">
            <a:spLocks noGrp="1"/>
          </p:cNvSpPr>
          <p:nvPr>
            <p:ph type="title" idx="2"/>
          </p:nvPr>
        </p:nvSpPr>
        <p:spPr>
          <a:xfrm>
            <a:off x="354950" y="847950"/>
            <a:ext cx="8214600" cy="7545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1500"/>
              </a:spcAft>
              <a:buNone/>
            </a:pPr>
            <a:r>
              <a:rPr lang="es" sz="2100">
                <a:highlight>
                  <a:srgbClr val="FFFFFF"/>
                </a:highlight>
                <a:latin typeface="Roboto"/>
                <a:ea typeface="Roboto"/>
                <a:cs typeface="Roboto"/>
                <a:sym typeface="Roboto"/>
              </a:rPr>
              <a:t>Cómo pensar la estructura sitio web (conceptual)</a:t>
            </a:r>
            <a:endParaRPr sz="3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subTitle" idx="1"/>
          </p:nvPr>
        </p:nvSpPr>
        <p:spPr>
          <a:xfrm>
            <a:off x="2390275" y="2310875"/>
            <a:ext cx="6331500" cy="21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a:solidFill>
                <a:srgbClr val="000000"/>
              </a:solidFill>
            </a:endParaRPr>
          </a:p>
        </p:txBody>
      </p:sp>
      <p:sp>
        <p:nvSpPr>
          <p:cNvPr id="218" name="Google Shape;218;p33"/>
          <p:cNvSpPr txBox="1">
            <a:spLocks noGrp="1"/>
          </p:cNvSpPr>
          <p:nvPr>
            <p:ph type="title" idx="2"/>
          </p:nvPr>
        </p:nvSpPr>
        <p:spPr>
          <a:xfrm>
            <a:off x="507350" y="1000350"/>
            <a:ext cx="82146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Cómo pensar un Proyecto Web</a:t>
            </a:r>
            <a:endParaRPr dirty="0"/>
          </a:p>
        </p:txBody>
      </p:sp>
      <p:sp>
        <p:nvSpPr>
          <p:cNvPr id="219" name="Google Shape;219;p33"/>
          <p:cNvSpPr txBox="1"/>
          <p:nvPr/>
        </p:nvSpPr>
        <p:spPr>
          <a:xfrm>
            <a:off x="645425" y="1602450"/>
            <a:ext cx="7840500" cy="3357000"/>
          </a:xfrm>
          <a:prstGeom prst="rect">
            <a:avLst/>
          </a:prstGeom>
          <a:noFill/>
          <a:ln>
            <a:noFill/>
          </a:ln>
        </p:spPr>
        <p:txBody>
          <a:bodyPr spcFirstLastPara="1" wrap="square" lIns="91425" tIns="91425" rIns="91425" bIns="91425" anchor="t" anchorCtr="0">
            <a:noAutofit/>
          </a:bodyPr>
          <a:lstStyle/>
          <a:p>
            <a:pPr marL="457200" lvl="0" indent="-333375" algn="l" rtl="0">
              <a:lnSpc>
                <a:spcPct val="115000"/>
              </a:lnSpc>
              <a:spcBef>
                <a:spcPts val="0"/>
              </a:spcBef>
              <a:spcAft>
                <a:spcPts val="0"/>
              </a:spcAft>
              <a:buSzPts val="1650"/>
              <a:buFont typeface="Roboto"/>
              <a:buAutoNum type="arabicPeriod"/>
            </a:pPr>
            <a:r>
              <a:rPr lang="es" sz="1650" u="sng" dirty="0">
                <a:solidFill>
                  <a:schemeClr val="accent3"/>
                </a:solidFill>
                <a:highlight>
                  <a:srgbClr val="FFFFFF"/>
                </a:highlight>
                <a:latin typeface="Roboto"/>
                <a:ea typeface="Roboto"/>
                <a:cs typeface="Roboto"/>
                <a:sym typeface="Roboto"/>
                <a:hlinkClick r:id="rId3"/>
              </a:rPr>
              <a:t>Tipos de estructura de un sitio web</a:t>
            </a:r>
            <a:endParaRPr sz="1650" u="sng" dirty="0">
              <a:solidFill>
                <a:schemeClr val="accent3"/>
              </a:solidFill>
              <a:highlight>
                <a:srgbClr val="FFFFFF"/>
              </a:highlight>
              <a:latin typeface="Roboto"/>
              <a:ea typeface="Roboto"/>
              <a:cs typeface="Roboto"/>
              <a:sym typeface="Roboto"/>
            </a:endParaRPr>
          </a:p>
          <a:p>
            <a:pPr marL="457200" lvl="0" indent="-333375" algn="l" rtl="0">
              <a:lnSpc>
                <a:spcPct val="115000"/>
              </a:lnSpc>
              <a:spcBef>
                <a:spcPts val="600"/>
              </a:spcBef>
              <a:spcAft>
                <a:spcPts val="0"/>
              </a:spcAft>
              <a:buSzPts val="1650"/>
              <a:buFont typeface="Roboto"/>
              <a:buAutoNum type="arabicPeriod"/>
            </a:pPr>
            <a:r>
              <a:rPr lang="es" sz="1650" u="sng" dirty="0">
                <a:solidFill>
                  <a:schemeClr val="accent3"/>
                </a:solidFill>
                <a:highlight>
                  <a:srgbClr val="FFFFFF"/>
                </a:highlight>
                <a:latin typeface="Roboto"/>
                <a:ea typeface="Roboto"/>
                <a:cs typeface="Roboto"/>
                <a:sym typeface="Roboto"/>
                <a:hlinkClick r:id="rId4"/>
              </a:rPr>
              <a:t>Número de páginas en la estructura de un sitio web</a:t>
            </a:r>
            <a:endParaRPr sz="1650" u="sng" dirty="0">
              <a:solidFill>
                <a:schemeClr val="accent3"/>
              </a:solidFill>
              <a:highlight>
                <a:srgbClr val="FFFFFF"/>
              </a:highlight>
              <a:latin typeface="Roboto"/>
              <a:ea typeface="Roboto"/>
              <a:cs typeface="Roboto"/>
              <a:sym typeface="Roboto"/>
            </a:endParaRPr>
          </a:p>
          <a:p>
            <a:pPr marL="457200" lvl="0" indent="-333375" algn="l" rtl="0">
              <a:lnSpc>
                <a:spcPct val="115000"/>
              </a:lnSpc>
              <a:spcBef>
                <a:spcPts val="600"/>
              </a:spcBef>
              <a:spcAft>
                <a:spcPts val="0"/>
              </a:spcAft>
              <a:buSzPts val="1650"/>
              <a:buFont typeface="Roboto"/>
              <a:buAutoNum type="arabicPeriod"/>
            </a:pPr>
            <a:r>
              <a:rPr lang="es" sz="1650" u="sng" dirty="0">
                <a:solidFill>
                  <a:schemeClr val="accent3"/>
                </a:solidFill>
                <a:highlight>
                  <a:srgbClr val="FFFFFF"/>
                </a:highlight>
                <a:latin typeface="Roboto"/>
                <a:ea typeface="Roboto"/>
                <a:cs typeface="Roboto"/>
                <a:sym typeface="Roboto"/>
                <a:hlinkClick r:id="rId5"/>
              </a:rPr>
              <a:t>Niveles de estructura de un sitio web</a:t>
            </a:r>
            <a:endParaRPr sz="1650" u="sng" dirty="0">
              <a:solidFill>
                <a:schemeClr val="accent3"/>
              </a:solidFill>
              <a:highlight>
                <a:srgbClr val="FFFFFF"/>
              </a:highlight>
              <a:latin typeface="Roboto"/>
              <a:ea typeface="Roboto"/>
              <a:cs typeface="Roboto"/>
              <a:sym typeface="Roboto"/>
            </a:endParaRPr>
          </a:p>
          <a:p>
            <a:pPr marL="457200" lvl="0" indent="-333375" algn="l" rtl="0">
              <a:lnSpc>
                <a:spcPct val="115000"/>
              </a:lnSpc>
              <a:spcBef>
                <a:spcPts val="600"/>
              </a:spcBef>
              <a:spcAft>
                <a:spcPts val="0"/>
              </a:spcAft>
              <a:buSzPts val="1650"/>
              <a:buFont typeface="Roboto"/>
              <a:buAutoNum type="arabicPeriod"/>
            </a:pPr>
            <a:r>
              <a:rPr lang="es" sz="1650" u="sng" dirty="0">
                <a:solidFill>
                  <a:schemeClr val="accent3"/>
                </a:solidFill>
                <a:highlight>
                  <a:srgbClr val="FFFFFF"/>
                </a:highlight>
                <a:latin typeface="Roboto"/>
                <a:ea typeface="Roboto"/>
                <a:cs typeface="Roboto"/>
                <a:sym typeface="Roboto"/>
                <a:hlinkClick r:id="rId6"/>
              </a:rPr>
              <a:t>Cómo definir la estructura de un sitio web casi perfecto (conceptual)</a:t>
            </a:r>
            <a:endParaRPr sz="1650" u="sng" dirty="0">
              <a:solidFill>
                <a:schemeClr val="accent3"/>
              </a:solidFill>
              <a:highlight>
                <a:srgbClr val="FFFFFF"/>
              </a:highlight>
              <a:latin typeface="Roboto"/>
              <a:ea typeface="Roboto"/>
              <a:cs typeface="Roboto"/>
              <a:sym typeface="Roboto"/>
            </a:endParaRPr>
          </a:p>
          <a:p>
            <a:pPr marL="457200" lvl="0" indent="-333375" algn="l" rtl="0">
              <a:lnSpc>
                <a:spcPct val="115000"/>
              </a:lnSpc>
              <a:spcBef>
                <a:spcPts val="600"/>
              </a:spcBef>
              <a:spcAft>
                <a:spcPts val="0"/>
              </a:spcAft>
              <a:buSzPts val="1650"/>
              <a:buFont typeface="Roboto"/>
              <a:buAutoNum type="arabicPeriod"/>
            </a:pPr>
            <a:r>
              <a:rPr lang="es" sz="1650" u="sng" dirty="0">
                <a:solidFill>
                  <a:schemeClr val="accent3"/>
                </a:solidFill>
                <a:highlight>
                  <a:srgbClr val="FFFFFF"/>
                </a:highlight>
                <a:latin typeface="Roboto"/>
                <a:ea typeface="Roboto"/>
                <a:cs typeface="Roboto"/>
                <a:sym typeface="Roboto"/>
                <a:hlinkClick r:id="rId7"/>
              </a:rPr>
              <a:t>Pasos para estructurar el sitio (técnico)</a:t>
            </a:r>
            <a:endParaRPr sz="1650" u="sng" dirty="0">
              <a:solidFill>
                <a:schemeClr val="accent3"/>
              </a:solidFill>
              <a:highlight>
                <a:srgbClr val="FFFFFF"/>
              </a:highlight>
              <a:latin typeface="Roboto"/>
              <a:ea typeface="Roboto"/>
              <a:cs typeface="Roboto"/>
              <a:sym typeface="Roboto"/>
            </a:endParaRPr>
          </a:p>
          <a:p>
            <a:pPr marL="914400" lvl="1" indent="-333375" algn="l" rtl="0">
              <a:lnSpc>
                <a:spcPct val="115000"/>
              </a:lnSpc>
              <a:spcBef>
                <a:spcPts val="600"/>
              </a:spcBef>
              <a:spcAft>
                <a:spcPts val="0"/>
              </a:spcAft>
              <a:buSzPts val="1650"/>
              <a:buFont typeface="Roboto"/>
              <a:buAutoNum type="arabicPeriod"/>
            </a:pPr>
            <a:r>
              <a:rPr lang="es" sz="1650" u="sng" dirty="0">
                <a:solidFill>
                  <a:schemeClr val="accent3"/>
                </a:solidFill>
                <a:highlight>
                  <a:srgbClr val="FFFFFF"/>
                </a:highlight>
                <a:latin typeface="Roboto"/>
                <a:ea typeface="Roboto"/>
                <a:cs typeface="Roboto"/>
                <a:sym typeface="Roboto"/>
                <a:hlinkClick r:id="rId8"/>
              </a:rPr>
              <a:t>Paso 1: Hacer el árbol de la estructura de un sitio web</a:t>
            </a:r>
            <a:endParaRPr sz="1650" u="sng" dirty="0">
              <a:solidFill>
                <a:schemeClr val="accent3"/>
              </a:solidFill>
              <a:highlight>
                <a:srgbClr val="FFFFFF"/>
              </a:highlight>
              <a:latin typeface="Roboto"/>
              <a:ea typeface="Roboto"/>
              <a:cs typeface="Roboto"/>
              <a:sym typeface="Roboto"/>
            </a:endParaRPr>
          </a:p>
          <a:p>
            <a:pPr marL="914400" lvl="1" indent="-333375" algn="l" rtl="0">
              <a:lnSpc>
                <a:spcPct val="115000"/>
              </a:lnSpc>
              <a:spcBef>
                <a:spcPts val="600"/>
              </a:spcBef>
              <a:spcAft>
                <a:spcPts val="0"/>
              </a:spcAft>
              <a:buSzPts val="1650"/>
              <a:buFont typeface="Roboto"/>
              <a:buAutoNum type="arabicPeriod"/>
            </a:pPr>
            <a:r>
              <a:rPr lang="es" sz="1650" u="sng" dirty="0">
                <a:solidFill>
                  <a:schemeClr val="accent3"/>
                </a:solidFill>
                <a:highlight>
                  <a:srgbClr val="FFFFFF"/>
                </a:highlight>
                <a:latin typeface="Roboto"/>
                <a:ea typeface="Roboto"/>
                <a:cs typeface="Roboto"/>
                <a:sym typeface="Roboto"/>
                <a:hlinkClick r:id="rId9"/>
              </a:rPr>
              <a:t>Paso 2: Hacer estructura de un sitio web amigable para SEO</a:t>
            </a:r>
            <a:endParaRPr sz="1650" u="sng" dirty="0">
              <a:solidFill>
                <a:schemeClr val="accent3"/>
              </a:solidFill>
              <a:highlight>
                <a:srgbClr val="FFFFFF"/>
              </a:highlight>
              <a:latin typeface="Roboto"/>
              <a:ea typeface="Roboto"/>
              <a:cs typeface="Roboto"/>
              <a:sym typeface="Roboto"/>
            </a:endParaRPr>
          </a:p>
          <a:p>
            <a:pPr marL="914400" lvl="1" indent="-333375" algn="l" rtl="0">
              <a:lnSpc>
                <a:spcPct val="115000"/>
              </a:lnSpc>
              <a:spcBef>
                <a:spcPts val="600"/>
              </a:spcBef>
              <a:spcAft>
                <a:spcPts val="0"/>
              </a:spcAft>
              <a:buSzPts val="1650"/>
              <a:buFont typeface="Roboto"/>
              <a:buAutoNum type="arabicPeriod"/>
            </a:pPr>
            <a:r>
              <a:rPr lang="es" sz="1650" u="sng" dirty="0">
                <a:solidFill>
                  <a:schemeClr val="accent3"/>
                </a:solidFill>
                <a:highlight>
                  <a:srgbClr val="FFFFFF"/>
                </a:highlight>
                <a:latin typeface="Roboto"/>
                <a:ea typeface="Roboto"/>
                <a:cs typeface="Roboto"/>
                <a:sym typeface="Roboto"/>
                <a:hlinkClick r:id="rId10"/>
              </a:rPr>
              <a:t>Paso 3: Enlaces internos para mejorar la estructura de un sitio </a:t>
            </a:r>
            <a:r>
              <a:rPr lang="es" sz="1650" u="sng" dirty="0" smtClean="0">
                <a:solidFill>
                  <a:schemeClr val="accent3"/>
                </a:solidFill>
                <a:highlight>
                  <a:srgbClr val="FFFFFF"/>
                </a:highlight>
                <a:latin typeface="Roboto"/>
                <a:ea typeface="Roboto"/>
                <a:cs typeface="Roboto"/>
                <a:sym typeface="Roboto"/>
                <a:hlinkClick r:id="rId10"/>
              </a:rPr>
              <a:t>web</a:t>
            </a:r>
            <a:endParaRPr sz="1650" u="sng" dirty="0">
              <a:solidFill>
                <a:schemeClr val="accent3"/>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 </a:t>
            </a:r>
            <a:r>
              <a:rPr lang="es" sz="2400"/>
              <a:t>Algunas de las tecnologías de Full Stack</a:t>
            </a:r>
            <a:endParaRPr sz="2400"/>
          </a:p>
        </p:txBody>
      </p:sp>
      <p:sp>
        <p:nvSpPr>
          <p:cNvPr id="80" name="Google Shape;80;p14"/>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                Estas son algunas de las tecnologías de Full Stack</a:t>
            </a:r>
            <a:endParaRPr/>
          </a:p>
        </p:txBody>
      </p:sp>
      <p:pic>
        <p:nvPicPr>
          <p:cNvPr id="81" name="Google Shape;81;p14"/>
          <p:cNvPicPr preferRelativeResize="0"/>
          <p:nvPr/>
        </p:nvPicPr>
        <p:blipFill>
          <a:blip r:embed="rId3">
            <a:alphaModFix/>
          </a:blip>
          <a:stretch>
            <a:fillRect/>
          </a:stretch>
        </p:blipFill>
        <p:spPr>
          <a:xfrm>
            <a:off x="3134341" y="1429450"/>
            <a:ext cx="5862710" cy="3507900"/>
          </a:xfrm>
          <a:prstGeom prst="rect">
            <a:avLst/>
          </a:prstGeom>
          <a:noFill/>
          <a:ln>
            <a:noFill/>
          </a:ln>
        </p:spPr>
      </p:pic>
      <p:sp>
        <p:nvSpPr>
          <p:cNvPr id="82" name="Google Shape;82;p14"/>
          <p:cNvSpPr txBox="1">
            <a:spLocks noGrp="1"/>
          </p:cNvSpPr>
          <p:nvPr>
            <p:ph type="title" idx="2"/>
          </p:nvPr>
        </p:nvSpPr>
        <p:spPr>
          <a:xfrm>
            <a:off x="95075" y="769300"/>
            <a:ext cx="7251900" cy="104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Lenguajes y Frameworks en </a:t>
            </a:r>
            <a:endParaRPr/>
          </a:p>
          <a:p>
            <a:pPr marL="0" lvl="0" indent="0" algn="l" rtl="0">
              <a:spcBef>
                <a:spcPts val="0"/>
              </a:spcBef>
              <a:spcAft>
                <a:spcPts val="0"/>
              </a:spcAft>
              <a:buNone/>
            </a:pPr>
            <a:r>
              <a:rPr lang="es"/>
              <a:t>Desarrollo Web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
        <p:cNvGrpSpPr/>
        <p:nvPr/>
      </p:nvGrpSpPr>
      <p:grpSpPr>
        <a:xfrm>
          <a:off x="0" y="0"/>
          <a:ext cx="0" cy="0"/>
          <a:chOff x="0" y="0"/>
          <a:chExt cx="0" cy="0"/>
        </a:xfrm>
      </p:grpSpPr>
      <p:sp>
        <p:nvSpPr>
          <p:cNvPr id="87" name="Google Shape;87;p15"/>
          <p:cNvSpPr txBox="1">
            <a:spLocks noGrp="1"/>
          </p:cNvSpPr>
          <p:nvPr>
            <p:ph type="title" idx="2"/>
          </p:nvPr>
        </p:nvSpPr>
        <p:spPr>
          <a:xfrm>
            <a:off x="507350" y="847950"/>
            <a:ext cx="82146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s"/>
              <a:t>Desarrollador Full Stack</a:t>
            </a:r>
            <a:endParaRPr sz="3700"/>
          </a:p>
          <a:p>
            <a:pPr marL="0" lvl="0" indent="0" algn="l" rtl="0">
              <a:spcBef>
                <a:spcPts val="0"/>
              </a:spcBef>
              <a:spcAft>
                <a:spcPts val="0"/>
              </a:spcAft>
              <a:buNone/>
            </a:pPr>
            <a:endParaRPr/>
          </a:p>
        </p:txBody>
      </p:sp>
      <p:sp>
        <p:nvSpPr>
          <p:cNvPr id="88" name="Google Shape;88;p15"/>
          <p:cNvSpPr txBox="1">
            <a:spLocks noGrp="1"/>
          </p:cNvSpPr>
          <p:nvPr>
            <p:ph type="body" idx="4294967295"/>
          </p:nvPr>
        </p:nvSpPr>
        <p:spPr>
          <a:xfrm>
            <a:off x="438575" y="1405000"/>
            <a:ext cx="8214600" cy="3534600"/>
          </a:xfrm>
          <a:prstGeom prst="rect">
            <a:avLst/>
          </a:prstGeom>
          <a:noFill/>
        </p:spPr>
        <p:txBody>
          <a:bodyPr spcFirstLastPara="1" wrap="square" lIns="91425" tIns="91425" rIns="91425" bIns="91425" anchor="t" anchorCtr="0">
            <a:noAutofit/>
          </a:bodyPr>
          <a:lstStyle/>
          <a:p>
            <a:pPr marL="457200" lvl="0" indent="-323850" algn="l" rtl="0">
              <a:spcBef>
                <a:spcPts val="1000"/>
              </a:spcBef>
              <a:spcAft>
                <a:spcPts val="0"/>
              </a:spcAft>
              <a:buSzPts val="1500"/>
              <a:buFont typeface="Arial"/>
              <a:buChar char="●"/>
            </a:pPr>
            <a:r>
              <a:rPr lang="es" sz="1500" b="1">
                <a:latin typeface="Arial"/>
                <a:ea typeface="Arial"/>
                <a:cs typeface="Arial"/>
                <a:sym typeface="Arial"/>
              </a:rPr>
              <a:t>Programador con perfil técnico muy completo.</a:t>
            </a:r>
            <a:endParaRPr sz="1500" b="1">
              <a:latin typeface="Arial"/>
              <a:ea typeface="Arial"/>
              <a:cs typeface="Arial"/>
              <a:sym typeface="Arial"/>
            </a:endParaRPr>
          </a:p>
          <a:p>
            <a:pPr marL="457200" lvl="0" indent="-323850" algn="l" rtl="0">
              <a:spcBef>
                <a:spcPts val="0"/>
              </a:spcBef>
              <a:spcAft>
                <a:spcPts val="0"/>
              </a:spcAft>
              <a:buSzPts val="1500"/>
              <a:buFont typeface="Arial"/>
              <a:buChar char="●"/>
            </a:pPr>
            <a:r>
              <a:rPr lang="es" sz="1500">
                <a:latin typeface="Arial"/>
                <a:ea typeface="Arial"/>
                <a:cs typeface="Arial"/>
                <a:sym typeface="Arial"/>
              </a:rPr>
              <a:t>Encargado de manejar cada uno de los aspectos relacionados con la creación y el mantenimiento de una aplicación web. </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s" sz="1500">
                <a:latin typeface="Arial"/>
                <a:ea typeface="Arial"/>
                <a:cs typeface="Arial"/>
                <a:sym typeface="Arial"/>
              </a:rPr>
              <a:t>Es un </a:t>
            </a:r>
            <a:r>
              <a:rPr lang="es" sz="1500" b="1">
                <a:latin typeface="Arial"/>
                <a:ea typeface="Arial"/>
                <a:cs typeface="Arial"/>
                <a:sym typeface="Arial"/>
              </a:rPr>
              <a:t>programador multiusos </a:t>
            </a:r>
            <a:r>
              <a:rPr lang="es" sz="1500">
                <a:latin typeface="Arial"/>
                <a:ea typeface="Arial"/>
                <a:cs typeface="Arial"/>
                <a:sym typeface="Arial"/>
              </a:rPr>
              <a:t>y dentro del desarrollo del proyecto es responsable del montaje de los servidores, hasta el diseño con Estilo (CSS).</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s" sz="1500">
                <a:latin typeface="Arial"/>
                <a:ea typeface="Arial"/>
                <a:cs typeface="Arial"/>
                <a:sym typeface="Arial"/>
              </a:rPr>
              <a:t>Es</a:t>
            </a:r>
            <a:r>
              <a:rPr lang="es" sz="1500" b="1">
                <a:latin typeface="Arial"/>
                <a:ea typeface="Arial"/>
                <a:cs typeface="Arial"/>
                <a:sym typeface="Arial"/>
              </a:rPr>
              <a:t> fundamental que tenga conocimientos en desarrollo Front-End y Back-End. </a:t>
            </a:r>
            <a:endParaRPr sz="1500" b="1">
              <a:solidFill>
                <a:srgbClr val="000000"/>
              </a:solidFill>
              <a:latin typeface="Arial"/>
              <a:ea typeface="Arial"/>
              <a:cs typeface="Arial"/>
              <a:sym typeface="Arial"/>
            </a:endParaRPr>
          </a:p>
          <a:p>
            <a:pPr marL="1371600" lvl="1" indent="-323850" algn="l" rtl="0">
              <a:lnSpc>
                <a:spcPct val="115000"/>
              </a:lnSpc>
              <a:spcBef>
                <a:spcPts val="0"/>
              </a:spcBef>
              <a:spcAft>
                <a:spcPts val="0"/>
              </a:spcAft>
              <a:buClr>
                <a:srgbClr val="000000"/>
              </a:buClr>
              <a:buSzPts val="1500"/>
              <a:buFont typeface="Arial"/>
              <a:buChar char="○"/>
            </a:pPr>
            <a:r>
              <a:rPr lang="es" sz="1500" b="1">
                <a:solidFill>
                  <a:srgbClr val="000000"/>
                </a:solidFill>
                <a:latin typeface="Arial"/>
                <a:ea typeface="Arial"/>
                <a:cs typeface="Arial"/>
                <a:sym typeface="Arial"/>
              </a:rPr>
              <a:t>Frontend: </a:t>
            </a:r>
            <a:r>
              <a:rPr lang="es" sz="1500">
                <a:solidFill>
                  <a:srgbClr val="000000"/>
                </a:solidFill>
                <a:latin typeface="Arial"/>
                <a:ea typeface="Arial"/>
                <a:cs typeface="Arial"/>
                <a:sym typeface="Arial"/>
              </a:rPr>
              <a:t>parte de un sitio web que interactúa con los usuarios. </a:t>
            </a:r>
            <a:endParaRPr sz="1500">
              <a:solidFill>
                <a:srgbClr val="000000"/>
              </a:solidFill>
              <a:latin typeface="Arial"/>
              <a:ea typeface="Arial"/>
              <a:cs typeface="Arial"/>
              <a:sym typeface="Arial"/>
            </a:endParaRPr>
          </a:p>
          <a:p>
            <a:pPr marL="1371600" lvl="1" indent="-323850" algn="l" rtl="0">
              <a:lnSpc>
                <a:spcPct val="115000"/>
              </a:lnSpc>
              <a:spcBef>
                <a:spcPts val="0"/>
              </a:spcBef>
              <a:spcAft>
                <a:spcPts val="0"/>
              </a:spcAft>
              <a:buClr>
                <a:srgbClr val="000000"/>
              </a:buClr>
              <a:buSzPts val="1500"/>
              <a:buFont typeface="Arial"/>
              <a:buChar char="○"/>
            </a:pPr>
            <a:r>
              <a:rPr lang="es" sz="1500" b="1">
                <a:latin typeface="Arial"/>
                <a:ea typeface="Arial"/>
                <a:cs typeface="Arial"/>
                <a:sym typeface="Arial"/>
              </a:rPr>
              <a:t>Backend: </a:t>
            </a:r>
            <a:r>
              <a:rPr lang="es" sz="1500">
                <a:latin typeface="Arial"/>
                <a:ea typeface="Arial"/>
                <a:cs typeface="Arial"/>
                <a:sym typeface="Arial"/>
              </a:rPr>
              <a:t>parte del sitio web que se conecta con la base de datos</a:t>
            </a:r>
            <a:endParaRPr sz="1500">
              <a:solidFill>
                <a:srgbClr val="000000"/>
              </a:solidFill>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s" sz="1500" b="1">
                <a:solidFill>
                  <a:srgbClr val="000000"/>
                </a:solidFill>
                <a:latin typeface="Arial"/>
                <a:ea typeface="Arial"/>
                <a:cs typeface="Arial"/>
                <a:sym typeface="Arial"/>
              </a:rPr>
              <a:t>Como desarrollador frontend debe conocer </a:t>
            </a:r>
            <a:r>
              <a:rPr lang="es" sz="1500">
                <a:solidFill>
                  <a:srgbClr val="000000"/>
                </a:solidFill>
                <a:latin typeface="Arial"/>
                <a:ea typeface="Arial"/>
                <a:cs typeface="Arial"/>
                <a:sym typeface="Arial"/>
              </a:rPr>
              <a:t>los siguientes lenguajes y framework ( marco de trabajo): </a:t>
            </a:r>
            <a:r>
              <a:rPr lang="es" sz="1500" b="1">
                <a:solidFill>
                  <a:srgbClr val="000000"/>
                </a:solidFill>
                <a:latin typeface="Arial"/>
                <a:ea typeface="Arial"/>
                <a:cs typeface="Arial"/>
                <a:sym typeface="Arial"/>
              </a:rPr>
              <a:t>HTML, CSS, Bootstrap, JavaScript.  </a:t>
            </a:r>
            <a:endParaRPr sz="1500" b="1">
              <a:solidFill>
                <a:srgbClr val="000000"/>
              </a:solidFill>
              <a:latin typeface="Arial"/>
              <a:ea typeface="Arial"/>
              <a:cs typeface="Arial"/>
              <a:sym typeface="Arial"/>
            </a:endParaRPr>
          </a:p>
          <a:p>
            <a:pPr marL="457200" lvl="0" indent="-323850" algn="l" rtl="0">
              <a:lnSpc>
                <a:spcPct val="115000"/>
              </a:lnSpc>
              <a:spcBef>
                <a:spcPts val="0"/>
              </a:spcBef>
              <a:spcAft>
                <a:spcPts val="0"/>
              </a:spcAft>
              <a:buClr>
                <a:srgbClr val="000000"/>
              </a:buClr>
              <a:buSzPts val="1500"/>
              <a:buFont typeface="Arial"/>
              <a:buChar char="●"/>
            </a:pPr>
            <a:r>
              <a:rPr lang="es" sz="1500" b="1">
                <a:solidFill>
                  <a:srgbClr val="000000"/>
                </a:solidFill>
                <a:latin typeface="Arial"/>
                <a:ea typeface="Arial"/>
                <a:cs typeface="Arial"/>
                <a:sym typeface="Arial"/>
              </a:rPr>
              <a:t>Como desarrollador backend</a:t>
            </a:r>
            <a:r>
              <a:rPr lang="es" sz="1500">
                <a:solidFill>
                  <a:srgbClr val="000000"/>
                </a:solidFill>
                <a:latin typeface="Arial"/>
                <a:ea typeface="Arial"/>
                <a:cs typeface="Arial"/>
                <a:sym typeface="Arial"/>
              </a:rPr>
              <a:t> debe tener </a:t>
            </a:r>
            <a:r>
              <a:rPr lang="es" sz="1500" b="1">
                <a:solidFill>
                  <a:srgbClr val="000000"/>
                </a:solidFill>
                <a:latin typeface="Arial"/>
                <a:ea typeface="Arial"/>
                <a:cs typeface="Arial"/>
                <a:sym typeface="Arial"/>
              </a:rPr>
              <a:t>amplios conocimientos: lenguajes de programación: frameworks y base de datos</a:t>
            </a:r>
            <a:endParaRPr sz="1500" b="1">
              <a:solidFill>
                <a:srgbClr val="000000"/>
              </a:solidFill>
              <a:latin typeface="Arial"/>
              <a:ea typeface="Arial"/>
              <a:cs typeface="Arial"/>
              <a:sym typeface="Arial"/>
            </a:endParaRPr>
          </a:p>
          <a:p>
            <a:pPr marL="457200" lvl="0" indent="0" algn="l" rtl="0">
              <a:lnSpc>
                <a:spcPct val="115000"/>
              </a:lnSpc>
              <a:spcBef>
                <a:spcPts val="1000"/>
              </a:spcBef>
              <a:spcAft>
                <a:spcPts val="0"/>
              </a:spcAft>
              <a:buNone/>
            </a:pPr>
            <a:endParaRPr sz="1500" b="1">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1"/>
          <p:cNvSpPr txBox="1">
            <a:spLocks noGrp="1"/>
          </p:cNvSpPr>
          <p:nvPr>
            <p:ph type="title" idx="2"/>
          </p:nvPr>
        </p:nvSpPr>
        <p:spPr>
          <a:xfrm>
            <a:off x="507350" y="847950"/>
            <a:ext cx="82146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s" sz="3700"/>
              <a:t>Herramientas Edición de Código:</a:t>
            </a:r>
            <a:endParaRPr sz="3700"/>
          </a:p>
          <a:p>
            <a:pPr marL="0" lvl="0" indent="0" algn="l" rtl="0">
              <a:spcBef>
                <a:spcPts val="0"/>
              </a:spcBef>
              <a:spcAft>
                <a:spcPts val="0"/>
              </a:spcAft>
              <a:buNone/>
            </a:pPr>
            <a:endParaRPr/>
          </a:p>
        </p:txBody>
      </p:sp>
      <p:sp>
        <p:nvSpPr>
          <p:cNvPr id="130" name="Google Shape;130;p21"/>
          <p:cNvSpPr txBox="1"/>
          <p:nvPr/>
        </p:nvSpPr>
        <p:spPr>
          <a:xfrm>
            <a:off x="1026425" y="1152625"/>
            <a:ext cx="7134000" cy="3602100"/>
          </a:xfrm>
          <a:prstGeom prst="rect">
            <a:avLst/>
          </a:prstGeom>
          <a:noFill/>
          <a:ln>
            <a:noFill/>
          </a:ln>
        </p:spPr>
        <p:txBody>
          <a:bodyPr spcFirstLastPara="1" wrap="square" lIns="91425" tIns="91425" rIns="91425" bIns="91425" anchor="ctr" anchorCtr="0">
            <a:noAutofit/>
          </a:bodyPr>
          <a:lstStyle/>
          <a:p>
            <a:pPr marL="457200" lvl="0" indent="-355600" algn="l" rtl="0">
              <a:spcBef>
                <a:spcPts val="1000"/>
              </a:spcBef>
              <a:spcAft>
                <a:spcPts val="0"/>
              </a:spcAft>
              <a:buClr>
                <a:schemeClr val="dk2"/>
              </a:buClr>
              <a:buSzPts val="2000"/>
              <a:buChar char="●"/>
            </a:pPr>
            <a:r>
              <a:rPr lang="es" sz="2000" b="1">
                <a:solidFill>
                  <a:schemeClr val="dk2"/>
                </a:solidFill>
              </a:rPr>
              <a:t>Navegador de Internet</a:t>
            </a:r>
            <a:endParaRPr sz="2000" b="1">
              <a:solidFill>
                <a:schemeClr val="dk2"/>
              </a:solidFill>
            </a:endParaRPr>
          </a:p>
          <a:p>
            <a:pPr marL="914400" lvl="1" indent="-355600" algn="l" rtl="0">
              <a:spcBef>
                <a:spcPts val="0"/>
              </a:spcBef>
              <a:spcAft>
                <a:spcPts val="0"/>
              </a:spcAft>
              <a:buClr>
                <a:schemeClr val="dk2"/>
              </a:buClr>
              <a:buSzPts val="2000"/>
              <a:buChar char="○"/>
            </a:pPr>
            <a:r>
              <a:rPr lang="es" sz="2000">
                <a:solidFill>
                  <a:schemeClr val="dk2"/>
                </a:solidFill>
              </a:rPr>
              <a:t>Chrome, </a:t>
            </a:r>
            <a:endParaRPr sz="2000">
              <a:solidFill>
                <a:schemeClr val="dk2"/>
              </a:solidFill>
            </a:endParaRPr>
          </a:p>
          <a:p>
            <a:pPr marL="914400" lvl="1" indent="-355600" algn="l" rtl="0">
              <a:spcBef>
                <a:spcPts val="0"/>
              </a:spcBef>
              <a:spcAft>
                <a:spcPts val="0"/>
              </a:spcAft>
              <a:buClr>
                <a:schemeClr val="dk2"/>
              </a:buClr>
              <a:buSzPts val="2000"/>
              <a:buChar char="○"/>
            </a:pPr>
            <a:r>
              <a:rPr lang="es" sz="2000">
                <a:solidFill>
                  <a:schemeClr val="dk2"/>
                </a:solidFill>
              </a:rPr>
              <a:t>Mozilla,</a:t>
            </a:r>
            <a:endParaRPr sz="2000">
              <a:solidFill>
                <a:schemeClr val="dk2"/>
              </a:solidFill>
            </a:endParaRPr>
          </a:p>
          <a:p>
            <a:pPr marL="914400" lvl="1" indent="-355600" algn="l" rtl="0">
              <a:spcBef>
                <a:spcPts val="0"/>
              </a:spcBef>
              <a:spcAft>
                <a:spcPts val="0"/>
              </a:spcAft>
              <a:buClr>
                <a:schemeClr val="dk2"/>
              </a:buClr>
              <a:buSzPts val="2000"/>
              <a:buChar char="○"/>
            </a:pPr>
            <a:r>
              <a:rPr lang="es" sz="2000">
                <a:solidFill>
                  <a:schemeClr val="dk2"/>
                </a:solidFill>
              </a:rPr>
              <a:t>FireFox,</a:t>
            </a:r>
            <a:endParaRPr sz="2000">
              <a:solidFill>
                <a:schemeClr val="dk2"/>
              </a:solidFill>
            </a:endParaRPr>
          </a:p>
          <a:p>
            <a:pPr marL="914400" lvl="1" indent="-355600" algn="l" rtl="0">
              <a:spcBef>
                <a:spcPts val="0"/>
              </a:spcBef>
              <a:spcAft>
                <a:spcPts val="0"/>
              </a:spcAft>
              <a:buClr>
                <a:schemeClr val="dk2"/>
              </a:buClr>
              <a:buSzPts val="2000"/>
              <a:buChar char="○"/>
            </a:pPr>
            <a:r>
              <a:rPr lang="es" sz="2000">
                <a:solidFill>
                  <a:schemeClr val="dk2"/>
                </a:solidFill>
              </a:rPr>
              <a:t>Internet Explorer, etc</a:t>
            </a:r>
            <a:endParaRPr sz="2000">
              <a:solidFill>
                <a:schemeClr val="dk2"/>
              </a:solidFill>
            </a:endParaRPr>
          </a:p>
          <a:p>
            <a:pPr marL="457200" lvl="0" indent="-355600" algn="l" rtl="0">
              <a:spcBef>
                <a:spcPts val="1000"/>
              </a:spcBef>
              <a:spcAft>
                <a:spcPts val="0"/>
              </a:spcAft>
              <a:buClr>
                <a:schemeClr val="dk2"/>
              </a:buClr>
              <a:buSzPts val="2000"/>
              <a:buChar char="●"/>
            </a:pPr>
            <a:r>
              <a:rPr lang="es" sz="2000" b="1">
                <a:solidFill>
                  <a:schemeClr val="dk2"/>
                </a:solidFill>
              </a:rPr>
              <a:t>Editores de Texto Plano (txt):</a:t>
            </a:r>
            <a:endParaRPr sz="2000" b="1">
              <a:solidFill>
                <a:schemeClr val="dk2"/>
              </a:solidFill>
            </a:endParaRPr>
          </a:p>
          <a:p>
            <a:pPr marL="914400" lvl="1" indent="-355600" algn="l" rtl="0">
              <a:spcBef>
                <a:spcPts val="0"/>
              </a:spcBef>
              <a:spcAft>
                <a:spcPts val="0"/>
              </a:spcAft>
              <a:buClr>
                <a:schemeClr val="dk2"/>
              </a:buClr>
              <a:buSzPts val="2000"/>
              <a:buChar char="○"/>
            </a:pPr>
            <a:r>
              <a:rPr lang="es" sz="2000">
                <a:solidFill>
                  <a:schemeClr val="dk2"/>
                </a:solidFill>
              </a:rPr>
              <a:t>SublimeText,  </a:t>
            </a:r>
            <a:endParaRPr sz="2000">
              <a:solidFill>
                <a:schemeClr val="dk2"/>
              </a:solidFill>
            </a:endParaRPr>
          </a:p>
          <a:p>
            <a:pPr marL="914400" lvl="1" indent="-355600" algn="l" rtl="0">
              <a:spcBef>
                <a:spcPts val="0"/>
              </a:spcBef>
              <a:spcAft>
                <a:spcPts val="0"/>
              </a:spcAft>
              <a:buClr>
                <a:schemeClr val="dk2"/>
              </a:buClr>
              <a:buSzPts val="2000"/>
              <a:buChar char="○"/>
            </a:pPr>
            <a:r>
              <a:rPr lang="es" sz="2000">
                <a:solidFill>
                  <a:schemeClr val="dk2"/>
                </a:solidFill>
              </a:rPr>
              <a:t>Atom, </a:t>
            </a:r>
            <a:endParaRPr sz="2000">
              <a:solidFill>
                <a:schemeClr val="dk2"/>
              </a:solidFill>
            </a:endParaRPr>
          </a:p>
          <a:p>
            <a:pPr marL="914400" lvl="1" indent="-355600" algn="l" rtl="0">
              <a:spcBef>
                <a:spcPts val="0"/>
              </a:spcBef>
              <a:spcAft>
                <a:spcPts val="0"/>
              </a:spcAft>
              <a:buClr>
                <a:schemeClr val="dk2"/>
              </a:buClr>
              <a:buSzPts val="2000"/>
              <a:buChar char="○"/>
            </a:pPr>
            <a:r>
              <a:rPr lang="es" sz="2000">
                <a:solidFill>
                  <a:schemeClr val="dk2"/>
                </a:solidFill>
              </a:rPr>
              <a:t>Notepad++</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2"/>
          <p:cNvSpPr txBox="1">
            <a:spLocks noGrp="1"/>
          </p:cNvSpPr>
          <p:nvPr>
            <p:ph type="title" idx="2"/>
          </p:nvPr>
        </p:nvSpPr>
        <p:spPr>
          <a:xfrm>
            <a:off x="507350" y="847950"/>
            <a:ext cx="82146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s" sz="3700"/>
              <a:t>Herramientas Edición de Código:</a:t>
            </a:r>
            <a:endParaRPr sz="3700"/>
          </a:p>
          <a:p>
            <a:pPr marL="0" lvl="0" indent="0" algn="l" rtl="0">
              <a:spcBef>
                <a:spcPts val="0"/>
              </a:spcBef>
              <a:spcAft>
                <a:spcPts val="0"/>
              </a:spcAft>
              <a:buNone/>
            </a:pPr>
            <a:endParaRPr/>
          </a:p>
        </p:txBody>
      </p:sp>
      <p:sp>
        <p:nvSpPr>
          <p:cNvPr id="136" name="Google Shape;136;p22"/>
          <p:cNvSpPr txBox="1"/>
          <p:nvPr/>
        </p:nvSpPr>
        <p:spPr>
          <a:xfrm>
            <a:off x="1026425" y="1152625"/>
            <a:ext cx="7134000" cy="3602100"/>
          </a:xfrm>
          <a:prstGeom prst="rect">
            <a:avLst/>
          </a:prstGeom>
          <a:noFill/>
          <a:ln>
            <a:noFill/>
          </a:ln>
        </p:spPr>
        <p:txBody>
          <a:bodyPr spcFirstLastPara="1" wrap="square" lIns="91425" tIns="91425" rIns="91425" bIns="91425" anchor="ctr" anchorCtr="0">
            <a:noAutofit/>
          </a:bodyPr>
          <a:lstStyle/>
          <a:p>
            <a:pPr marL="457200" lvl="0" indent="-355600" algn="l" rtl="0">
              <a:spcBef>
                <a:spcPts val="1000"/>
              </a:spcBef>
              <a:spcAft>
                <a:spcPts val="0"/>
              </a:spcAft>
              <a:buClr>
                <a:schemeClr val="dk2"/>
              </a:buClr>
              <a:buSzPts val="2000"/>
              <a:buChar char="●"/>
            </a:pPr>
            <a:r>
              <a:rPr lang="es" sz="2000" b="1">
                <a:solidFill>
                  <a:schemeClr val="dk2"/>
                </a:solidFill>
              </a:rPr>
              <a:t>Más editores de texto:</a:t>
            </a:r>
            <a:endParaRPr sz="2000" b="1">
              <a:solidFill>
                <a:schemeClr val="dk2"/>
              </a:solidFill>
            </a:endParaRPr>
          </a:p>
          <a:p>
            <a:pPr marL="914400" lvl="1" indent="-355600" algn="l" rtl="0">
              <a:spcBef>
                <a:spcPts val="0"/>
              </a:spcBef>
              <a:spcAft>
                <a:spcPts val="0"/>
              </a:spcAft>
              <a:buClr>
                <a:schemeClr val="dk2"/>
              </a:buClr>
              <a:buSzPts val="2000"/>
              <a:buChar char="○"/>
            </a:pPr>
            <a:r>
              <a:rPr lang="es" sz="2000">
                <a:solidFill>
                  <a:schemeClr val="dk2"/>
                </a:solidFill>
              </a:rPr>
              <a:t>Visual Studio Code        </a:t>
            </a:r>
            <a:r>
              <a:rPr lang="es" sz="1500" u="sng">
                <a:solidFill>
                  <a:schemeClr val="hlink"/>
                </a:solidFill>
                <a:hlinkClick r:id="rId4"/>
              </a:rPr>
              <a:t>code.visualstudio.com</a:t>
            </a:r>
            <a:endParaRPr sz="1500" b="1">
              <a:solidFill>
                <a:schemeClr val="dk2"/>
              </a:solidFill>
            </a:endParaRPr>
          </a:p>
          <a:p>
            <a:pPr marL="914400" lvl="1" indent="-355600" algn="l" rtl="0">
              <a:spcBef>
                <a:spcPts val="0"/>
              </a:spcBef>
              <a:spcAft>
                <a:spcPts val="0"/>
              </a:spcAft>
              <a:buClr>
                <a:schemeClr val="dk2"/>
              </a:buClr>
              <a:buSzPts val="2000"/>
              <a:buChar char="○"/>
            </a:pPr>
            <a:r>
              <a:rPr lang="es" sz="2000">
                <a:solidFill>
                  <a:schemeClr val="dk2"/>
                </a:solidFill>
              </a:rPr>
              <a:t>Geany  ( mas liviano )	 </a:t>
            </a:r>
            <a:r>
              <a:rPr lang="es" sz="1500" u="sng">
                <a:solidFill>
                  <a:schemeClr val="hlink"/>
                </a:solidFill>
                <a:hlinkClick r:id="rId5"/>
              </a:rPr>
              <a:t>download.geany.org/geany-1.36</a:t>
            </a:r>
            <a:endParaRPr sz="1500">
              <a:solidFill>
                <a:schemeClr val="dk2"/>
              </a:solidFill>
            </a:endParaRPr>
          </a:p>
          <a:p>
            <a:pPr marL="914400" lvl="0" indent="0" algn="l" rtl="0">
              <a:spcBef>
                <a:spcPts val="0"/>
              </a:spcBef>
              <a:spcAft>
                <a:spcPts val="0"/>
              </a:spcAft>
              <a:buNone/>
            </a:pPr>
            <a:endParaRPr sz="1500">
              <a:solidFill>
                <a:schemeClr val="dk2"/>
              </a:solidFill>
            </a:endParaRPr>
          </a:p>
          <a:p>
            <a:pPr marL="457200" lvl="0" indent="-355600" algn="l" rtl="0">
              <a:spcBef>
                <a:spcPts val="1000"/>
              </a:spcBef>
              <a:spcAft>
                <a:spcPts val="0"/>
              </a:spcAft>
              <a:buClr>
                <a:schemeClr val="dk2"/>
              </a:buClr>
              <a:buSzPts val="2000"/>
              <a:buChar char="●"/>
            </a:pPr>
            <a:r>
              <a:rPr lang="es" sz="2000" b="1">
                <a:solidFill>
                  <a:schemeClr val="dk2"/>
                </a:solidFill>
              </a:rPr>
              <a:t>Editores Online:</a:t>
            </a:r>
            <a:endParaRPr sz="2000" b="1">
              <a:solidFill>
                <a:schemeClr val="dk2"/>
              </a:solidFill>
            </a:endParaRPr>
          </a:p>
          <a:p>
            <a:pPr marL="914400" lvl="1" indent="-355600" algn="l" rtl="0">
              <a:spcBef>
                <a:spcPts val="1000"/>
              </a:spcBef>
              <a:spcAft>
                <a:spcPts val="0"/>
              </a:spcAft>
              <a:buClr>
                <a:schemeClr val="dk2"/>
              </a:buClr>
              <a:buSzPts val="2000"/>
              <a:buChar char="○"/>
            </a:pPr>
            <a:r>
              <a:rPr lang="es" sz="2000" u="sng">
                <a:solidFill>
                  <a:schemeClr val="hlink"/>
                </a:solidFill>
                <a:hlinkClick r:id="rId6"/>
              </a:rPr>
              <a:t>repl.it</a:t>
            </a:r>
            <a:r>
              <a:rPr lang="es"/>
              <a:t> Editar HTML, CSS online.</a:t>
            </a:r>
            <a:endParaRPr/>
          </a:p>
          <a:p>
            <a:pPr marL="914400" lvl="1" indent="-355600" algn="l" rtl="0">
              <a:spcBef>
                <a:spcPts val="1000"/>
              </a:spcBef>
              <a:spcAft>
                <a:spcPts val="0"/>
              </a:spcAft>
              <a:buClr>
                <a:schemeClr val="dk2"/>
              </a:buClr>
              <a:buSzPts val="2000"/>
              <a:buChar char="○"/>
            </a:pPr>
            <a:r>
              <a:rPr lang="es" sz="2000" u="sng">
                <a:solidFill>
                  <a:schemeClr val="hlink"/>
                </a:solidFill>
                <a:hlinkClick r:id="rId7"/>
              </a:rPr>
              <a:t>https://jsbin.com/</a:t>
            </a:r>
            <a:r>
              <a:rPr lang="es">
                <a:solidFill>
                  <a:schemeClr val="dk2"/>
                </a:solidFill>
              </a:rPr>
              <a:t>  Para hacer pruebas online</a:t>
            </a:r>
            <a:endParaRPr>
              <a:solidFill>
                <a:schemeClr val="dk2"/>
              </a:solidFill>
            </a:endParaRPr>
          </a:p>
          <a:p>
            <a:pPr marL="0" lvl="0" indent="0" algn="l" rtl="0">
              <a:spcBef>
                <a:spcPts val="0"/>
              </a:spcBef>
              <a:spcAft>
                <a:spcPts val="0"/>
              </a:spcAft>
              <a:buNone/>
            </a:pP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subTitle" idx="1"/>
          </p:nvPr>
        </p:nvSpPr>
        <p:spPr>
          <a:xfrm>
            <a:off x="2390275" y="2310875"/>
            <a:ext cx="6331500" cy="21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a:solidFill>
                <a:srgbClr val="000000"/>
              </a:solidFill>
            </a:endParaRPr>
          </a:p>
        </p:txBody>
      </p:sp>
      <p:sp>
        <p:nvSpPr>
          <p:cNvPr id="142" name="Google Shape;142;p23"/>
          <p:cNvSpPr txBox="1">
            <a:spLocks noGrp="1"/>
          </p:cNvSpPr>
          <p:nvPr>
            <p:ph type="title" idx="2"/>
          </p:nvPr>
        </p:nvSpPr>
        <p:spPr>
          <a:xfrm>
            <a:off x="507350" y="847950"/>
            <a:ext cx="82146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Sitios de Consulta</a:t>
            </a:r>
            <a:endParaRPr/>
          </a:p>
        </p:txBody>
      </p:sp>
      <p:sp>
        <p:nvSpPr>
          <p:cNvPr id="143" name="Google Shape;143;p23"/>
          <p:cNvSpPr txBox="1"/>
          <p:nvPr/>
        </p:nvSpPr>
        <p:spPr>
          <a:xfrm>
            <a:off x="645425" y="1480175"/>
            <a:ext cx="7134000" cy="3000000"/>
          </a:xfrm>
          <a:prstGeom prst="rect">
            <a:avLst/>
          </a:prstGeom>
          <a:noFill/>
          <a:ln>
            <a:noFill/>
          </a:ln>
        </p:spPr>
        <p:txBody>
          <a:bodyPr spcFirstLastPara="1" wrap="square" lIns="91425" tIns="91425" rIns="91425" bIns="91425" anchor="ctr" anchorCtr="0">
            <a:noAutofit/>
          </a:bodyPr>
          <a:lstStyle/>
          <a:p>
            <a:pPr marL="457200" lvl="0" indent="-355600" algn="l" rtl="0">
              <a:spcBef>
                <a:spcPts val="0"/>
              </a:spcBef>
              <a:spcAft>
                <a:spcPts val="0"/>
              </a:spcAft>
              <a:buClr>
                <a:schemeClr val="dk2"/>
              </a:buClr>
              <a:buSzPts val="2000"/>
              <a:buChar char="●"/>
            </a:pPr>
            <a:r>
              <a:rPr lang="es" sz="2000" b="1">
                <a:solidFill>
                  <a:schemeClr val="dk2"/>
                </a:solidFill>
              </a:rPr>
              <a:t>Aula Virtual             </a:t>
            </a:r>
            <a:r>
              <a:rPr lang="es" sz="2000" u="sng">
                <a:solidFill>
                  <a:schemeClr val="hlink"/>
                </a:solidFill>
                <a:hlinkClick r:id="rId3"/>
              </a:rPr>
              <a:t>aulasvirtuales.bue.edu.ar</a:t>
            </a:r>
            <a:endParaRPr sz="2000" b="1">
              <a:solidFill>
                <a:schemeClr val="dk2"/>
              </a:solidFill>
            </a:endParaRPr>
          </a:p>
          <a:p>
            <a:pPr marL="457200" lvl="0" indent="0" algn="l" rtl="0">
              <a:spcBef>
                <a:spcPts val="0"/>
              </a:spcBef>
              <a:spcAft>
                <a:spcPts val="0"/>
              </a:spcAft>
              <a:buNone/>
            </a:pPr>
            <a:r>
              <a:rPr lang="es" sz="2000">
                <a:solidFill>
                  <a:schemeClr val="dk2"/>
                </a:solidFill>
              </a:rPr>
              <a:t>Sitio con el material teórico y donde  deberán realizar los ejercicios  y adicionales del curso.</a:t>
            </a:r>
            <a:r>
              <a:rPr lang="es" sz="2000" b="1">
                <a:solidFill>
                  <a:schemeClr val="dk2"/>
                </a:solidFill>
              </a:rPr>
              <a:t> </a:t>
            </a:r>
            <a:endParaRPr sz="2000" b="1">
              <a:solidFill>
                <a:schemeClr val="dk2"/>
              </a:solidFill>
            </a:endParaRPr>
          </a:p>
          <a:p>
            <a:pPr marL="0" lvl="0" indent="0" algn="l" rtl="0">
              <a:spcBef>
                <a:spcPts val="0"/>
              </a:spcBef>
              <a:spcAft>
                <a:spcPts val="0"/>
              </a:spcAft>
              <a:buNone/>
            </a:pPr>
            <a:endParaRPr sz="1500">
              <a:solidFill>
                <a:schemeClr val="dk2"/>
              </a:solidFill>
            </a:endParaRPr>
          </a:p>
          <a:p>
            <a:pPr marL="457200" lvl="0" indent="-355600" algn="l" rtl="0">
              <a:spcBef>
                <a:spcPts val="0"/>
              </a:spcBef>
              <a:spcAft>
                <a:spcPts val="0"/>
              </a:spcAft>
              <a:buClr>
                <a:schemeClr val="dk2"/>
              </a:buClr>
              <a:buSzPts val="2000"/>
              <a:buChar char="●"/>
            </a:pPr>
            <a:r>
              <a:rPr lang="es" sz="2000" b="1">
                <a:solidFill>
                  <a:schemeClr val="dk2"/>
                </a:solidFill>
              </a:rPr>
              <a:t>W3School               </a:t>
            </a:r>
            <a:r>
              <a:rPr lang="es" sz="2000" u="sng">
                <a:solidFill>
                  <a:schemeClr val="hlink"/>
                </a:solidFill>
                <a:hlinkClick r:id="rId4"/>
              </a:rPr>
              <a:t>www.w3Schools.com</a:t>
            </a:r>
            <a:endParaRPr sz="2000" b="1">
              <a:solidFill>
                <a:schemeClr val="dk2"/>
              </a:solidFill>
            </a:endParaRPr>
          </a:p>
          <a:p>
            <a:pPr marL="457200" lvl="0" indent="0" algn="l" rtl="0">
              <a:spcBef>
                <a:spcPts val="0"/>
              </a:spcBef>
              <a:spcAft>
                <a:spcPts val="0"/>
              </a:spcAft>
              <a:buNone/>
            </a:pPr>
            <a:r>
              <a:rPr lang="es" sz="2000">
                <a:solidFill>
                  <a:schemeClr val="dk2"/>
                </a:solidFill>
              </a:rPr>
              <a:t>Sitio de consulta para infinidad de lenguajes, framework y base de datos, entre ellos HTML, CSS, Bootstrap, javascrip etc que vamos a utilizar a lo largo de todo el curso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idx="2"/>
          </p:nvPr>
        </p:nvSpPr>
        <p:spPr>
          <a:xfrm>
            <a:off x="5231750" y="1000350"/>
            <a:ext cx="36885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Aplicación web</a:t>
            </a:r>
            <a:endParaRPr/>
          </a:p>
        </p:txBody>
      </p:sp>
      <p:sp>
        <p:nvSpPr>
          <p:cNvPr id="149" name="Google Shape;149;p24"/>
          <p:cNvSpPr txBox="1"/>
          <p:nvPr/>
        </p:nvSpPr>
        <p:spPr>
          <a:xfrm>
            <a:off x="4826050" y="1754850"/>
            <a:ext cx="3978300" cy="3000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2"/>
              </a:buClr>
              <a:buSzPts val="1800"/>
              <a:buChar char="●"/>
            </a:pPr>
            <a:r>
              <a:rPr lang="es" sz="1800">
                <a:solidFill>
                  <a:schemeClr val="dk2"/>
                </a:solidFill>
              </a:rPr>
              <a:t>Es aquella que está instalada en un servidor web</a:t>
            </a:r>
            <a:endParaRPr sz="1800">
              <a:solidFill>
                <a:schemeClr val="dk2"/>
              </a:solidFill>
            </a:endParaRPr>
          </a:p>
          <a:p>
            <a:pPr marL="457200" marR="0" lvl="0" indent="-342900" algn="l" rtl="0">
              <a:lnSpc>
                <a:spcPct val="100000"/>
              </a:lnSpc>
              <a:spcBef>
                <a:spcPts val="0"/>
              </a:spcBef>
              <a:spcAft>
                <a:spcPts val="0"/>
              </a:spcAft>
              <a:buClr>
                <a:schemeClr val="dk2"/>
              </a:buClr>
              <a:buSzPts val="1800"/>
              <a:buChar char="●"/>
            </a:pPr>
            <a:r>
              <a:rPr lang="es" sz="1800">
                <a:solidFill>
                  <a:schemeClr val="dk2"/>
                </a:solidFill>
              </a:rPr>
              <a:t>Su ejecución requiere que el usuario disponga de:</a:t>
            </a:r>
            <a:endParaRPr sz="1800">
              <a:solidFill>
                <a:schemeClr val="dk2"/>
              </a:solidFill>
            </a:endParaRPr>
          </a:p>
          <a:p>
            <a:pPr marL="914400" marR="0" lvl="1" indent="-342900" algn="l" rtl="0">
              <a:lnSpc>
                <a:spcPct val="100000"/>
              </a:lnSpc>
              <a:spcBef>
                <a:spcPts val="0"/>
              </a:spcBef>
              <a:spcAft>
                <a:spcPts val="0"/>
              </a:spcAft>
              <a:buClr>
                <a:schemeClr val="dk2"/>
              </a:buClr>
              <a:buSzPts val="1800"/>
              <a:buChar char="○"/>
            </a:pPr>
            <a:r>
              <a:rPr lang="es" sz="1800">
                <a:solidFill>
                  <a:schemeClr val="dk2"/>
                </a:solidFill>
              </a:rPr>
              <a:t>un dispositivo con conexión a internet </a:t>
            </a:r>
            <a:endParaRPr sz="1800">
              <a:solidFill>
                <a:schemeClr val="dk2"/>
              </a:solidFill>
            </a:endParaRPr>
          </a:p>
          <a:p>
            <a:pPr marL="914400" marR="0" lvl="1" indent="-342900" algn="l" rtl="0">
              <a:lnSpc>
                <a:spcPct val="100000"/>
              </a:lnSpc>
              <a:spcBef>
                <a:spcPts val="0"/>
              </a:spcBef>
              <a:spcAft>
                <a:spcPts val="0"/>
              </a:spcAft>
              <a:buClr>
                <a:schemeClr val="dk2"/>
              </a:buClr>
              <a:buSzPts val="1800"/>
              <a:buChar char="○"/>
            </a:pPr>
            <a:r>
              <a:rPr lang="es" sz="1800">
                <a:solidFill>
                  <a:schemeClr val="dk2"/>
                </a:solidFill>
              </a:rPr>
              <a:t>un navegador (Google Chrome, Internet Explorer, Mozilla Firefox, etc)</a:t>
            </a:r>
            <a:endParaRPr sz="1800">
              <a:solidFill>
                <a:schemeClr val="dk2"/>
              </a:solidFill>
            </a:endParaRPr>
          </a:p>
          <a:p>
            <a:pPr marL="914400" marR="0" lvl="0" indent="0" algn="l" rtl="0">
              <a:lnSpc>
                <a:spcPct val="100000"/>
              </a:lnSpc>
              <a:spcBef>
                <a:spcPts val="0"/>
              </a:spcBef>
              <a:spcAft>
                <a:spcPts val="0"/>
              </a:spcAft>
              <a:buNone/>
            </a:pPr>
            <a:endParaRPr sz="1800">
              <a:solidFill>
                <a:schemeClr val="dk2"/>
              </a:solidFill>
            </a:endParaRPr>
          </a:p>
        </p:txBody>
      </p:sp>
      <p:sp>
        <p:nvSpPr>
          <p:cNvPr id="150" name="Google Shape;150;p24"/>
          <p:cNvSpPr txBox="1">
            <a:spLocks noGrp="1"/>
          </p:cNvSpPr>
          <p:nvPr>
            <p:ph type="title" idx="2"/>
          </p:nvPr>
        </p:nvSpPr>
        <p:spPr>
          <a:xfrm>
            <a:off x="278750" y="1000350"/>
            <a:ext cx="49530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Aplicación Escritorio    </a:t>
            </a:r>
            <a:r>
              <a:rPr lang="es">
                <a:solidFill>
                  <a:schemeClr val="accent3"/>
                </a:solidFill>
              </a:rPr>
              <a:t>vs.</a:t>
            </a:r>
            <a:endParaRPr>
              <a:solidFill>
                <a:schemeClr val="accent3"/>
              </a:solidFill>
            </a:endParaRPr>
          </a:p>
        </p:txBody>
      </p:sp>
      <p:sp>
        <p:nvSpPr>
          <p:cNvPr id="151" name="Google Shape;151;p24"/>
          <p:cNvSpPr txBox="1"/>
          <p:nvPr/>
        </p:nvSpPr>
        <p:spPr>
          <a:xfrm>
            <a:off x="139575" y="1754850"/>
            <a:ext cx="4212300" cy="3000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2"/>
              </a:buClr>
              <a:buSzPts val="1800"/>
              <a:buChar char="●"/>
            </a:pPr>
            <a:r>
              <a:rPr lang="es" sz="1800">
                <a:solidFill>
                  <a:schemeClr val="dk2"/>
                </a:solidFill>
              </a:rPr>
              <a:t>Es aquella que está instalada en el ordenador del Usuario.</a:t>
            </a:r>
            <a:endParaRPr sz="1800">
              <a:solidFill>
                <a:schemeClr val="dk2"/>
              </a:solidFill>
            </a:endParaRPr>
          </a:p>
          <a:p>
            <a:pPr marL="457200" marR="0" lvl="0" indent="-342900" algn="l" rtl="0">
              <a:lnSpc>
                <a:spcPct val="100000"/>
              </a:lnSpc>
              <a:spcBef>
                <a:spcPts val="0"/>
              </a:spcBef>
              <a:spcAft>
                <a:spcPts val="0"/>
              </a:spcAft>
              <a:buClr>
                <a:schemeClr val="dk2"/>
              </a:buClr>
              <a:buSzPts val="1800"/>
              <a:buChar char="●"/>
            </a:pPr>
            <a:r>
              <a:rPr lang="es" sz="1800">
                <a:solidFill>
                  <a:schemeClr val="dk2"/>
                </a:solidFill>
              </a:rPr>
              <a:t>Es ejecutada directamente por el sistema operativo, ya sea Microsoft Windows, Mac OS X, Linux, etc</a:t>
            </a:r>
            <a:endParaRPr sz="1800">
              <a:solidFill>
                <a:schemeClr val="dk2"/>
              </a:solidFill>
            </a:endParaRPr>
          </a:p>
          <a:p>
            <a:pPr marL="457200" marR="0" lvl="0" indent="-342900" algn="l" rtl="0">
              <a:lnSpc>
                <a:spcPct val="100000"/>
              </a:lnSpc>
              <a:spcBef>
                <a:spcPts val="0"/>
              </a:spcBef>
              <a:spcAft>
                <a:spcPts val="0"/>
              </a:spcAft>
              <a:buClr>
                <a:schemeClr val="dk2"/>
              </a:buClr>
              <a:buSzPts val="1800"/>
              <a:buChar char="●"/>
            </a:pPr>
            <a:r>
              <a:rPr lang="es" sz="1800">
                <a:solidFill>
                  <a:schemeClr val="dk2"/>
                </a:solidFill>
              </a:rPr>
              <a:t>Su rendimiento depende de diversas configuraciones de hardware como memoria RAM, disco duro, memoria de video, etc.</a:t>
            </a:r>
            <a:endParaRPr sz="1800">
              <a:solidFill>
                <a:schemeClr val="dk2"/>
              </a:solidFill>
            </a:endParaRPr>
          </a:p>
          <a:p>
            <a:pPr marL="914400" marR="0" lvl="0" indent="0" algn="l" rtl="0">
              <a:lnSpc>
                <a:spcPct val="100000"/>
              </a:lnSpc>
              <a:spcBef>
                <a:spcPts val="0"/>
              </a:spcBef>
              <a:spcAft>
                <a:spcPts val="0"/>
              </a:spcAft>
              <a:buNone/>
            </a:pP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subTitle" idx="1"/>
          </p:nvPr>
        </p:nvSpPr>
        <p:spPr>
          <a:xfrm>
            <a:off x="2390275" y="2310875"/>
            <a:ext cx="6331500" cy="21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a:solidFill>
                <a:srgbClr val="000000"/>
              </a:solidFill>
            </a:endParaRPr>
          </a:p>
        </p:txBody>
      </p:sp>
      <p:sp>
        <p:nvSpPr>
          <p:cNvPr id="157" name="Google Shape;157;p25"/>
          <p:cNvSpPr txBox="1"/>
          <p:nvPr/>
        </p:nvSpPr>
        <p:spPr>
          <a:xfrm>
            <a:off x="292675" y="1152750"/>
            <a:ext cx="8659800" cy="1840800"/>
          </a:xfrm>
          <a:prstGeom prst="rect">
            <a:avLst/>
          </a:prstGeom>
          <a:noFill/>
          <a:ln>
            <a:noFill/>
          </a:ln>
        </p:spPr>
        <p:txBody>
          <a:bodyPr spcFirstLastPara="1" wrap="square" lIns="91425" tIns="91425" rIns="91425" bIns="91425" anchor="ctr" anchorCtr="0">
            <a:noAutofit/>
          </a:bodyPr>
          <a:lstStyle/>
          <a:p>
            <a:pPr marL="457200" marR="0" lvl="0" indent="-342900" algn="l" rtl="0">
              <a:lnSpc>
                <a:spcPct val="100000"/>
              </a:lnSpc>
              <a:spcBef>
                <a:spcPts val="0"/>
              </a:spcBef>
              <a:spcAft>
                <a:spcPts val="0"/>
              </a:spcAft>
              <a:buClr>
                <a:schemeClr val="dk2"/>
              </a:buClr>
              <a:buSzPts val="1800"/>
              <a:buAutoNum type="arabicPeriod"/>
            </a:pPr>
            <a:r>
              <a:rPr lang="es" sz="1800">
                <a:solidFill>
                  <a:schemeClr val="dk2"/>
                </a:solidFill>
              </a:rPr>
              <a:t>El usuario carga la aplicación. </a:t>
            </a:r>
            <a:endParaRPr sz="1800">
              <a:solidFill>
                <a:schemeClr val="dk2"/>
              </a:solidFill>
            </a:endParaRPr>
          </a:p>
          <a:p>
            <a:pPr marL="457200" marR="0" lvl="0" indent="-342900" algn="l" rtl="0">
              <a:lnSpc>
                <a:spcPct val="100000"/>
              </a:lnSpc>
              <a:spcBef>
                <a:spcPts val="0"/>
              </a:spcBef>
              <a:spcAft>
                <a:spcPts val="0"/>
              </a:spcAft>
              <a:buClr>
                <a:schemeClr val="dk2"/>
              </a:buClr>
              <a:buSzPts val="1800"/>
              <a:buAutoNum type="arabicPeriod"/>
            </a:pPr>
            <a:r>
              <a:rPr lang="es" sz="1800">
                <a:solidFill>
                  <a:schemeClr val="dk2"/>
                </a:solidFill>
              </a:rPr>
              <a:t>La aplicación se conecta a la base de datos  para pedir información o para modificarla. </a:t>
            </a:r>
            <a:endParaRPr sz="1800">
              <a:solidFill>
                <a:schemeClr val="dk2"/>
              </a:solidFill>
            </a:endParaRPr>
          </a:p>
          <a:p>
            <a:pPr marL="457200" marR="0" lvl="0" indent="-342900" algn="l" rtl="0">
              <a:lnSpc>
                <a:spcPct val="100000"/>
              </a:lnSpc>
              <a:spcBef>
                <a:spcPts val="0"/>
              </a:spcBef>
              <a:spcAft>
                <a:spcPts val="0"/>
              </a:spcAft>
              <a:buClr>
                <a:schemeClr val="dk2"/>
              </a:buClr>
              <a:buSzPts val="1800"/>
              <a:buAutoNum type="arabicPeriod"/>
            </a:pPr>
            <a:r>
              <a:rPr lang="es" sz="1800">
                <a:solidFill>
                  <a:schemeClr val="dk2"/>
                </a:solidFill>
              </a:rPr>
              <a:t>La aplicación muestra al usuario la información solicitada.</a:t>
            </a:r>
            <a:endParaRPr sz="1800">
              <a:solidFill>
                <a:schemeClr val="dk2"/>
              </a:solidFill>
            </a:endParaRPr>
          </a:p>
        </p:txBody>
      </p:sp>
      <p:sp>
        <p:nvSpPr>
          <p:cNvPr id="158" name="Google Shape;158;p25"/>
          <p:cNvSpPr txBox="1">
            <a:spLocks noGrp="1"/>
          </p:cNvSpPr>
          <p:nvPr>
            <p:ph type="title" idx="2"/>
          </p:nvPr>
        </p:nvSpPr>
        <p:spPr>
          <a:xfrm>
            <a:off x="202550" y="847950"/>
            <a:ext cx="82146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Aplicación Escritorio</a:t>
            </a:r>
            <a:endParaRPr/>
          </a:p>
        </p:txBody>
      </p:sp>
      <p:pic>
        <p:nvPicPr>
          <p:cNvPr id="159" name="Google Shape;159;p25"/>
          <p:cNvPicPr preferRelativeResize="0"/>
          <p:nvPr/>
        </p:nvPicPr>
        <p:blipFill>
          <a:blip r:embed="rId3">
            <a:alphaModFix/>
          </a:blip>
          <a:stretch>
            <a:fillRect/>
          </a:stretch>
        </p:blipFill>
        <p:spPr>
          <a:xfrm>
            <a:off x="1758565" y="2690550"/>
            <a:ext cx="5515410" cy="216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subTitle" idx="1"/>
          </p:nvPr>
        </p:nvSpPr>
        <p:spPr>
          <a:xfrm>
            <a:off x="2390275" y="2310875"/>
            <a:ext cx="6331500" cy="21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200" b="1" u="sng">
              <a:solidFill>
                <a:srgbClr val="000000"/>
              </a:solidFill>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a:solidFill>
                <a:srgbClr val="000000"/>
              </a:solidFill>
            </a:endParaRPr>
          </a:p>
        </p:txBody>
      </p:sp>
      <p:sp>
        <p:nvSpPr>
          <p:cNvPr id="165" name="Google Shape;165;p26"/>
          <p:cNvSpPr txBox="1"/>
          <p:nvPr/>
        </p:nvSpPr>
        <p:spPr>
          <a:xfrm>
            <a:off x="4455425" y="1152750"/>
            <a:ext cx="4608600" cy="3707100"/>
          </a:xfrm>
          <a:prstGeom prst="rect">
            <a:avLst/>
          </a:prstGeom>
          <a:noFill/>
          <a:ln>
            <a:noFill/>
          </a:ln>
        </p:spPr>
        <p:txBody>
          <a:bodyPr spcFirstLastPara="1" wrap="square" lIns="91425" tIns="91425" rIns="91425" bIns="91425" anchor="ctr" anchorCtr="0">
            <a:noAutofit/>
          </a:bodyPr>
          <a:lstStyle/>
          <a:p>
            <a:pPr marL="457200" marR="0" lvl="0" indent="-342900" algn="l" rtl="0">
              <a:lnSpc>
                <a:spcPct val="100000"/>
              </a:lnSpc>
              <a:spcBef>
                <a:spcPts val="0"/>
              </a:spcBef>
              <a:spcAft>
                <a:spcPts val="0"/>
              </a:spcAft>
              <a:buClr>
                <a:schemeClr val="dk2"/>
              </a:buClr>
              <a:buSzPts val="1800"/>
              <a:buChar char="●"/>
            </a:pPr>
            <a:r>
              <a:rPr lang="es" sz="1800">
                <a:solidFill>
                  <a:schemeClr val="dk2"/>
                </a:solidFill>
              </a:rPr>
              <a:t>El usuario ingresa la URL (dirección) en el navegador. </a:t>
            </a:r>
            <a:endParaRPr sz="1800">
              <a:solidFill>
                <a:schemeClr val="dk2"/>
              </a:solidFill>
            </a:endParaRPr>
          </a:p>
          <a:p>
            <a:pPr marL="457200" marR="0" lvl="0" indent="-342900" algn="l" rtl="0">
              <a:lnSpc>
                <a:spcPct val="100000"/>
              </a:lnSpc>
              <a:spcBef>
                <a:spcPts val="0"/>
              </a:spcBef>
              <a:spcAft>
                <a:spcPts val="0"/>
              </a:spcAft>
              <a:buClr>
                <a:schemeClr val="dk2"/>
              </a:buClr>
              <a:buSzPts val="1800"/>
              <a:buChar char="●"/>
            </a:pPr>
            <a:r>
              <a:rPr lang="es" sz="1800">
                <a:solidFill>
                  <a:schemeClr val="dk2"/>
                </a:solidFill>
              </a:rPr>
              <a:t>El servidor web recibe la solicitud y envía la respuesta al navegador. </a:t>
            </a:r>
            <a:endParaRPr sz="1800">
              <a:solidFill>
                <a:schemeClr val="dk2"/>
              </a:solidFill>
            </a:endParaRPr>
          </a:p>
          <a:p>
            <a:pPr marL="457200" marR="0" lvl="0" indent="0" algn="l" rtl="0">
              <a:lnSpc>
                <a:spcPct val="100000"/>
              </a:lnSpc>
              <a:spcBef>
                <a:spcPts val="0"/>
              </a:spcBef>
              <a:spcAft>
                <a:spcPts val="0"/>
              </a:spcAft>
              <a:buNone/>
            </a:pPr>
            <a:endParaRPr sz="1800">
              <a:solidFill>
                <a:schemeClr val="dk2"/>
              </a:solidFill>
            </a:endParaRPr>
          </a:p>
        </p:txBody>
      </p:sp>
      <p:sp>
        <p:nvSpPr>
          <p:cNvPr id="166" name="Google Shape;166;p26"/>
          <p:cNvSpPr txBox="1">
            <a:spLocks noGrp="1"/>
          </p:cNvSpPr>
          <p:nvPr>
            <p:ph type="title" idx="2"/>
          </p:nvPr>
        </p:nvSpPr>
        <p:spPr>
          <a:xfrm>
            <a:off x="202550" y="847950"/>
            <a:ext cx="8214600" cy="7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Aplicación web</a:t>
            </a:r>
            <a:endParaRPr/>
          </a:p>
        </p:txBody>
      </p:sp>
      <p:pic>
        <p:nvPicPr>
          <p:cNvPr id="167" name="Google Shape;167;p26"/>
          <p:cNvPicPr preferRelativeResize="0"/>
          <p:nvPr/>
        </p:nvPicPr>
        <p:blipFill>
          <a:blip r:embed="rId3">
            <a:alphaModFix/>
          </a:blip>
          <a:stretch>
            <a:fillRect/>
          </a:stretch>
        </p:blipFill>
        <p:spPr>
          <a:xfrm>
            <a:off x="183976" y="1652301"/>
            <a:ext cx="4174600" cy="2850800"/>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1019</Words>
  <Application>Microsoft Office PowerPoint</Application>
  <PresentationFormat>Presentación en pantalla (16:9)</PresentationFormat>
  <Paragraphs>108</Paragraphs>
  <Slides>16</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Raleway</vt:lpstr>
      <vt:lpstr>Roboto</vt:lpstr>
      <vt:lpstr>Lato</vt:lpstr>
      <vt:lpstr>Arial</vt:lpstr>
      <vt:lpstr>Swiss</vt:lpstr>
      <vt:lpstr>Curso FullStack </vt:lpstr>
      <vt:lpstr> Algunas de las tecnologías de Full Stack</vt:lpstr>
      <vt:lpstr>Desarrollador Full Stack </vt:lpstr>
      <vt:lpstr>Herramientas Edición de Código: </vt:lpstr>
      <vt:lpstr>Herramientas Edición de Código: </vt:lpstr>
      <vt:lpstr>Sitios de Consulta</vt:lpstr>
      <vt:lpstr>Aplicación web</vt:lpstr>
      <vt:lpstr>Aplicación Escritorio</vt:lpstr>
      <vt:lpstr>Aplicación web</vt:lpstr>
      <vt:lpstr>Ventajas de una Aplicación web</vt:lpstr>
      <vt:lpstr>Estructura Gral de Página Web</vt:lpstr>
      <vt:lpstr>Ejemplos de Página Web</vt:lpstr>
      <vt:lpstr>Cómo pensar la estructura sitio web (conceptual)</vt:lpstr>
      <vt:lpstr>Cómo definir la estructura sitio web (conceptual)</vt:lpstr>
      <vt:lpstr>Cómo definir la estructura sitio web (conceptual)</vt:lpstr>
      <vt:lpstr>Cómo pensar un Proyecto Web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FullStack </dc:title>
  <cp:lastModifiedBy>Erica</cp:lastModifiedBy>
  <cp:revision>2</cp:revision>
  <dcterms:modified xsi:type="dcterms:W3CDTF">2021-03-29T22:42:02Z</dcterms:modified>
</cp:coreProperties>
</file>