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notesMasterIdLst>
    <p:notesMasterId r:id="rId20"/>
  </p:notesMasterIdLst>
  <p:handoutMasterIdLst>
    <p:handoutMasterId r:id="rId21"/>
  </p:handoutMasterIdLst>
  <p:sldIdLst>
    <p:sldId id="489" r:id="rId5"/>
    <p:sldId id="495" r:id="rId6"/>
    <p:sldId id="596" r:id="rId7"/>
    <p:sldId id="593" r:id="rId8"/>
    <p:sldId id="594" r:id="rId9"/>
    <p:sldId id="595" r:id="rId10"/>
    <p:sldId id="490" r:id="rId11"/>
    <p:sldId id="494" r:id="rId12"/>
    <p:sldId id="590" r:id="rId13"/>
    <p:sldId id="601" r:id="rId14"/>
    <p:sldId id="602" r:id="rId15"/>
    <p:sldId id="598" r:id="rId16"/>
    <p:sldId id="604" r:id="rId17"/>
    <p:sldId id="603" r:id="rId18"/>
    <p:sldId id="50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2857" autoAdjust="0"/>
  </p:normalViewPr>
  <p:slideViewPr>
    <p:cSldViewPr snapToGrid="0" snapToObjects="1">
      <p:cViewPr varScale="1">
        <p:scale>
          <a:sx n="126" d="100"/>
          <a:sy n="126" d="100"/>
        </p:scale>
        <p:origin x="1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Eversdijk" userId="1a3aca54-f7c7-4c35-9ffd-bc0adb02fcb5" providerId="ADAL" clId="{D80A153B-D17F-4E88-AC7E-F22CF3C55E16}"/>
    <pc:docChg chg="undo custSel addSld delSld modSld">
      <pc:chgData name="Tom Eversdijk" userId="1a3aca54-f7c7-4c35-9ffd-bc0adb02fcb5" providerId="ADAL" clId="{D80A153B-D17F-4E88-AC7E-F22CF3C55E16}" dt="2020-02-14T09:31:07.696" v="97"/>
      <pc:docMkLst>
        <pc:docMk/>
      </pc:docMkLst>
      <pc:sldChg chg="modSp">
        <pc:chgData name="Tom Eversdijk" userId="1a3aca54-f7c7-4c35-9ffd-bc0adb02fcb5" providerId="ADAL" clId="{D80A153B-D17F-4E88-AC7E-F22CF3C55E16}" dt="2020-02-09T12:08:32.674" v="4" actId="27636"/>
        <pc:sldMkLst>
          <pc:docMk/>
          <pc:sldMk cId="3787686467" sldId="296"/>
        </pc:sldMkLst>
        <pc:spChg chg="mod">
          <ac:chgData name="Tom Eversdijk" userId="1a3aca54-f7c7-4c35-9ffd-bc0adb02fcb5" providerId="ADAL" clId="{D80A153B-D17F-4E88-AC7E-F22CF3C55E16}" dt="2020-02-09T12:08:32.674" v="4" actId="27636"/>
          <ac:spMkLst>
            <pc:docMk/>
            <pc:sldMk cId="3787686467" sldId="296"/>
            <ac:spMk id="6" creationId="{00000000-0000-0000-0000-000000000000}"/>
          </ac:spMkLst>
        </pc:spChg>
      </pc:sldChg>
      <pc:sldChg chg="modTransition">
        <pc:chgData name="Tom Eversdijk" userId="1a3aca54-f7c7-4c35-9ffd-bc0adb02fcb5" providerId="ADAL" clId="{D80A153B-D17F-4E88-AC7E-F22CF3C55E16}" dt="2020-02-14T09:31:07.696" v="97"/>
        <pc:sldMkLst>
          <pc:docMk/>
          <pc:sldMk cId="3530152829" sldId="489"/>
        </pc:sldMkLst>
      </pc:sldChg>
      <pc:sldChg chg="modSp">
        <pc:chgData name="Tom Eversdijk" userId="1a3aca54-f7c7-4c35-9ffd-bc0adb02fcb5" providerId="ADAL" clId="{D80A153B-D17F-4E88-AC7E-F22CF3C55E16}" dt="2020-02-09T12:08:45.503" v="10" actId="20577"/>
        <pc:sldMkLst>
          <pc:docMk/>
          <pc:sldMk cId="276860514" sldId="590"/>
        </pc:sldMkLst>
        <pc:spChg chg="mod">
          <ac:chgData name="Tom Eversdijk" userId="1a3aca54-f7c7-4c35-9ffd-bc0adb02fcb5" providerId="ADAL" clId="{D80A153B-D17F-4E88-AC7E-F22CF3C55E16}" dt="2020-02-09T12:08:45.503" v="10" actId="20577"/>
          <ac:spMkLst>
            <pc:docMk/>
            <pc:sldMk cId="276860514" sldId="590"/>
            <ac:spMk id="7" creationId="{00000000-0000-0000-0000-000000000000}"/>
          </ac:spMkLst>
        </pc:spChg>
      </pc:sldChg>
      <pc:sldChg chg="modSp modAnim">
        <pc:chgData name="Tom Eversdijk" userId="1a3aca54-f7c7-4c35-9ffd-bc0adb02fcb5" providerId="ADAL" clId="{D80A153B-D17F-4E88-AC7E-F22CF3C55E16}" dt="2020-02-09T12:11:48.388" v="31" actId="20577"/>
        <pc:sldMkLst>
          <pc:docMk/>
          <pc:sldMk cId="232145077" sldId="591"/>
        </pc:sldMkLst>
        <pc:spChg chg="mod">
          <ac:chgData name="Tom Eversdijk" userId="1a3aca54-f7c7-4c35-9ffd-bc0adb02fcb5" providerId="ADAL" clId="{D80A153B-D17F-4E88-AC7E-F22CF3C55E16}" dt="2020-02-09T12:11:48.388" v="31" actId="20577"/>
          <ac:spMkLst>
            <pc:docMk/>
            <pc:sldMk cId="232145077" sldId="591"/>
            <ac:spMk id="2" creationId="{00000000-0000-0000-0000-000000000000}"/>
          </ac:spMkLst>
        </pc:spChg>
      </pc:sldChg>
      <pc:sldChg chg="modSp modAnim">
        <pc:chgData name="Tom Eversdijk" userId="1a3aca54-f7c7-4c35-9ffd-bc0adb02fcb5" providerId="ADAL" clId="{D80A153B-D17F-4E88-AC7E-F22CF3C55E16}" dt="2020-02-10T12:46:02.833" v="96" actId="20577"/>
        <pc:sldMkLst>
          <pc:docMk/>
          <pc:sldMk cId="1852197294" sldId="592"/>
        </pc:sldMkLst>
        <pc:spChg chg="mod">
          <ac:chgData name="Tom Eversdijk" userId="1a3aca54-f7c7-4c35-9ffd-bc0adb02fcb5" providerId="ADAL" clId="{D80A153B-D17F-4E88-AC7E-F22CF3C55E16}" dt="2020-02-10T12:46:02.833" v="96" actId="20577"/>
          <ac:spMkLst>
            <pc:docMk/>
            <pc:sldMk cId="1852197294" sldId="592"/>
            <ac:spMk id="13" creationId="{00000000-0000-0000-0000-000000000000}"/>
          </ac:spMkLst>
        </pc:spChg>
      </pc:sldChg>
      <pc:sldChg chg="addSp delSp modSp add modAnim">
        <pc:chgData name="Tom Eversdijk" userId="1a3aca54-f7c7-4c35-9ffd-bc0adb02fcb5" providerId="ADAL" clId="{D80A153B-D17F-4E88-AC7E-F22CF3C55E16}" dt="2020-02-10T12:21:14.414" v="93"/>
        <pc:sldMkLst>
          <pc:docMk/>
          <pc:sldMk cId="3234014791" sldId="599"/>
        </pc:sldMkLst>
        <pc:spChg chg="mod">
          <ac:chgData name="Tom Eversdijk" userId="1a3aca54-f7c7-4c35-9ffd-bc0adb02fcb5" providerId="ADAL" clId="{D80A153B-D17F-4E88-AC7E-F22CF3C55E16}" dt="2020-02-09T12:13:23.891" v="48" actId="1076"/>
          <ac:spMkLst>
            <pc:docMk/>
            <pc:sldMk cId="3234014791" sldId="599"/>
            <ac:spMk id="2" creationId="{00000000-0000-0000-0000-000000000000}"/>
          </ac:spMkLst>
        </pc:spChg>
        <pc:spChg chg="mod">
          <ac:chgData name="Tom Eversdijk" userId="1a3aca54-f7c7-4c35-9ffd-bc0adb02fcb5" providerId="ADAL" clId="{D80A153B-D17F-4E88-AC7E-F22CF3C55E16}" dt="2020-02-09T12:15:23.969" v="88" actId="20577"/>
          <ac:spMkLst>
            <pc:docMk/>
            <pc:sldMk cId="3234014791" sldId="599"/>
            <ac:spMk id="3" creationId="{00000000-0000-0000-0000-000000000000}"/>
          </ac:spMkLst>
        </pc:spChg>
        <pc:spChg chg="add del mod">
          <ac:chgData name="Tom Eversdijk" userId="1a3aca54-f7c7-4c35-9ffd-bc0adb02fcb5" providerId="ADAL" clId="{D80A153B-D17F-4E88-AC7E-F22CF3C55E16}" dt="2020-02-09T12:12:43.129" v="40" actId="478"/>
          <ac:spMkLst>
            <pc:docMk/>
            <pc:sldMk cId="3234014791" sldId="599"/>
            <ac:spMk id="5" creationId="{BDCC782B-D843-4143-AF99-B469EA64ED01}"/>
          </ac:spMkLst>
        </pc:spChg>
        <pc:spChg chg="del mod">
          <ac:chgData name="Tom Eversdijk" userId="1a3aca54-f7c7-4c35-9ffd-bc0adb02fcb5" providerId="ADAL" clId="{D80A153B-D17F-4E88-AC7E-F22CF3C55E16}" dt="2020-02-09T12:12:39.933" v="39" actId="478"/>
          <ac:spMkLst>
            <pc:docMk/>
            <pc:sldMk cId="3234014791" sldId="599"/>
            <ac:spMk id="7" creationId="{00000000-0000-0000-0000-000000000000}"/>
          </ac:spMkLst>
        </pc:spChg>
        <pc:spChg chg="mod">
          <ac:chgData name="Tom Eversdijk" userId="1a3aca54-f7c7-4c35-9ffd-bc0adb02fcb5" providerId="ADAL" clId="{D80A153B-D17F-4E88-AC7E-F22CF3C55E16}" dt="2020-02-09T12:12:47.163" v="41" actId="1076"/>
          <ac:spMkLst>
            <pc:docMk/>
            <pc:sldMk cId="3234014791" sldId="599"/>
            <ac:spMk id="10" creationId="{00000000-0000-0000-0000-000000000000}"/>
          </ac:spMkLst>
        </pc:spChg>
        <pc:spChg chg="mod">
          <ac:chgData name="Tom Eversdijk" userId="1a3aca54-f7c7-4c35-9ffd-bc0adb02fcb5" providerId="ADAL" clId="{D80A153B-D17F-4E88-AC7E-F22CF3C55E16}" dt="2020-02-09T12:12:53.786" v="42" actId="1076"/>
          <ac:spMkLst>
            <pc:docMk/>
            <pc:sldMk cId="3234014791" sldId="599"/>
            <ac:spMk id="11" creationId="{00000000-0000-0000-0000-000000000000}"/>
          </ac:spMkLst>
        </pc:spChg>
        <pc:spChg chg="mod">
          <ac:chgData name="Tom Eversdijk" userId="1a3aca54-f7c7-4c35-9ffd-bc0adb02fcb5" providerId="ADAL" clId="{D80A153B-D17F-4E88-AC7E-F22CF3C55E16}" dt="2020-02-09T12:13:14.998" v="47" actId="1076"/>
          <ac:spMkLst>
            <pc:docMk/>
            <pc:sldMk cId="3234014791" sldId="599"/>
            <ac:spMk id="13" creationId="{00000000-0000-0000-0000-000000000000}"/>
          </ac:spMkLst>
        </pc:spChg>
        <pc:spChg chg="mod">
          <ac:chgData name="Tom Eversdijk" userId="1a3aca54-f7c7-4c35-9ffd-bc0adb02fcb5" providerId="ADAL" clId="{D80A153B-D17F-4E88-AC7E-F22CF3C55E16}" dt="2020-02-09T12:13:03.601" v="43" actId="1076"/>
          <ac:spMkLst>
            <pc:docMk/>
            <pc:sldMk cId="3234014791" sldId="599"/>
            <ac:spMk id="14" creationId="{00000000-0000-0000-0000-000000000000}"/>
          </ac:spMkLst>
        </pc:spChg>
      </pc:sldChg>
    </pc:docChg>
  </pc:docChgLst>
  <pc:docChgLst>
    <pc:chgData name="Tom Eversdijk" userId="1a3aca54-f7c7-4c35-9ffd-bc0adb02fcb5" providerId="ADAL" clId="{6AA53E05-1BFD-9A49-BE1D-4872639EFDE3}"/>
    <pc:docChg chg="modSld">
      <pc:chgData name="Tom Eversdijk" userId="1a3aca54-f7c7-4c35-9ffd-bc0adb02fcb5" providerId="ADAL" clId="{6AA53E05-1BFD-9A49-BE1D-4872639EFDE3}" dt="2020-12-21T11:50:22.486" v="1" actId="2711"/>
      <pc:docMkLst>
        <pc:docMk/>
      </pc:docMkLst>
      <pc:sldChg chg="modSp mod">
        <pc:chgData name="Tom Eversdijk" userId="1a3aca54-f7c7-4c35-9ffd-bc0adb02fcb5" providerId="ADAL" clId="{6AA53E05-1BFD-9A49-BE1D-4872639EFDE3}" dt="2020-12-21T11:50:22.486" v="1" actId="2711"/>
        <pc:sldMkLst>
          <pc:docMk/>
          <pc:sldMk cId="3530152829" sldId="489"/>
        </pc:sldMkLst>
        <pc:spChg chg="mod">
          <ac:chgData name="Tom Eversdijk" userId="1a3aca54-f7c7-4c35-9ffd-bc0adb02fcb5" providerId="ADAL" clId="{6AA53E05-1BFD-9A49-BE1D-4872639EFDE3}" dt="2020-12-21T11:50:16.098" v="0" actId="2711"/>
          <ac:spMkLst>
            <pc:docMk/>
            <pc:sldMk cId="3530152829" sldId="489"/>
            <ac:spMk id="2" creationId="{00000000-0000-0000-0000-000000000000}"/>
          </ac:spMkLst>
        </pc:spChg>
        <pc:spChg chg="mod">
          <ac:chgData name="Tom Eversdijk" userId="1a3aca54-f7c7-4c35-9ffd-bc0adb02fcb5" providerId="ADAL" clId="{6AA53E05-1BFD-9A49-BE1D-4872639EFDE3}" dt="2020-12-21T11:50:22.486" v="1" actId="2711"/>
          <ac:spMkLst>
            <pc:docMk/>
            <pc:sldMk cId="3530152829" sldId="48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CA33-3050-104D-AC08-585B3B7D8B7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BE237-E859-6849-AD03-E29723A0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7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93992-738F-B541-A9DD-0A8D2699939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7ECAA-CB5C-B14C-BCB2-5A2690AD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0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4" y="2679015"/>
            <a:ext cx="5358999" cy="88346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98070"/>
            <a:ext cx="5358999" cy="587730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B17-F4D3-EE4E-9CA0-A102F3862FBF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01706" y="1142169"/>
            <a:ext cx="4271445" cy="24201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201706" y="3745992"/>
            <a:ext cx="4271445" cy="24840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680833" y="1142168"/>
            <a:ext cx="4248014" cy="24201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680833" y="3745993"/>
            <a:ext cx="4248014" cy="24840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088473"/>
            <a:ext cx="5358999" cy="587730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32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8183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FC39-881E-C04A-BA1A-9C47014B4FC5}" type="datetimeFigureOut">
              <a:rPr lang="nl-NL" smtClean="0"/>
              <a:t>14-01-2021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906-B907-A24C-B6AA-DA82CD7A3F6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31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3" y="2742354"/>
            <a:ext cx="5358999" cy="7494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25180"/>
            <a:ext cx="5358999" cy="556786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2595758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6031" y="472207"/>
            <a:ext cx="1725363" cy="1721200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1"/>
          </p:nvPr>
        </p:nvSpPr>
        <p:spPr>
          <a:xfrm>
            <a:off x="396031" y="4682063"/>
            <a:ext cx="1725363" cy="169612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8897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1217" y="439294"/>
            <a:ext cx="3594496" cy="357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974" y="1781142"/>
            <a:ext cx="3290960" cy="87859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355" y="2659733"/>
            <a:ext cx="3618462" cy="361819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 userDrawn="1"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71595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8892" y="1175540"/>
            <a:ext cx="4312848" cy="4303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6086" y="3068508"/>
            <a:ext cx="4009861" cy="485791"/>
          </a:xfrm>
        </p:spPr>
        <p:txBody>
          <a:bodyPr anchor="b">
            <a:normAutofit/>
          </a:bodyPr>
          <a:lstStyle>
            <a:lvl1pPr algn="ctr">
              <a:defRPr sz="2400" b="0" baseline="0">
                <a:solidFill>
                  <a:srgbClr val="6D6D6D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Question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 userDrawn="1"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427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E883-B120-E746-BA26-CBA0F8340A50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  <a:lvl2pPr>
              <a:defRPr>
                <a:solidFill>
                  <a:srgbClr val="6D6D6D"/>
                </a:solidFill>
              </a:defRPr>
            </a:lvl2pPr>
            <a:lvl3pPr>
              <a:defRPr>
                <a:solidFill>
                  <a:srgbClr val="6D6D6D"/>
                </a:solidFill>
              </a:defRPr>
            </a:lvl3pPr>
            <a:lvl4pPr>
              <a:defRPr>
                <a:solidFill>
                  <a:srgbClr val="6D6D6D"/>
                </a:solidFill>
              </a:defRPr>
            </a:lvl4pPr>
            <a:lvl5pPr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50154"/>
            <a:ext cx="4239494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833" y="1150154"/>
            <a:ext cx="4248013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6A72-57A1-EC4A-B9F9-AF04BBCE4A64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06" y="1645361"/>
            <a:ext cx="4255470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883" y="1645361"/>
            <a:ext cx="4279964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300A-2685-A14D-8BC6-D270FDDFC051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52320"/>
            <a:ext cx="4255469" cy="322729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883" y="1152320"/>
            <a:ext cx="4279963" cy="322729"/>
          </a:xfrm>
          <a:prstGeom prst="rect">
            <a:avLst/>
          </a:prstGeom>
          <a:solidFill>
            <a:srgbClr val="FBC01E"/>
          </a:solidFill>
          <a:ln>
            <a:solidFill>
              <a:srgbClr val="FBC01E"/>
            </a:solidFill>
          </a:ln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18206"/>
            <a:ext cx="8727141" cy="246804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7E432CD6-2ECE-914F-A65D-936BA020B1D0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201706" y="3769953"/>
            <a:ext cx="8727141" cy="247602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4919" y="1158143"/>
            <a:ext cx="4303928" cy="24680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D04B-3A9C-0747-871C-FFE4D04DCCC7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01706" y="1158142"/>
            <a:ext cx="4255470" cy="50878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624919" y="3785928"/>
            <a:ext cx="4303928" cy="24600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26194"/>
            <a:ext cx="8777101" cy="515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6D6D6D"/>
                </a:solidFill>
              </a:defRPr>
            </a:lvl1pPr>
          </a:lstStyle>
          <a:p>
            <a:fld id="{70ACE98E-D11E-1340-87C3-32F2A69B29B4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6D6D6D"/>
                </a:solidFill>
              </a:defRPr>
            </a:lvl1pPr>
          </a:lstStyle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819" y="186277"/>
            <a:ext cx="357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257452" y="176173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 rot="5400000">
            <a:off x="8758499" y="672535"/>
            <a:ext cx="216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 Placeholder 15"/>
          <p:cNvSpPr txBox="1">
            <a:spLocks/>
          </p:cNvSpPr>
          <p:nvPr userDrawn="1"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6D6D6D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sz="4000" spc="300" dirty="0">
                <a:latin typeface="Avenir Book" panose="02000503020000020003" pitchFamily="2" charset="0"/>
                <a:cs typeface="Chalkduster"/>
              </a:rPr>
              <a:t>Bomen en </a:t>
            </a:r>
            <a:r>
              <a:rPr lang="nl-NL" sz="4000" spc="300" dirty="0" err="1">
                <a:latin typeface="Avenir Book" panose="02000503020000020003" pitchFamily="2" charset="0"/>
                <a:cs typeface="Chalkduster"/>
              </a:rPr>
              <a:t>Grafen</a:t>
            </a:r>
            <a:endParaRPr lang="nl-NL" sz="4000" spc="300" dirty="0">
              <a:latin typeface="Avenir Book" panose="02000503020000020003" pitchFamily="2" charset="0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nl-NL" sz="3200" dirty="0">
                <a:solidFill>
                  <a:schemeClr val="accent1"/>
                </a:solidFill>
                <a:latin typeface="Avenir Book" panose="02000503020000020003" pitchFamily="2" charset="0"/>
                <a:cs typeface="Chalkduster"/>
              </a:rPr>
              <a:t>Les</a:t>
            </a:r>
            <a:r>
              <a:rPr lang="nl-NL" sz="3200" dirty="0">
                <a:solidFill>
                  <a:schemeClr val="accent3"/>
                </a:solidFill>
                <a:latin typeface="Avenir Book" panose="02000503020000020003" pitchFamily="2" charset="0"/>
                <a:cs typeface="Chalkduster"/>
              </a:rPr>
              <a:t> </a:t>
            </a:r>
            <a:r>
              <a:rPr lang="nl-NL" sz="3200" dirty="0">
                <a:solidFill>
                  <a:srgbClr val="FF0000"/>
                </a:solidFill>
                <a:latin typeface="Avenir Book" panose="02000503020000020003" pitchFamily="2" charset="0"/>
                <a:cs typeface="Chalkduster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01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"/>
    </mc:Choice>
    <mc:Fallback xmlns="">
      <p:transition spd="slow" advTm="9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Opbouw recursief algoritme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Avenir Book" panose="02000503020000020003" pitchFamily="2" charset="0"/>
              </a:rPr>
              <a:t>Voorbeeld 1: Print alle gehele getallen van a tot b</a:t>
            </a:r>
          </a:p>
          <a:p>
            <a:r>
              <a:rPr lang="nl-NL" dirty="0">
                <a:latin typeface="Avenir Book" panose="02000503020000020003" pitchFamily="2" charset="0"/>
              </a:rPr>
              <a:t>Basisgeval:</a:t>
            </a:r>
            <a:endParaRPr lang="nl-NL" dirty="0">
              <a:solidFill>
                <a:srgbClr val="C00000"/>
              </a:solidFill>
              <a:latin typeface="Avenir Book" panose="02000503020000020003" pitchFamily="2" charset="0"/>
            </a:endParaRPr>
          </a:p>
          <a:p>
            <a:pPr lvl="1"/>
            <a:r>
              <a:rPr lang="nl-NL" sz="2000" dirty="0">
                <a:latin typeface="Avenir Book" panose="02000503020000020003" pitchFamily="2" charset="0"/>
              </a:rPr>
              <a:t>Wanneer doet zich dit voor?</a:t>
            </a:r>
            <a:endParaRPr lang="nl-NL" dirty="0">
              <a:solidFill>
                <a:srgbClr val="C00000"/>
              </a:solidFill>
              <a:latin typeface="Avenir Book" panose="02000503020000020003" pitchFamily="2" charset="0"/>
            </a:endParaRPr>
          </a:p>
          <a:p>
            <a:r>
              <a:rPr lang="nl-NL" dirty="0">
                <a:latin typeface="Avenir Book" panose="02000503020000020003" pitchFamily="2" charset="0"/>
              </a:rPr>
              <a:t>Algemene regel: 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Voer actie uit: 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Stap dichter bij basisgeval:</a:t>
            </a:r>
            <a:endParaRPr lang="nl-NL" dirty="0">
              <a:solidFill>
                <a:srgbClr val="C00000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nl-NL" dirty="0">
              <a:solidFill>
                <a:srgbClr val="C00000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7A465-1408-6D4E-9A80-E080C58126F4}"/>
              </a:ext>
            </a:extLst>
          </p:cNvPr>
          <p:cNvSpPr txBox="1"/>
          <p:nvPr/>
        </p:nvSpPr>
        <p:spPr>
          <a:xfrm>
            <a:off x="1727200" y="1706880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C00000"/>
                </a:solidFill>
                <a:latin typeface="Avenir Book" panose="02000503020000020003" pitchFamily="2" charset="0"/>
              </a:rPr>
              <a:t>Er zijn geen getallen meer om te printen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5D595-0D54-1F41-9003-D3B58AB57ADF}"/>
              </a:ext>
            </a:extLst>
          </p:cNvPr>
          <p:cNvSpPr txBox="1"/>
          <p:nvPr/>
        </p:nvSpPr>
        <p:spPr>
          <a:xfrm>
            <a:off x="3882315" y="20672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venir Book" panose="02000503020000020003" pitchFamily="2" charset="0"/>
              </a:rPr>
              <a:t> </a:t>
            </a:r>
            <a:r>
              <a:rPr lang="nl-NL" dirty="0">
                <a:solidFill>
                  <a:srgbClr val="C00000"/>
                </a:solidFill>
                <a:latin typeface="Avenir Book" panose="02000503020000020003" pitchFamily="2" charset="0"/>
              </a:rPr>
              <a:t>a == b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D9F1C-B7C2-384C-AD82-D6CD29E06F6C}"/>
              </a:ext>
            </a:extLst>
          </p:cNvPr>
          <p:cNvSpPr txBox="1"/>
          <p:nvPr/>
        </p:nvSpPr>
        <p:spPr>
          <a:xfrm>
            <a:off x="2143760" y="300736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C00000"/>
                </a:solidFill>
                <a:latin typeface="Avenir Book" panose="02000503020000020003" pitchFamily="2" charset="0"/>
              </a:rPr>
              <a:t>Print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28B8A-5EEA-444F-9491-FED0F492E82C}"/>
              </a:ext>
            </a:extLst>
          </p:cNvPr>
          <p:cNvSpPr txBox="1"/>
          <p:nvPr/>
        </p:nvSpPr>
        <p:spPr>
          <a:xfrm>
            <a:off x="3596640" y="336653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C00000"/>
                </a:solidFill>
                <a:latin typeface="Avenir Book" panose="02000503020000020003" pitchFamily="2" charset="0"/>
              </a:rPr>
              <a:t>Print alle getallen van a+1 tot b</a:t>
            </a:r>
          </a:p>
        </p:txBody>
      </p:sp>
    </p:spTree>
    <p:extLst>
      <p:ext uri="{BB962C8B-B14F-4D97-AF65-F5344CB8AC3E}">
        <p14:creationId xmlns:p14="http://schemas.microsoft.com/office/powerpoint/2010/main" val="389247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Opbouw recursief algoritme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Avenir Book" panose="02000503020000020003" pitchFamily="2" charset="0"/>
              </a:rPr>
              <a:t>Voorbeeld 2: Bereken som van eerste n gehele getallen</a:t>
            </a:r>
          </a:p>
          <a:p>
            <a:r>
              <a:rPr lang="nl-NL" dirty="0">
                <a:latin typeface="Avenir Book" panose="02000503020000020003" pitchFamily="2" charset="0"/>
              </a:rPr>
              <a:t>Basisgeval:</a:t>
            </a:r>
            <a:endParaRPr lang="nl-NL" dirty="0">
              <a:solidFill>
                <a:srgbClr val="C00000"/>
              </a:solidFill>
              <a:latin typeface="Avenir Book" panose="02000503020000020003" pitchFamily="2" charset="0"/>
            </a:endParaRPr>
          </a:p>
          <a:p>
            <a:pPr lvl="1"/>
            <a:r>
              <a:rPr lang="nl-NL" sz="2000" dirty="0">
                <a:latin typeface="Avenir Book" panose="02000503020000020003" pitchFamily="2" charset="0"/>
              </a:rPr>
              <a:t>Wanneer doet zich dit voor?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Wat is het resultaat voor dit geval?</a:t>
            </a:r>
            <a:endParaRPr lang="nl-NL" dirty="0">
              <a:solidFill>
                <a:srgbClr val="C00000"/>
              </a:solidFill>
              <a:latin typeface="Avenir Book" panose="02000503020000020003" pitchFamily="2" charset="0"/>
            </a:endParaRPr>
          </a:p>
          <a:p>
            <a:r>
              <a:rPr lang="nl-NL" dirty="0">
                <a:latin typeface="Avenir Book" panose="02000503020000020003" pitchFamily="2" charset="0"/>
              </a:rPr>
              <a:t>Algemene regel: 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Voer actie uit &amp; stap dichter bij basisgeval:</a:t>
            </a:r>
            <a:endParaRPr lang="nl-NL" dirty="0">
              <a:solidFill>
                <a:srgbClr val="C00000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nl-NL" dirty="0">
              <a:solidFill>
                <a:srgbClr val="C00000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7A465-1408-6D4E-9A80-E080C58126F4}"/>
              </a:ext>
            </a:extLst>
          </p:cNvPr>
          <p:cNvSpPr txBox="1"/>
          <p:nvPr/>
        </p:nvSpPr>
        <p:spPr>
          <a:xfrm>
            <a:off x="1727200" y="1706880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C00000"/>
                </a:solidFill>
                <a:latin typeface="Avenir Book" panose="02000503020000020003" pitchFamily="2" charset="0"/>
              </a:rPr>
              <a:t>Er zijn geen getallen meer om op te tellen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5D595-0D54-1F41-9003-D3B58AB57ADF}"/>
              </a:ext>
            </a:extLst>
          </p:cNvPr>
          <p:cNvSpPr txBox="1"/>
          <p:nvPr/>
        </p:nvSpPr>
        <p:spPr>
          <a:xfrm>
            <a:off x="3882315" y="20672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venir Book" panose="02000503020000020003" pitchFamily="2" charset="0"/>
              </a:rPr>
              <a:t> </a:t>
            </a:r>
            <a:r>
              <a:rPr lang="nl-NL" dirty="0">
                <a:solidFill>
                  <a:srgbClr val="C00000"/>
                </a:solidFill>
                <a:latin typeface="Avenir Book" panose="02000503020000020003" pitchFamily="2" charset="0"/>
              </a:rPr>
              <a:t>n == 0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28B8A-5EEA-444F-9491-FED0F492E82C}"/>
              </a:ext>
            </a:extLst>
          </p:cNvPr>
          <p:cNvSpPr txBox="1"/>
          <p:nvPr/>
        </p:nvSpPr>
        <p:spPr>
          <a:xfrm>
            <a:off x="685179" y="3677739"/>
            <a:ext cx="465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C00000"/>
                </a:solidFill>
                <a:latin typeface="Avenir Book" panose="02000503020000020003" pitchFamily="2" charset="0"/>
              </a:rPr>
              <a:t>Return n + som (n-1) eerste gehele getallen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F3FF3-C592-AB43-AD8B-9192FA248F93}"/>
              </a:ext>
            </a:extLst>
          </p:cNvPr>
          <p:cNvSpPr txBox="1"/>
          <p:nvPr/>
        </p:nvSpPr>
        <p:spPr>
          <a:xfrm>
            <a:off x="4285088" y="24276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venir Book" panose="02000503020000020003" pitchFamily="2" charset="0"/>
              </a:rPr>
              <a:t> </a:t>
            </a:r>
            <a:r>
              <a:rPr lang="nl-NL" dirty="0">
                <a:solidFill>
                  <a:srgbClr val="C00000"/>
                </a:solidFill>
                <a:latin typeface="Avenir Book" panose="02000503020000020003" pitchFamily="2" charset="0"/>
              </a:rPr>
              <a:t>return 0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313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recursief algoritme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>
              <a:latin typeface="Avenir Book" panose="02000503020000020003" pitchFamily="2" charset="0"/>
            </a:endParaRPr>
          </a:p>
          <a:p>
            <a:r>
              <a:rPr lang="nl-NL" dirty="0">
                <a:latin typeface="Avenir Book" panose="02000503020000020003" pitchFamily="2" charset="0"/>
              </a:rPr>
              <a:t>Basisgeval</a:t>
            </a:r>
            <a:br>
              <a:rPr lang="nl-NL" dirty="0">
                <a:latin typeface="Avenir Book" panose="02000503020000020003" pitchFamily="2" charset="0"/>
              </a:rPr>
            </a:br>
            <a:r>
              <a:rPr lang="nl-NL" dirty="0">
                <a:latin typeface="Avenir Book" panose="02000503020000020003" pitchFamily="2" charset="0"/>
              </a:rPr>
              <a:t>	</a:t>
            </a:r>
            <a:r>
              <a:rPr lang="nl-NL" dirty="0" err="1">
                <a:latin typeface="Avenir Book" panose="02000503020000020003" pitchFamily="2" charset="0"/>
                <a:ea typeface="Monaco" charset="0"/>
                <a:cs typeface="Monaco" charset="0"/>
              </a:rPr>
              <a:t>if</a:t>
            </a: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 (basisgeval) { return </a:t>
            </a:r>
            <a: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  <a:t>…}</a:t>
            </a:r>
            <a:endParaRPr lang="nl-NL" dirty="0">
              <a:latin typeface="Avenir Book" panose="02000503020000020003" pitchFamily="2" charset="0"/>
            </a:endParaRPr>
          </a:p>
          <a:p>
            <a:r>
              <a:rPr lang="nl-NL" dirty="0">
                <a:latin typeface="Avenir Book" panose="02000503020000020003" pitchFamily="2" charset="0"/>
              </a:rPr>
              <a:t>Algemene regel:</a:t>
            </a:r>
            <a:br>
              <a:rPr lang="nl-NL" dirty="0">
                <a:latin typeface="Avenir Book" panose="02000503020000020003" pitchFamily="2" charset="0"/>
              </a:rPr>
            </a:br>
            <a:r>
              <a:rPr lang="nl-NL" dirty="0">
                <a:latin typeface="Avenir Book" panose="02000503020000020003" pitchFamily="2" charset="0"/>
              </a:rPr>
              <a:t>	</a:t>
            </a:r>
            <a:r>
              <a:rPr lang="nl-NL" dirty="0" err="1">
                <a:latin typeface="Avenir Book" panose="02000503020000020003" pitchFamily="2" charset="0"/>
                <a:ea typeface="Monaco" charset="0"/>
                <a:cs typeface="Monaco" charset="0"/>
              </a:rPr>
              <a:t>else</a:t>
            </a: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 { return </a:t>
            </a:r>
            <a: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  <a:t>…}</a:t>
            </a:r>
            <a:endParaRPr lang="nl-NL" dirty="0">
              <a:latin typeface="Avenir Book" panose="02000503020000020003" pitchFamily="2" charset="0"/>
              <a:ea typeface="Monaco" charset="0"/>
              <a:cs typeface="Monaco" charset="0"/>
            </a:endParaRPr>
          </a:p>
          <a:p>
            <a:endParaRPr lang="nl-NL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5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recursief algoritme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Avenir Book" panose="02000503020000020003" pitchFamily="2" charset="0"/>
              </a:rPr>
              <a:t>Voorbeeld 2: Bereken som van eerste n gehele getallen</a:t>
            </a:r>
          </a:p>
          <a:p>
            <a:pPr marL="0" indent="0">
              <a:buNone/>
            </a:pPr>
            <a:endParaRPr lang="nl-NL" dirty="0">
              <a:latin typeface="Avenir Book" panose="02000503020000020003" pitchFamily="2" charset="0"/>
            </a:endParaRPr>
          </a:p>
          <a:p>
            <a:r>
              <a:rPr lang="nl-NL" dirty="0">
                <a:latin typeface="Avenir Book" panose="02000503020000020003" pitchFamily="2" charset="0"/>
              </a:rPr>
              <a:t>Basisgeval</a:t>
            </a:r>
            <a:br>
              <a:rPr lang="nl-NL" dirty="0">
                <a:latin typeface="Avenir Book" panose="02000503020000020003" pitchFamily="2" charset="0"/>
              </a:rPr>
            </a:br>
            <a:r>
              <a:rPr lang="nl-NL" dirty="0" err="1">
                <a:latin typeface="Avenir Book" panose="02000503020000020003" pitchFamily="2" charset="0"/>
                <a:ea typeface="Monaco" charset="0"/>
                <a:cs typeface="Monaco" charset="0"/>
              </a:rPr>
              <a:t>if</a:t>
            </a: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 (basisgeval) { return </a:t>
            </a:r>
            <a: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  <a:t>…}</a:t>
            </a:r>
            <a:endParaRPr lang="nl-NL" dirty="0">
              <a:latin typeface="Avenir Book" panose="02000503020000020003" pitchFamily="2" charset="0"/>
            </a:endParaRPr>
          </a:p>
          <a:p>
            <a:r>
              <a:rPr lang="nl-NL" dirty="0">
                <a:latin typeface="Avenir Book" panose="02000503020000020003" pitchFamily="2" charset="0"/>
              </a:rPr>
              <a:t>Algemene regel:</a:t>
            </a:r>
            <a:br>
              <a:rPr lang="nl-NL" dirty="0">
                <a:latin typeface="Avenir Book" panose="02000503020000020003" pitchFamily="2" charset="0"/>
              </a:rPr>
            </a:br>
            <a:r>
              <a:rPr lang="nl-NL" dirty="0" err="1">
                <a:latin typeface="Avenir Book" panose="02000503020000020003" pitchFamily="2" charset="0"/>
                <a:ea typeface="Monaco" charset="0"/>
                <a:cs typeface="Monaco" charset="0"/>
              </a:rPr>
              <a:t>else</a:t>
            </a: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 { return </a:t>
            </a:r>
            <a: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  <a:t>…}</a:t>
            </a:r>
            <a:endParaRPr lang="nl-NL" dirty="0">
              <a:latin typeface="Avenir Book" panose="02000503020000020003" pitchFamily="2" charset="0"/>
              <a:ea typeface="Monaco" charset="0"/>
              <a:cs typeface="Monaco" charset="0"/>
            </a:endParaRPr>
          </a:p>
          <a:p>
            <a:endParaRPr lang="nl-NL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2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recursief algoritme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Avenir Book" panose="02000503020000020003" pitchFamily="2" charset="0"/>
              </a:rPr>
              <a:t>Voorbeeld 2: Bereken som van eerste n gehele getallen</a:t>
            </a:r>
          </a:p>
          <a:p>
            <a:pPr marL="0" indent="0">
              <a:buNone/>
            </a:pPr>
            <a:r>
              <a:rPr lang="nl-BE" dirty="0">
                <a:latin typeface="Avenir Book" panose="02000503020000020003" pitchFamily="2" charset="0"/>
                <a:ea typeface="Monaco" charset="0"/>
                <a:cs typeface="Monaco" charset="0"/>
              </a:rPr>
              <a:t>private static int som (int n) {</a:t>
            </a:r>
            <a:br>
              <a:rPr lang="nl-NL" dirty="0">
                <a:latin typeface="Avenir Book" panose="02000503020000020003" pitchFamily="2" charset="0"/>
              </a:rPr>
            </a:br>
            <a:r>
              <a:rPr lang="nl-NL" dirty="0">
                <a:latin typeface="Avenir Book" panose="02000503020000020003" pitchFamily="2" charset="0"/>
              </a:rPr>
              <a:t>     </a:t>
            </a:r>
            <a:r>
              <a:rPr lang="nl-NL" dirty="0" err="1">
                <a:latin typeface="Avenir Book" panose="02000503020000020003" pitchFamily="2" charset="0"/>
                <a:ea typeface="Monaco" charset="0"/>
                <a:cs typeface="Monaco" charset="0"/>
              </a:rPr>
              <a:t>if</a:t>
            </a: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 (n == 0) { </a:t>
            </a:r>
            <a:b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</a:b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	return </a:t>
            </a:r>
            <a: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  <a:t>0;</a:t>
            </a:r>
            <a:b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</a:br>
            <a: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  <a:t>     }</a:t>
            </a: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 </a:t>
            </a:r>
            <a:r>
              <a:rPr lang="nl-NL" dirty="0" err="1">
                <a:latin typeface="Avenir Book" panose="02000503020000020003" pitchFamily="2" charset="0"/>
                <a:ea typeface="Monaco" charset="0"/>
                <a:cs typeface="Monaco" charset="0"/>
              </a:rPr>
              <a:t>else</a:t>
            </a: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 {</a:t>
            </a:r>
            <a:b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</a:b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	return </a:t>
            </a:r>
            <a: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  <a:t>n + som(n-1)</a:t>
            </a:r>
            <a:b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</a:br>
            <a: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  <a:t>     }</a:t>
            </a:r>
            <a:b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</a:b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}</a:t>
            </a:r>
            <a:endParaRPr lang="nl-NL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nl-NL" dirty="0">
                <a:latin typeface="Avenir Book" panose="02000503020000020003" pitchFamily="2" charset="0"/>
              </a:rPr>
              <a:t>Uitwerking: voor n = 3</a:t>
            </a:r>
            <a:br>
              <a:rPr lang="nl-NL" dirty="0">
                <a:latin typeface="Avenir Book" panose="02000503020000020003" pitchFamily="2" charset="0"/>
              </a:rPr>
            </a:br>
            <a:r>
              <a:rPr lang="nl-NL" dirty="0">
                <a:latin typeface="Avenir Book" panose="02000503020000020003" pitchFamily="2" charset="0"/>
              </a:rPr>
              <a:t>Som(3) = 3 + som(2) = 3 + 2 +som(1) = 3+2+1+som(0) = 3+2+1+0 = 6</a:t>
            </a:r>
          </a:p>
        </p:txBody>
      </p:sp>
    </p:spTree>
    <p:extLst>
      <p:ext uri="{BB962C8B-B14F-4D97-AF65-F5344CB8AC3E}">
        <p14:creationId xmlns:p14="http://schemas.microsoft.com/office/powerpoint/2010/main" val="61701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200" dirty="0"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39404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Doelstellingen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9EFA7-E771-F945-8570-80C518A3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Inzicht in niet-lineaire datastructuren</a:t>
            </a:r>
          </a:p>
          <a:p>
            <a:r>
              <a:rPr lang="nl-NL" dirty="0">
                <a:latin typeface="Avenir Book" panose="02000503020000020003" pitchFamily="2" charset="0"/>
              </a:rPr>
              <a:t>Algoritmes m.b.t. deze datastructuren begrijpen en kunnen toepassen</a:t>
            </a:r>
          </a:p>
          <a:p>
            <a:r>
              <a:rPr lang="nl-NL" dirty="0">
                <a:latin typeface="Avenir Book" panose="02000503020000020003" pitchFamily="2" charset="0"/>
              </a:rPr>
              <a:t>Zelf eenvoudige algoritmes kunnen schrijven</a:t>
            </a:r>
          </a:p>
          <a:p>
            <a:endParaRPr lang="nl-NL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Datastructuren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Lineair</a:t>
            </a:r>
            <a:r>
              <a:rPr lang="nl-NL" dirty="0">
                <a:latin typeface="Avenir Book" panose="02000503020000020003" pitchFamily="2" charset="0"/>
              </a:rPr>
              <a:t>:  de elementen vormen een rij.</a:t>
            </a:r>
          </a:p>
          <a:p>
            <a:pPr marL="228600" lvl="1" indent="0">
              <a:buNone/>
            </a:pPr>
            <a:endParaRPr lang="nl-NL" dirty="0">
              <a:latin typeface="Avenir Book" panose="02000503020000020003" pitchFamily="2" charset="0"/>
            </a:endParaRPr>
          </a:p>
          <a:p>
            <a:r>
              <a:rPr lang="nl-NL" dirty="0">
                <a:solidFill>
                  <a:srgbClr val="7E13E3"/>
                </a:solidFill>
                <a:latin typeface="Avenir Book" panose="02000503020000020003" pitchFamily="2" charset="0"/>
              </a:rPr>
              <a:t>Niet-lineair</a:t>
            </a:r>
            <a:r>
              <a:rPr lang="nl-NL" dirty="0">
                <a:latin typeface="Avenir Book" panose="02000503020000020003" pitchFamily="2" charset="0"/>
              </a:rPr>
              <a:t>:  de elementen vormen geen rij.</a:t>
            </a:r>
          </a:p>
          <a:p>
            <a:pPr marL="0" indent="0">
              <a:buNone/>
            </a:pPr>
            <a:endParaRPr lang="nl-NL" dirty="0">
              <a:latin typeface="Avenir Book" panose="02000503020000020003" pitchFamily="2" charset="0"/>
            </a:endParaRPr>
          </a:p>
          <a:p>
            <a:pPr lvl="2"/>
            <a:r>
              <a:rPr lang="nl-NL" sz="2000" dirty="0">
                <a:solidFill>
                  <a:srgbClr val="008000"/>
                </a:solidFill>
                <a:latin typeface="Avenir Book" panose="02000503020000020003" pitchFamily="2" charset="0"/>
              </a:rPr>
              <a:t>Graaf</a:t>
            </a:r>
            <a:r>
              <a:rPr lang="nl-NL" sz="2000" dirty="0">
                <a:latin typeface="Avenir Book" panose="02000503020000020003" pitchFamily="2" charset="0"/>
              </a:rPr>
              <a:t>:	lussen zijn toegelaten.</a:t>
            </a:r>
          </a:p>
          <a:p>
            <a:pPr lvl="2"/>
            <a:endParaRPr lang="nl-NL" sz="2000" dirty="0">
              <a:latin typeface="Avenir Book" panose="02000503020000020003" pitchFamily="2" charset="0"/>
            </a:endParaRPr>
          </a:p>
          <a:p>
            <a:pPr lvl="2"/>
            <a:endParaRPr lang="nl-NL" sz="2000" dirty="0">
              <a:latin typeface="Avenir Book" panose="02000503020000020003" pitchFamily="2" charset="0"/>
            </a:endParaRPr>
          </a:p>
          <a:p>
            <a:pPr lvl="2"/>
            <a:endParaRPr lang="nl-NL" sz="2000" dirty="0">
              <a:latin typeface="Avenir Book" panose="02000503020000020003" pitchFamily="2" charset="0"/>
            </a:endParaRPr>
          </a:p>
          <a:p>
            <a:pPr lvl="2"/>
            <a:r>
              <a:rPr lang="nl-NL" sz="2000" dirty="0">
                <a:solidFill>
                  <a:srgbClr val="008000"/>
                </a:solidFill>
                <a:latin typeface="Avenir Book" panose="02000503020000020003" pitchFamily="2" charset="0"/>
              </a:rPr>
              <a:t>Boom</a:t>
            </a:r>
            <a:r>
              <a:rPr lang="nl-NL" sz="2000" dirty="0">
                <a:latin typeface="Avenir Book" panose="02000503020000020003" pitchFamily="2" charset="0"/>
              </a:rPr>
              <a:t>:	lussen zijn niet toegelaten.</a:t>
            </a:r>
          </a:p>
          <a:p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4132" y="4790119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3501" y="5350131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1712" y="585680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9482" y="5357529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129430" y="540593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5780973" y="590084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7288642" y="539654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6704499" y="483018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3" idx="5"/>
            <a:endCxn id="11" idx="0"/>
          </p:cNvCxnSpPr>
          <p:nvPr/>
        </p:nvCxnSpPr>
        <p:spPr>
          <a:xfrm>
            <a:off x="6877941" y="5003626"/>
            <a:ext cx="512301" cy="39291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9" idx="0"/>
          </p:cNvCxnSpPr>
          <p:nvPr/>
        </p:nvCxnSpPr>
        <p:spPr>
          <a:xfrm flipH="1">
            <a:off x="5882573" y="5579381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0"/>
            <a:endCxn id="13" idx="3"/>
          </p:cNvCxnSpPr>
          <p:nvPr/>
        </p:nvCxnSpPr>
        <p:spPr>
          <a:xfrm flipV="1">
            <a:off x="6231030" y="5003626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21711" y="585364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6450972" y="58976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5" name="Straight Connector 44"/>
          <p:cNvCxnSpPr>
            <a:stCxn id="7" idx="5"/>
            <a:endCxn id="44" idx="0"/>
          </p:cNvCxnSpPr>
          <p:nvPr/>
        </p:nvCxnSpPr>
        <p:spPr>
          <a:xfrm>
            <a:off x="6302872" y="5579381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10924" y="585172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6940185" y="589575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0" name="Straight Connector 49"/>
          <p:cNvCxnSpPr>
            <a:stCxn id="11" idx="3"/>
            <a:endCxn id="49" idx="0"/>
          </p:cNvCxnSpPr>
          <p:nvPr/>
        </p:nvCxnSpPr>
        <p:spPr>
          <a:xfrm flipH="1">
            <a:off x="7041785" y="5569987"/>
            <a:ext cx="276615" cy="3257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80923" y="5848559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7610184" y="589259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11" idx="5"/>
            <a:endCxn id="52" idx="0"/>
          </p:cNvCxnSpPr>
          <p:nvPr/>
        </p:nvCxnSpPr>
        <p:spPr>
          <a:xfrm>
            <a:off x="7462084" y="5569987"/>
            <a:ext cx="249700" cy="3226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69960" y="296342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81342" y="3492859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47540" y="4030110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95310" y="353083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67" name="Oval 66"/>
          <p:cNvSpPr/>
          <p:nvPr/>
        </p:nvSpPr>
        <p:spPr>
          <a:xfrm>
            <a:off x="6125258" y="357924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l 67"/>
          <p:cNvSpPr/>
          <p:nvPr/>
        </p:nvSpPr>
        <p:spPr>
          <a:xfrm>
            <a:off x="5776801" y="407414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l 68"/>
          <p:cNvSpPr/>
          <p:nvPr/>
        </p:nvSpPr>
        <p:spPr>
          <a:xfrm>
            <a:off x="7106483" y="353927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Oval 69"/>
          <p:cNvSpPr/>
          <p:nvPr/>
        </p:nvSpPr>
        <p:spPr>
          <a:xfrm>
            <a:off x="6700327" y="300348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1" name="Straight Connector 70"/>
          <p:cNvCxnSpPr>
            <a:stCxn id="70" idx="5"/>
            <a:endCxn id="69" idx="1"/>
          </p:cNvCxnSpPr>
          <p:nvPr/>
        </p:nvCxnSpPr>
        <p:spPr>
          <a:xfrm>
            <a:off x="6873769" y="3176930"/>
            <a:ext cx="262472" cy="3921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" idx="3"/>
            <a:endCxn id="68" idx="0"/>
          </p:cNvCxnSpPr>
          <p:nvPr/>
        </p:nvCxnSpPr>
        <p:spPr>
          <a:xfrm flipH="1">
            <a:off x="5878401" y="375268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0"/>
            <a:endCxn id="70" idx="3"/>
          </p:cNvCxnSpPr>
          <p:nvPr/>
        </p:nvCxnSpPr>
        <p:spPr>
          <a:xfrm flipV="1">
            <a:off x="6226858" y="3176930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17539" y="4026945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75" name="Oval 74"/>
          <p:cNvSpPr/>
          <p:nvPr/>
        </p:nvSpPr>
        <p:spPr>
          <a:xfrm>
            <a:off x="6446800" y="407098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6" name="Straight Connector 75"/>
          <p:cNvCxnSpPr>
            <a:stCxn id="67" idx="5"/>
            <a:endCxn id="75" idx="0"/>
          </p:cNvCxnSpPr>
          <p:nvPr/>
        </p:nvCxnSpPr>
        <p:spPr>
          <a:xfrm>
            <a:off x="6298700" y="375268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45403" y="399526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78" name="Oval 77"/>
          <p:cNvSpPr/>
          <p:nvPr/>
        </p:nvSpPr>
        <p:spPr>
          <a:xfrm>
            <a:off x="7374664" y="403929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9" name="Straight Connector 78"/>
          <p:cNvCxnSpPr>
            <a:stCxn id="69" idx="5"/>
            <a:endCxn id="78" idx="0"/>
          </p:cNvCxnSpPr>
          <p:nvPr/>
        </p:nvCxnSpPr>
        <p:spPr>
          <a:xfrm>
            <a:off x="7279925" y="3712715"/>
            <a:ext cx="196339" cy="32658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36654" y="296658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81" name="Oval 80"/>
          <p:cNvSpPr/>
          <p:nvPr/>
        </p:nvSpPr>
        <p:spPr>
          <a:xfrm>
            <a:off x="7665915" y="301062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2" name="Straight Connector 81"/>
          <p:cNvCxnSpPr>
            <a:stCxn id="69" idx="7"/>
            <a:endCxn id="81" idx="3"/>
          </p:cNvCxnSpPr>
          <p:nvPr/>
        </p:nvCxnSpPr>
        <p:spPr>
          <a:xfrm flipV="1">
            <a:off x="7279925" y="3184065"/>
            <a:ext cx="415748" cy="38496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8" idx="6"/>
            <a:endCxn id="75" idx="2"/>
          </p:cNvCxnSpPr>
          <p:nvPr/>
        </p:nvCxnSpPr>
        <p:spPr>
          <a:xfrm flipV="1">
            <a:off x="5980001" y="4172580"/>
            <a:ext cx="466799" cy="316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0" idx="6"/>
            <a:endCxn id="81" idx="2"/>
          </p:cNvCxnSpPr>
          <p:nvPr/>
        </p:nvCxnSpPr>
        <p:spPr>
          <a:xfrm>
            <a:off x="6903527" y="3105088"/>
            <a:ext cx="762388" cy="713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082566" y="1245089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417010" y="1240197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90620" y="1239855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57876" y="1235480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09" name="Oval 108"/>
          <p:cNvSpPr/>
          <p:nvPr/>
        </p:nvSpPr>
        <p:spPr>
          <a:xfrm>
            <a:off x="6787824" y="12838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l 109"/>
          <p:cNvSpPr/>
          <p:nvPr/>
        </p:nvSpPr>
        <p:spPr>
          <a:xfrm>
            <a:off x="6119881" y="12838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Oval 110"/>
          <p:cNvSpPr/>
          <p:nvPr/>
        </p:nvSpPr>
        <p:spPr>
          <a:xfrm>
            <a:off x="7442151" y="128661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Oval 111"/>
          <p:cNvSpPr/>
          <p:nvPr/>
        </p:nvSpPr>
        <p:spPr>
          <a:xfrm>
            <a:off x="7112933" y="128515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3" name="Straight Connector 112"/>
          <p:cNvCxnSpPr>
            <a:stCxn id="112" idx="6"/>
            <a:endCxn id="111" idx="2"/>
          </p:cNvCxnSpPr>
          <p:nvPr/>
        </p:nvCxnSpPr>
        <p:spPr>
          <a:xfrm>
            <a:off x="7316133" y="1386754"/>
            <a:ext cx="126018" cy="14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6"/>
            <a:endCxn id="112" idx="2"/>
          </p:cNvCxnSpPr>
          <p:nvPr/>
        </p:nvCxnSpPr>
        <p:spPr>
          <a:xfrm>
            <a:off x="6991024" y="1385490"/>
            <a:ext cx="121909" cy="126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28745" y="1239855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117" name="Oval 116"/>
          <p:cNvSpPr/>
          <p:nvPr/>
        </p:nvSpPr>
        <p:spPr>
          <a:xfrm>
            <a:off x="6458006" y="12838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8" name="Straight Connector 117"/>
          <p:cNvCxnSpPr>
            <a:stCxn id="109" idx="2"/>
            <a:endCxn id="117" idx="6"/>
          </p:cNvCxnSpPr>
          <p:nvPr/>
        </p:nvCxnSpPr>
        <p:spPr>
          <a:xfrm flipH="1">
            <a:off x="6661206" y="1385490"/>
            <a:ext cx="126618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730813" y="124310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20" name="Oval 119"/>
          <p:cNvSpPr/>
          <p:nvPr/>
        </p:nvSpPr>
        <p:spPr>
          <a:xfrm>
            <a:off x="7760074" y="128714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1" name="Straight Connector 120"/>
          <p:cNvCxnSpPr>
            <a:stCxn id="111" idx="6"/>
            <a:endCxn id="120" idx="2"/>
          </p:cNvCxnSpPr>
          <p:nvPr/>
        </p:nvCxnSpPr>
        <p:spPr>
          <a:xfrm>
            <a:off x="7645351" y="1388211"/>
            <a:ext cx="114723" cy="53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055598" y="124310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123" name="Oval 122"/>
          <p:cNvSpPr/>
          <p:nvPr/>
        </p:nvSpPr>
        <p:spPr>
          <a:xfrm>
            <a:off x="8084859" y="128714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4" name="Straight Connector 123"/>
          <p:cNvCxnSpPr>
            <a:stCxn id="120" idx="6"/>
            <a:endCxn id="123" idx="2"/>
          </p:cNvCxnSpPr>
          <p:nvPr/>
        </p:nvCxnSpPr>
        <p:spPr>
          <a:xfrm>
            <a:off x="7963274" y="1388741"/>
            <a:ext cx="121585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0" idx="6"/>
            <a:endCxn id="117" idx="2"/>
          </p:cNvCxnSpPr>
          <p:nvPr/>
        </p:nvCxnSpPr>
        <p:spPr>
          <a:xfrm>
            <a:off x="6323081" y="1385490"/>
            <a:ext cx="134925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8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57693" y="2923376"/>
            <a:ext cx="5108408" cy="1242223"/>
          </a:xfrm>
        </p:spPr>
        <p:txBody>
          <a:bodyPr/>
          <a:lstStyle/>
          <a:p>
            <a:pPr algn="ctr"/>
            <a:r>
              <a:rPr lang="nl-NL" sz="3600" dirty="0">
                <a:latin typeface="Avenir Book" panose="02000503020000020003" pitchFamily="2" charset="0"/>
                <a:cs typeface="Chalkduster"/>
              </a:rPr>
              <a:t>Toepassingen </a:t>
            </a:r>
          </a:p>
          <a:p>
            <a:pPr algn="ctr"/>
            <a:r>
              <a:rPr lang="nl-NL" sz="3600" dirty="0">
                <a:latin typeface="Avenir Book" panose="02000503020000020003" pitchFamily="2" charset="0"/>
                <a:cs typeface="Chalkduster"/>
              </a:rPr>
              <a:t>van bomen</a:t>
            </a:r>
          </a:p>
        </p:txBody>
      </p:sp>
    </p:spTree>
    <p:extLst>
      <p:ext uri="{BB962C8B-B14F-4D97-AF65-F5344CB8AC3E}">
        <p14:creationId xmlns:p14="http://schemas.microsoft.com/office/powerpoint/2010/main" val="111650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>
                <a:latin typeface="Avenir Book" panose="02000503020000020003" pitchFamily="2" charset="0"/>
              </a:rPr>
              <a:t>Bestandssystemen op computers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fileSystemTree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0" y="861576"/>
            <a:ext cx="5384678" cy="228414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01706" y="3402501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 err="1">
                <a:latin typeface="Avenir Book" panose="02000503020000020003" pitchFamily="2" charset="0"/>
              </a:rPr>
              <a:t>Kansbomen</a:t>
            </a:r>
            <a:r>
              <a:rPr lang="nl-NL" sz="2800" dirty="0">
                <a:latin typeface="Avenir Book" panose="02000503020000020003" pitchFamily="2" charset="0"/>
              </a:rPr>
              <a:t> (statistiek)</a:t>
            </a:r>
          </a:p>
        </p:txBody>
      </p:sp>
      <p:pic>
        <p:nvPicPr>
          <p:cNvPr id="9" name="Picture 8" descr="kansboom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47" y="4166699"/>
            <a:ext cx="3186953" cy="19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71" y="440272"/>
            <a:ext cx="7556313" cy="764198"/>
          </a:xfrm>
        </p:spPr>
        <p:txBody>
          <a:bodyPr/>
          <a:lstStyle/>
          <a:p>
            <a:r>
              <a:rPr lang="nl-NL" sz="2800" dirty="0">
                <a:latin typeface="Avenir Book" panose="02000503020000020003" pitchFamily="2" charset="0"/>
              </a:rPr>
              <a:t>Expressiebomen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7170" y="2945305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 err="1">
                <a:latin typeface="Avenir Book" panose="02000503020000020003" pitchFamily="2" charset="0"/>
              </a:rPr>
              <a:t>Hierarchical</a:t>
            </a:r>
            <a:r>
              <a:rPr lang="nl-NL" sz="2800" dirty="0">
                <a:latin typeface="Avenir Book" panose="02000503020000020003" pitchFamily="2" charset="0"/>
              </a:rPr>
              <a:t> </a:t>
            </a:r>
          </a:p>
          <a:p>
            <a:r>
              <a:rPr lang="nl-NL" sz="2800" dirty="0">
                <a:latin typeface="Avenir Book" panose="02000503020000020003" pitchFamily="2" charset="0"/>
              </a:rPr>
              <a:t>database model</a:t>
            </a:r>
          </a:p>
        </p:txBody>
      </p:sp>
      <p:pic>
        <p:nvPicPr>
          <p:cNvPr id="10" name="Picture 9" descr="expressieboom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464285"/>
            <a:ext cx="3187700" cy="2075214"/>
          </a:xfrm>
          <a:prstGeom prst="rect">
            <a:avLst/>
          </a:prstGeom>
        </p:spPr>
      </p:pic>
      <p:pic>
        <p:nvPicPr>
          <p:cNvPr id="11" name="Picture 10" descr="hierarchicalDatabaseModel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" t="10796" r="4714" b="3494"/>
          <a:stretch/>
        </p:blipFill>
        <p:spPr>
          <a:xfrm>
            <a:off x="3715200" y="3024000"/>
            <a:ext cx="4892400" cy="34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7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81492" y="2491577"/>
            <a:ext cx="5358999" cy="1775624"/>
          </a:xfrm>
        </p:spPr>
        <p:txBody>
          <a:bodyPr/>
          <a:lstStyle/>
          <a:p>
            <a:pPr algn="ctr"/>
            <a:r>
              <a:rPr lang="nl-NL" sz="3600" spc="300" dirty="0">
                <a:latin typeface="Avenir Book" panose="02000503020000020003" pitchFamily="2" charset="0"/>
                <a:cs typeface="Chalkduster"/>
              </a:rPr>
              <a:t>Iteratie</a:t>
            </a:r>
            <a:r>
              <a:rPr lang="nl-NL" sz="4000" spc="300" dirty="0">
                <a:latin typeface="Avenir Book" panose="02000503020000020003" pitchFamily="2" charset="0"/>
                <a:cs typeface="Chalkduster"/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nl-NL" sz="2400" spc="300" dirty="0" err="1">
                <a:latin typeface="Avenir Book" panose="02000503020000020003" pitchFamily="2" charset="0"/>
                <a:cs typeface="Chalkduster"/>
              </a:rPr>
              <a:t>vs</a:t>
            </a:r>
            <a:r>
              <a:rPr lang="nl-NL" sz="4000" spc="300" dirty="0">
                <a:latin typeface="Avenir Book" panose="02000503020000020003" pitchFamily="2" charset="0"/>
                <a:cs typeface="Chalkduster"/>
              </a:rPr>
              <a:t> </a:t>
            </a:r>
          </a:p>
          <a:p>
            <a:pPr algn="ctr"/>
            <a:r>
              <a:rPr lang="nl-NL" sz="3600" spc="300" dirty="0" err="1">
                <a:latin typeface="Avenir Book" panose="02000503020000020003" pitchFamily="2" charset="0"/>
                <a:cs typeface="Chalkduster"/>
              </a:rPr>
              <a:t>recursie</a:t>
            </a:r>
            <a:endParaRPr lang="nl-NL" sz="3600" spc="300" dirty="0">
              <a:latin typeface="Avenir Book" panose="02000503020000020003" pitchFamily="2" charset="0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55993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Voorbeeld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>
                <a:latin typeface="Avenir Book" panose="02000503020000020003" pitchFamily="2" charset="0"/>
              </a:rPr>
              <a:t>Print alle gehele getallen vanaf het gegeven getal a tot en met het gegeven getal b.</a:t>
            </a:r>
          </a:p>
          <a:p>
            <a:r>
              <a:rPr lang="nl-NL" dirty="0">
                <a:latin typeface="Avenir Book" panose="02000503020000020003" pitchFamily="2" charset="0"/>
              </a:rPr>
              <a:t> Iteratief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	</a:t>
            </a:r>
            <a:r>
              <a:rPr lang="nl-NL" sz="1600" dirty="0">
                <a:latin typeface="Avenir Book" panose="02000503020000020003" pitchFamily="2" charset="0"/>
              </a:rPr>
              <a:t>	public </a:t>
            </a:r>
            <a:r>
              <a:rPr lang="nl-NL" sz="1600" dirty="0" err="1">
                <a:latin typeface="Avenir Book" panose="02000503020000020003" pitchFamily="2" charset="0"/>
              </a:rPr>
              <a:t>void</a:t>
            </a:r>
            <a:r>
              <a:rPr lang="nl-NL" sz="1600" dirty="0">
                <a:latin typeface="Avenir Book" panose="02000503020000020003" pitchFamily="2" charset="0"/>
              </a:rPr>
              <a:t> print(int a, int b){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nl-NL" sz="1600" dirty="0">
                <a:latin typeface="Avenir Book" panose="02000503020000020003" pitchFamily="2" charset="0"/>
              </a:rPr>
              <a:t>			</a:t>
            </a:r>
            <a:r>
              <a:rPr lang="nl-NL" sz="1600" dirty="0" err="1">
                <a:latin typeface="Avenir Book" panose="02000503020000020003" pitchFamily="2" charset="0"/>
              </a:rPr>
              <a:t>for</a:t>
            </a:r>
            <a:r>
              <a:rPr lang="nl-NL" sz="1600" dirty="0">
                <a:latin typeface="Avenir Book" panose="02000503020000020003" pitchFamily="2" charset="0"/>
              </a:rPr>
              <a:t>(int i=a; i&lt;=b; ++i){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nl-NL" sz="1600" dirty="0">
                <a:latin typeface="Avenir Book" panose="02000503020000020003" pitchFamily="2" charset="0"/>
              </a:rPr>
              <a:t>				</a:t>
            </a:r>
            <a:r>
              <a:rPr lang="nl-NL" sz="1600" dirty="0" err="1">
                <a:latin typeface="Avenir Book" panose="02000503020000020003" pitchFamily="2" charset="0"/>
              </a:rPr>
              <a:t>System.out.print</a:t>
            </a:r>
            <a:r>
              <a:rPr lang="nl-NL" sz="1600" dirty="0">
                <a:latin typeface="Avenir Book" panose="02000503020000020003" pitchFamily="2" charset="0"/>
              </a:rPr>
              <a:t>(i + “ “);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nl-NL" sz="1600" dirty="0">
                <a:latin typeface="Avenir Book" panose="02000503020000020003" pitchFamily="2" charset="0"/>
              </a:rPr>
              <a:t>			}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nl-NL" sz="1600" dirty="0">
                <a:latin typeface="Avenir Book" panose="02000503020000020003" pitchFamily="2" charset="0"/>
              </a:rPr>
              <a:t>		}</a:t>
            </a:r>
          </a:p>
          <a:p>
            <a:pPr>
              <a:lnSpc>
                <a:spcPct val="110000"/>
              </a:lnSpc>
            </a:pPr>
            <a:r>
              <a:rPr lang="nl-NL" dirty="0">
                <a:latin typeface="Avenir Book" panose="02000503020000020003" pitchFamily="2" charset="0"/>
              </a:rPr>
              <a:t> Recursief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nl-NL" sz="1600" dirty="0">
                <a:latin typeface="Avenir Book" panose="02000503020000020003" pitchFamily="2" charset="0"/>
              </a:rPr>
              <a:t>		public </a:t>
            </a:r>
            <a:r>
              <a:rPr lang="nl-NL" sz="1600" dirty="0" err="1">
                <a:latin typeface="Avenir Book" panose="02000503020000020003" pitchFamily="2" charset="0"/>
              </a:rPr>
              <a:t>void</a:t>
            </a:r>
            <a:r>
              <a:rPr lang="nl-NL" sz="1600" dirty="0">
                <a:latin typeface="Avenir Book" panose="02000503020000020003" pitchFamily="2" charset="0"/>
              </a:rPr>
              <a:t> print(int a, int b){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nl-NL" sz="1600" dirty="0">
                <a:latin typeface="Avenir Book" panose="02000503020000020003" pitchFamily="2" charset="0"/>
              </a:rPr>
              <a:t>			</a:t>
            </a:r>
            <a:r>
              <a:rPr lang="nl-NL" sz="1600" dirty="0" err="1">
                <a:latin typeface="Avenir Book" panose="02000503020000020003" pitchFamily="2" charset="0"/>
              </a:rPr>
              <a:t>if</a:t>
            </a:r>
            <a:r>
              <a:rPr lang="nl-NL" sz="1600" dirty="0">
                <a:latin typeface="Avenir Book" panose="02000503020000020003" pitchFamily="2" charset="0"/>
              </a:rPr>
              <a:t>(a&gt;b) return;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nl-NL" sz="1600" dirty="0">
                <a:latin typeface="Avenir Book" panose="02000503020000020003" pitchFamily="2" charset="0"/>
              </a:rPr>
              <a:t>			</a:t>
            </a:r>
            <a:r>
              <a:rPr lang="nl-NL" sz="1600" dirty="0" err="1">
                <a:latin typeface="Avenir Book" panose="02000503020000020003" pitchFamily="2" charset="0"/>
              </a:rPr>
              <a:t>System.out.print</a:t>
            </a:r>
            <a:r>
              <a:rPr lang="nl-NL" sz="1600" dirty="0">
                <a:latin typeface="Avenir Book" panose="02000503020000020003" pitchFamily="2" charset="0"/>
              </a:rPr>
              <a:t>(a + “ “);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nl-NL" sz="1600" dirty="0">
                <a:latin typeface="Avenir Book" panose="02000503020000020003" pitchFamily="2" charset="0"/>
              </a:rPr>
              <a:t>			print(a+1,b);		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nl-NL" sz="1600" dirty="0">
                <a:latin typeface="Avenir Book" panose="02000503020000020003" pitchFamily="2" charset="0"/>
              </a:rPr>
              <a:t>		}</a:t>
            </a:r>
          </a:p>
          <a:p>
            <a:pPr marL="0" indent="0">
              <a:spcBef>
                <a:spcPts val="800"/>
              </a:spcBef>
              <a:buNone/>
            </a:pPr>
            <a:endParaRPr lang="nl-NL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1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Opbouw recursief algoritme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5836-887F-EB41-98C6-FB812124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705" y="998869"/>
            <a:ext cx="8727141" cy="5672853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Basisgeval:  schrijven als een uitzonderingsregel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Wanneer zijn we klaar?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Wat is het eenvoudigste geval dat we kunnen bedenken?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Wat is het antwoord voor dit eenvoudigste geval?</a:t>
            </a:r>
          </a:p>
          <a:p>
            <a:pPr marL="228600" lvl="1" indent="0">
              <a:buNone/>
            </a:pPr>
            <a:endParaRPr lang="nl-NL" dirty="0">
              <a:latin typeface="Avenir Book" panose="02000503020000020003" pitchFamily="2" charset="0"/>
            </a:endParaRPr>
          </a:p>
          <a:p>
            <a:r>
              <a:rPr lang="nl-NL" dirty="0">
                <a:latin typeface="Avenir Book" panose="02000503020000020003" pitchFamily="2" charset="0"/>
              </a:rPr>
              <a:t>Algemeen geval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Wat komt er bij/gaat er weg om tot het basis geval te komen?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Hoe gebeurd dit precies? In functie van zichzelf </a:t>
            </a:r>
          </a:p>
        </p:txBody>
      </p:sp>
    </p:spTree>
    <p:extLst>
      <p:ext uri="{BB962C8B-B14F-4D97-AF65-F5344CB8AC3E}">
        <p14:creationId xmlns:p14="http://schemas.microsoft.com/office/powerpoint/2010/main" val="27686051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DD68F54DC6147BE285133B230D30A" ma:contentTypeVersion="8" ma:contentTypeDescription="Een nieuw document maken." ma:contentTypeScope="" ma:versionID="76f4c4027dd6ab607ac4d50e74d24972">
  <xsd:schema xmlns:xsd="http://www.w3.org/2001/XMLSchema" xmlns:xs="http://www.w3.org/2001/XMLSchema" xmlns:p="http://schemas.microsoft.com/office/2006/metadata/properties" xmlns:ns3="f899cdfc-dcb8-48b1-ad94-c45f86129108" targetNamespace="http://schemas.microsoft.com/office/2006/metadata/properties" ma:root="true" ma:fieldsID="b6b44909deaf210bd1fe9f5f63176f76" ns3:_="">
    <xsd:import namespace="f899cdfc-dcb8-48b1-ad94-c45f861291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99cdfc-dcb8-48b1-ad94-c45f861291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2A0F8A-532F-4343-B26A-A96AD9903A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851512-1004-4F36-850A-8A56AA84A3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99cdfc-dcb8-48b1-ad94-c45f86129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5EC7FD-94AA-486B-AB43-CE11D6BDFF96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f899cdfc-dcb8-48b1-ad94-c45f8612910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MyTheme.thmx</Template>
  <TotalTime>14109</TotalTime>
  <Words>557</Words>
  <Application>Microsoft Macintosh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Avenir Book</vt:lpstr>
      <vt:lpstr>Calibri</vt:lpstr>
      <vt:lpstr>Rockwell</vt:lpstr>
      <vt:lpstr>Wingdings</vt:lpstr>
      <vt:lpstr>MyTheme</vt:lpstr>
      <vt:lpstr>Bomen en Grafen</vt:lpstr>
      <vt:lpstr>Doelstellingen</vt:lpstr>
      <vt:lpstr>Datastructuren</vt:lpstr>
      <vt:lpstr>PowerPoint Presentation</vt:lpstr>
      <vt:lpstr>Bestandssystemen op computers</vt:lpstr>
      <vt:lpstr>Expressiebomen</vt:lpstr>
      <vt:lpstr>PowerPoint Presentation</vt:lpstr>
      <vt:lpstr>Voorbeeld</vt:lpstr>
      <vt:lpstr>Opbouw recursief algoritme</vt:lpstr>
      <vt:lpstr>Opbouw recursief algoritme</vt:lpstr>
      <vt:lpstr>Opbouw recursief algoritme</vt:lpstr>
      <vt:lpstr>Implementatie recursief algoritme</vt:lpstr>
      <vt:lpstr>Implementatie recursief algoritme</vt:lpstr>
      <vt:lpstr>Implementatie recursief algoritme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Ausseloos</dc:creator>
  <cp:lastModifiedBy>Tom Eversdijk</cp:lastModifiedBy>
  <cp:revision>607</cp:revision>
  <dcterms:created xsi:type="dcterms:W3CDTF">2011-09-06T15:37:21Z</dcterms:created>
  <dcterms:modified xsi:type="dcterms:W3CDTF">2021-01-14T11:11:26Z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0x010100330DD68F54DC6147BE285133B230D30A</vt:lpwstr>
  </property>
</Properties>
</file>