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33"/>
  </p:notesMasterIdLst>
  <p:handoutMasterIdLst>
    <p:handoutMasterId r:id="rId34"/>
  </p:handoutMasterIdLst>
  <p:sldIdLst>
    <p:sldId id="489" r:id="rId2"/>
    <p:sldId id="495" r:id="rId3"/>
    <p:sldId id="632" r:id="rId4"/>
    <p:sldId id="631" r:id="rId5"/>
    <p:sldId id="630" r:id="rId6"/>
    <p:sldId id="491" r:id="rId7"/>
    <p:sldId id="496" r:id="rId8"/>
    <p:sldId id="499" r:id="rId9"/>
    <p:sldId id="498" r:id="rId10"/>
    <p:sldId id="623" r:id="rId11"/>
    <p:sldId id="626" r:id="rId12"/>
    <p:sldId id="634" r:id="rId13"/>
    <p:sldId id="621" r:id="rId14"/>
    <p:sldId id="629" r:id="rId15"/>
    <p:sldId id="492" r:id="rId16"/>
    <p:sldId id="501" r:id="rId17"/>
    <p:sldId id="625" r:id="rId18"/>
    <p:sldId id="507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50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70037-7C89-4DC9-BF42-752AF4A7F734}" v="6" dt="2020-02-19T15:24:10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 autoAdjust="0"/>
    <p:restoredTop sz="84218" autoAdjust="0"/>
  </p:normalViewPr>
  <p:slideViewPr>
    <p:cSldViewPr snapToGrid="0" snapToObjects="1">
      <p:cViewPr varScale="1">
        <p:scale>
          <a:sx n="107" d="100"/>
          <a:sy n="107" d="100"/>
        </p:scale>
        <p:origin x="211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Eversdijk" userId="1a3aca54-f7c7-4c35-9ffd-bc0adb02fcb5" providerId="ADAL" clId="{33970037-7C89-4DC9-BF42-752AF4A7F734}"/>
    <pc:docChg chg="addSld delSld modSld">
      <pc:chgData name="Tom Eversdijk" userId="1a3aca54-f7c7-4c35-9ffd-bc0adb02fcb5" providerId="ADAL" clId="{33970037-7C89-4DC9-BF42-752AF4A7F734}" dt="2020-02-19T15:28:48.369" v="255" actId="20577"/>
      <pc:docMkLst>
        <pc:docMk/>
      </pc:docMkLst>
      <pc:sldChg chg="modNotesTx">
        <pc:chgData name="Tom Eversdijk" userId="1a3aca54-f7c7-4c35-9ffd-bc0adb02fcb5" providerId="ADAL" clId="{33970037-7C89-4DC9-BF42-752AF4A7F734}" dt="2020-02-19T15:28:48.369" v="255" actId="20577"/>
        <pc:sldMkLst>
          <pc:docMk/>
          <pc:sldMk cId="642392022" sldId="590"/>
        </pc:sldMkLst>
      </pc:sldChg>
      <pc:sldChg chg="modSp add">
        <pc:chgData name="Tom Eversdijk" userId="1a3aca54-f7c7-4c35-9ffd-bc0adb02fcb5" providerId="ADAL" clId="{33970037-7C89-4DC9-BF42-752AF4A7F734}" dt="2020-02-19T15:12:45.227" v="25" actId="20577"/>
        <pc:sldMkLst>
          <pc:docMk/>
          <pc:sldMk cId="3234014791" sldId="599"/>
        </pc:sldMkLst>
        <pc:spChg chg="mod">
          <ac:chgData name="Tom Eversdijk" userId="1a3aca54-f7c7-4c35-9ffd-bc0adb02fcb5" providerId="ADAL" clId="{33970037-7C89-4DC9-BF42-752AF4A7F734}" dt="2020-02-19T15:12:36.257" v="21" actId="20577"/>
          <ac:spMkLst>
            <pc:docMk/>
            <pc:sldMk cId="3234014791" sldId="599"/>
            <ac:spMk id="6" creationId="{00000000-0000-0000-0000-000000000000}"/>
          </ac:spMkLst>
        </pc:spChg>
        <pc:spChg chg="mod">
          <ac:chgData name="Tom Eversdijk" userId="1a3aca54-f7c7-4c35-9ffd-bc0adb02fcb5" providerId="ADAL" clId="{33970037-7C89-4DC9-BF42-752AF4A7F734}" dt="2020-02-19T15:12:45.227" v="25" actId="20577"/>
          <ac:spMkLst>
            <pc:docMk/>
            <pc:sldMk cId="3234014791" sldId="599"/>
            <ac:spMk id="8" creationId="{00000000-0000-0000-0000-000000000000}"/>
          </ac:spMkLst>
        </pc:spChg>
      </pc:sldChg>
      <pc:sldChg chg="modNotesTx">
        <pc:chgData name="Tom Eversdijk" userId="1a3aca54-f7c7-4c35-9ffd-bc0adb02fcb5" providerId="ADAL" clId="{33970037-7C89-4DC9-BF42-752AF4A7F734}" dt="2020-02-19T15:20:10.288" v="40" actId="20577"/>
        <pc:sldMkLst>
          <pc:docMk/>
          <pc:sldMk cId="3092797614" sldId="626"/>
        </pc:sldMkLst>
      </pc:sldChg>
      <pc:sldChg chg="modSp add del">
        <pc:chgData name="Tom Eversdijk" userId="1a3aca54-f7c7-4c35-9ffd-bc0adb02fcb5" providerId="ADAL" clId="{33970037-7C89-4DC9-BF42-752AF4A7F734}" dt="2020-02-19T15:12:07.160" v="12" actId="2696"/>
        <pc:sldMkLst>
          <pc:docMk/>
          <pc:sldMk cId="3446770899" sldId="627"/>
        </pc:sldMkLst>
        <pc:spChg chg="mod">
          <ac:chgData name="Tom Eversdijk" userId="1a3aca54-f7c7-4c35-9ffd-bc0adb02fcb5" providerId="ADAL" clId="{33970037-7C89-4DC9-BF42-752AF4A7F734}" dt="2020-02-19T15:11:38.629" v="10" actId="20577"/>
          <ac:spMkLst>
            <pc:docMk/>
            <pc:sldMk cId="3446770899" sldId="627"/>
            <ac:spMk id="2" creationId="{1846BB8B-7C14-463D-9928-B63DE3F56D5B}"/>
          </ac:spMkLst>
        </pc:spChg>
      </pc:sldChg>
      <pc:sldChg chg="modSp add">
        <pc:chgData name="Tom Eversdijk" userId="1a3aca54-f7c7-4c35-9ffd-bc0adb02fcb5" providerId="ADAL" clId="{33970037-7C89-4DC9-BF42-752AF4A7F734}" dt="2020-02-19T15:12:39.833" v="23" actId="20577"/>
        <pc:sldMkLst>
          <pc:docMk/>
          <pc:sldMk cId="1852197294" sldId="628"/>
        </pc:sldMkLst>
        <pc:spChg chg="mod">
          <ac:chgData name="Tom Eversdijk" userId="1a3aca54-f7c7-4c35-9ffd-bc0adb02fcb5" providerId="ADAL" clId="{33970037-7C89-4DC9-BF42-752AF4A7F734}" dt="2020-02-19T15:12:39.833" v="23" actId="20577"/>
          <ac:spMkLst>
            <pc:docMk/>
            <pc:sldMk cId="1852197294" sldId="628"/>
            <ac:spMk id="6" creationId="{00000000-0000-0000-0000-000000000000}"/>
          </ac:spMkLst>
        </pc:spChg>
        <pc:spChg chg="mod">
          <ac:chgData name="Tom Eversdijk" userId="1a3aca54-f7c7-4c35-9ffd-bc0adb02fcb5" providerId="ADAL" clId="{33970037-7C89-4DC9-BF42-752AF4A7F734}" dt="2020-02-19T15:12:13.705" v="15" actId="20577"/>
          <ac:spMkLst>
            <pc:docMk/>
            <pc:sldMk cId="1852197294" sldId="628"/>
            <ac:spMk id="8" creationId="{00000000-0000-0000-0000-000000000000}"/>
          </ac:spMkLst>
        </pc:spChg>
      </pc:sldChg>
      <pc:sldChg chg="add del">
        <pc:chgData name="Tom Eversdijk" userId="1a3aca54-f7c7-4c35-9ffd-bc0adb02fcb5" providerId="ADAL" clId="{33970037-7C89-4DC9-BF42-752AF4A7F734}" dt="2020-02-19T15:12:31.787" v="18" actId="2696"/>
        <pc:sldMkLst>
          <pc:docMk/>
          <pc:sldMk cId="2424458438" sldId="629"/>
        </pc:sldMkLst>
      </pc:sldChg>
      <pc:sldChg chg="add">
        <pc:chgData name="Tom Eversdijk" userId="1a3aca54-f7c7-4c35-9ffd-bc0adb02fcb5" providerId="ADAL" clId="{33970037-7C89-4DC9-BF42-752AF4A7F734}" dt="2020-02-19T15:23:54.431" v="41"/>
        <pc:sldMkLst>
          <pc:docMk/>
          <pc:sldMk cId="3191115872" sldId="629"/>
        </pc:sldMkLst>
      </pc:sldChg>
      <pc:sldChg chg="add">
        <pc:chgData name="Tom Eversdijk" userId="1a3aca54-f7c7-4c35-9ffd-bc0adb02fcb5" providerId="ADAL" clId="{33970037-7C89-4DC9-BF42-752AF4A7F734}" dt="2020-02-19T15:24:10.399" v="42"/>
        <pc:sldMkLst>
          <pc:docMk/>
          <pc:sldMk cId="530656609" sldId="63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CA33-3050-104D-AC08-585B3B7D8B70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BE237-E859-6849-AD03-E29723A0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7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93992-738F-B541-A9DD-0A8D26999395}" type="datetimeFigureOut">
              <a:rPr lang="en-US" smtClean="0"/>
              <a:t>12/23/20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7ECAA-CB5C-B14C-BCB2-5A2690ADB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0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7ECAA-CB5C-B14C-BCB2-5A2690ADB7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7ECAA-CB5C-B14C-BCB2-5A2690ADB7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30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Tip: Voer zelf uit met debug om te begrijpen wat er precies gebeurd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7ECAA-CB5C-B14C-BCB2-5A2690ADB7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4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4" y="2679015"/>
            <a:ext cx="5358999" cy="88346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98070"/>
            <a:ext cx="5358999" cy="587730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 userDrawn="1"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CB17-F4D3-EE4E-9CA0-A102F3862FBF}" type="datetime1">
              <a:rPr lang="en-US" smtClean="0"/>
              <a:t>12/23/20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706" y="1142169"/>
            <a:ext cx="4271445" cy="24201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706" y="3745992"/>
            <a:ext cx="4271445" cy="24840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680833" y="1142168"/>
            <a:ext cx="4248014" cy="24201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680833" y="3745993"/>
            <a:ext cx="4248014" cy="24840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088473"/>
            <a:ext cx="5358999" cy="587730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32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818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FC39-881E-C04A-BA1A-9C47014B4FC5}" type="datetimeFigureOut">
              <a:rPr lang="nl-NL" smtClean="0"/>
              <a:t>23-12-2020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B906-B907-A24C-B6AA-DA82CD7A3F6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2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3" y="2742354"/>
            <a:ext cx="5358999" cy="7494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25180"/>
            <a:ext cx="5358999" cy="556786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2595758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6031" y="472207"/>
            <a:ext cx="1725363" cy="1721200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1"/>
          </p:nvPr>
        </p:nvSpPr>
        <p:spPr>
          <a:xfrm>
            <a:off x="396031" y="4682063"/>
            <a:ext cx="1725363" cy="169612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8897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1217" y="439294"/>
            <a:ext cx="3594496" cy="357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974" y="1781142"/>
            <a:ext cx="3290960" cy="87859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355" y="2659733"/>
            <a:ext cx="3618462" cy="361819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 userDrawn="1"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 userDrawn="1"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71595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8892" y="1175540"/>
            <a:ext cx="4312848" cy="4303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6086" y="3068508"/>
            <a:ext cx="4009861" cy="485791"/>
          </a:xfrm>
        </p:spPr>
        <p:txBody>
          <a:bodyPr anchor="b">
            <a:normAutofit/>
          </a:bodyPr>
          <a:lstStyle>
            <a:lvl1pPr algn="l">
              <a:defRPr sz="2400" b="0" baseline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Question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 userDrawn="1"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4277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E883-B120-E746-BA26-CBA0F8340A50}" type="datetime1">
              <a:rPr lang="en-US" smtClean="0"/>
              <a:t>12/23/20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  <a:lvl2pPr>
              <a:defRPr>
                <a:solidFill>
                  <a:srgbClr val="6D6D6D"/>
                </a:solidFill>
              </a:defRPr>
            </a:lvl2pPr>
            <a:lvl3pPr>
              <a:defRPr>
                <a:solidFill>
                  <a:srgbClr val="6D6D6D"/>
                </a:solidFill>
              </a:defRPr>
            </a:lvl3pPr>
            <a:lvl4pPr>
              <a:defRPr>
                <a:solidFill>
                  <a:srgbClr val="6D6D6D"/>
                </a:solidFill>
              </a:defRPr>
            </a:lvl4pPr>
            <a:lvl5pPr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50154"/>
            <a:ext cx="4239494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833" y="1150154"/>
            <a:ext cx="4248013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6A72-57A1-EC4A-B9F9-AF04BBCE4A64}" type="datetime1">
              <a:rPr lang="en-US" smtClean="0"/>
              <a:t>12/23/20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06" y="1645361"/>
            <a:ext cx="4255470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883" y="1645361"/>
            <a:ext cx="4279964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300A-2685-A14D-8BC6-D270FDDFC051}" type="datetime1">
              <a:rPr lang="en-US" smtClean="0"/>
              <a:t>12/23/20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52320"/>
            <a:ext cx="4255469" cy="322729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883" y="1152320"/>
            <a:ext cx="4279963" cy="322729"/>
          </a:xfrm>
          <a:prstGeom prst="rect">
            <a:avLst/>
          </a:prstGeom>
          <a:solidFill>
            <a:srgbClr val="FBC01E"/>
          </a:solidFill>
          <a:ln>
            <a:solidFill>
              <a:srgbClr val="FBC01E"/>
            </a:solidFill>
          </a:ln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18206"/>
            <a:ext cx="8727141" cy="246804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7E432CD6-2ECE-914F-A65D-936BA020B1D0}" type="datetime1">
              <a:rPr lang="en-US" smtClean="0"/>
              <a:t>12/23/20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01706" y="3769953"/>
            <a:ext cx="8727141" cy="247602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4919" y="1158143"/>
            <a:ext cx="4303928" cy="24680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FD04B-3A9C-0747-871C-FFE4D04DCCC7}" type="datetime1">
              <a:rPr lang="en-US" smtClean="0"/>
              <a:t>12/23/20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01706" y="1158142"/>
            <a:ext cx="4255470" cy="50878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624919" y="3785928"/>
            <a:ext cx="4303928" cy="24600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26194"/>
            <a:ext cx="8777101" cy="515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6D6D6D"/>
                </a:solidFill>
              </a:defRPr>
            </a:lvl1pPr>
          </a:lstStyle>
          <a:p>
            <a:fld id="{70ACE98E-D11E-1340-87C3-32F2A69B29B4}" type="datetime1">
              <a:rPr lang="en-US" smtClean="0"/>
              <a:t>12/23/20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6D6D6D"/>
                </a:solidFill>
              </a:defRPr>
            </a:lvl1pPr>
          </a:lstStyle>
          <a:p>
            <a:r>
              <a:rPr lang="en-US"/>
              <a:t>Toegepaste wiskunde 3 (les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819" y="186277"/>
            <a:ext cx="357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257452" y="176173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 rot="5400000">
            <a:off x="8758499" y="672535"/>
            <a:ext cx="21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 Placeholder 15"/>
          <p:cNvSpPr txBox="1">
            <a:spLocks/>
          </p:cNvSpPr>
          <p:nvPr userDrawn="1"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6D6D6D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6700" y="2441953"/>
            <a:ext cx="5715000" cy="809248"/>
          </a:xfrm>
        </p:spPr>
        <p:txBody>
          <a:bodyPr/>
          <a:lstStyle/>
          <a:p>
            <a:pPr algn="ctr"/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Bomen en </a:t>
            </a:r>
            <a:r>
              <a:rPr lang="nl-NL" sz="4000" spc="300" dirty="0" err="1">
                <a:latin typeface="Avenir Book" panose="02000503020000020003" pitchFamily="2" charset="0"/>
                <a:cs typeface="Chalkduster"/>
              </a:rPr>
              <a:t>Grafen</a:t>
            </a:r>
            <a:endParaRPr lang="nl-NL" sz="4000" spc="300" dirty="0">
              <a:latin typeface="Avenir Book" panose="02000503020000020003" pitchFamily="2" charset="0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218" y="3753098"/>
            <a:ext cx="2712344" cy="587730"/>
          </a:xfrm>
        </p:spPr>
        <p:txBody>
          <a:bodyPr>
            <a:noAutofit/>
          </a:bodyPr>
          <a:lstStyle/>
          <a:p>
            <a:pPr algn="ctr"/>
            <a:r>
              <a:rPr lang="nl-NL" sz="3200" dirty="0">
                <a:solidFill>
                  <a:schemeClr val="accent1"/>
                </a:solidFill>
                <a:latin typeface="Avenir Book" panose="02000503020000020003" pitchFamily="2" charset="0"/>
                <a:cs typeface="Chalkduster"/>
              </a:rPr>
              <a:t>Les</a:t>
            </a:r>
            <a:r>
              <a:rPr lang="nl-NL" sz="3200" dirty="0">
                <a:solidFill>
                  <a:schemeClr val="accent3"/>
                </a:solidFill>
                <a:latin typeface="Avenir Book" panose="02000503020000020003" pitchFamily="2" charset="0"/>
                <a:cs typeface="Chalkduster"/>
              </a:rPr>
              <a:t> 2</a:t>
            </a:r>
            <a:endParaRPr lang="nl-NL" sz="3200" dirty="0">
              <a:solidFill>
                <a:srgbClr val="FF0000"/>
              </a:solidFill>
              <a:latin typeface="Avenir Book" panose="02000503020000020003" pitchFamily="2" charset="0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53015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hoek 30"/>
          <p:cNvSpPr/>
          <p:nvPr/>
        </p:nvSpPr>
        <p:spPr>
          <a:xfrm>
            <a:off x="3732172" y="950475"/>
            <a:ext cx="733760" cy="42574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hthoek 29"/>
          <p:cNvSpPr/>
          <p:nvPr/>
        </p:nvSpPr>
        <p:spPr>
          <a:xfrm>
            <a:off x="4188900" y="1524604"/>
            <a:ext cx="939646" cy="8624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3024446" y="1525898"/>
            <a:ext cx="951348" cy="13822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BB implementatie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6865" y="100492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3536" y="157339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4446" y="2075840"/>
            <a:ext cx="2968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0682" y="1576563"/>
            <a:ext cx="2743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410630" y="1624973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62173" y="2119875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69842" y="16155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F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85699" y="104921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50"/>
              </a:solidFill>
            </a:endParaRPr>
          </a:p>
        </p:txBody>
      </p:sp>
      <p:cxnSp>
        <p:nvCxnSpPr>
          <p:cNvPr id="15" name="Straight Connector 14"/>
          <p:cNvCxnSpPr>
            <a:stCxn id="14" idx="5"/>
            <a:endCxn id="13" idx="0"/>
          </p:cNvCxnSpPr>
          <p:nvPr/>
        </p:nvCxnSpPr>
        <p:spPr>
          <a:xfrm>
            <a:off x="4159141" y="1222660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163773" y="1798415"/>
            <a:ext cx="276615" cy="32146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14" idx="3"/>
          </p:cNvCxnSpPr>
          <p:nvPr/>
        </p:nvCxnSpPr>
        <p:spPr>
          <a:xfrm flipV="1">
            <a:off x="3512230" y="1222660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8678" y="2072675"/>
            <a:ext cx="2808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3732172" y="2116710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584072" y="1798415"/>
            <a:ext cx="249700" cy="31829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6357" y="2070758"/>
            <a:ext cx="26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00B0F0"/>
                </a:solidFill>
              </a:rPr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4221385" y="211479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F0"/>
              </a:solidFill>
            </a:endParaRPr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322985" y="1789021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45191" y="2067593"/>
            <a:ext cx="308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00B0F0"/>
                </a:solidFill>
              </a:rPr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4891384" y="211162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00B0F0"/>
              </a:solidFill>
            </a:endParaRPr>
          </a:p>
        </p:txBody>
      </p:sp>
      <p:cxnSp>
        <p:nvCxnSpPr>
          <p:cNvPr id="26" name="Straight Connector 25"/>
          <p:cNvCxnSpPr>
            <a:stCxn id="13" idx="5"/>
            <a:endCxn id="25" idx="0"/>
          </p:cNvCxnSpPr>
          <p:nvPr/>
        </p:nvCxnSpPr>
        <p:spPr>
          <a:xfrm>
            <a:off x="4743284" y="1789021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05770" y="2604812"/>
            <a:ext cx="30008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8" name="Oval 27"/>
          <p:cNvSpPr/>
          <p:nvPr/>
        </p:nvSpPr>
        <p:spPr>
          <a:xfrm>
            <a:off x="3447730" y="2648847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>
            <a:stCxn id="19" idx="4"/>
            <a:endCxn id="28" idx="0"/>
          </p:cNvCxnSpPr>
          <p:nvPr/>
        </p:nvCxnSpPr>
        <p:spPr>
          <a:xfrm flipH="1">
            <a:off x="3549330" y="2319910"/>
            <a:ext cx="284442" cy="328937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5"/>
          <p:cNvSpPr>
            <a:spLocks noGrp="1"/>
          </p:cNvSpPr>
          <p:nvPr>
            <p:ph sz="quarter" idx="13"/>
          </p:nvPr>
        </p:nvSpPr>
        <p:spPr>
          <a:xfrm>
            <a:off x="128453" y="3061519"/>
            <a:ext cx="8942294" cy="2814839"/>
          </a:xfrm>
        </p:spPr>
        <p:txBody>
          <a:bodyPr>
            <a:norm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Een binaire boom bestaat dus uit:</a:t>
            </a:r>
          </a:p>
          <a:p>
            <a:pPr lvl="1"/>
            <a:r>
              <a:rPr lang="nl-NL" sz="1400" dirty="0">
                <a:solidFill>
                  <a:srgbClr val="92D050"/>
                </a:solidFill>
                <a:latin typeface="Avenir Book" panose="02000503020000020003" pitchFamily="2" charset="0"/>
              </a:rPr>
              <a:t>Wortel met data</a:t>
            </a:r>
          </a:p>
          <a:p>
            <a:pPr lvl="1"/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Linkerdeelboom</a:t>
            </a:r>
          </a:p>
          <a:p>
            <a:pPr lvl="1"/>
            <a:r>
              <a:rPr lang="nl-NL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venir Book" panose="02000503020000020003" pitchFamily="2" charset="0"/>
              </a:rPr>
              <a:t>Rechterdeelboom</a:t>
            </a:r>
            <a:r>
              <a:rPr lang="nl-NL" sz="1400" dirty="0">
                <a:latin typeface="Avenir Book" panose="02000503020000020003" pitchFamily="2" charset="0"/>
              </a:rPr>
              <a:t> </a:t>
            </a:r>
          </a:p>
          <a:p>
            <a:pPr marL="228600" lvl="1" indent="0">
              <a:buNone/>
            </a:pPr>
            <a:endParaRPr lang="nl-NL" sz="1400" dirty="0">
              <a:latin typeface="Avenir Book" panose="02000503020000020003" pitchFamily="2" charset="0"/>
            </a:endParaRPr>
          </a:p>
          <a:p>
            <a:pPr marL="228600" lvl="1" indent="0">
              <a:buNone/>
            </a:pPr>
            <a:endParaRPr lang="nl-NL" sz="1400" dirty="0">
              <a:latin typeface="Avenir Book" panose="02000503020000020003" pitchFamily="2" charset="0"/>
            </a:endParaRPr>
          </a:p>
          <a:p>
            <a:pPr marL="228600" lvl="1" indent="0">
              <a:buNone/>
            </a:pPr>
            <a:r>
              <a:rPr lang="nl-NL" sz="1400" dirty="0">
                <a:latin typeface="Avenir Book" panose="02000503020000020003" pitchFamily="2" charset="0"/>
              </a:rPr>
              <a:t>Dit is een recursieve datastructuur (boom is gedefinieerd in functie van zichzelf)</a:t>
            </a:r>
          </a:p>
        </p:txBody>
      </p:sp>
    </p:spTree>
    <p:extLst>
      <p:ext uri="{BB962C8B-B14F-4D97-AF65-F5344CB8AC3E}">
        <p14:creationId xmlns:p14="http://schemas.microsoft.com/office/powerpoint/2010/main" val="64755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8727141" cy="764198"/>
          </a:xfrm>
        </p:spPr>
        <p:txBody>
          <a:bodyPr/>
          <a:lstStyle/>
          <a:p>
            <a:r>
              <a:rPr lang="nl-BE" dirty="0">
                <a:latin typeface="Avenir Book" panose="02000503020000020003" pitchFamily="2" charset="0"/>
              </a:rPr>
              <a:t>Implementatie van een binaire boom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Tijdelijke aanduiding voor inhoud 6">
            <a:extLst>
              <a:ext uri="{FF2B5EF4-FFF2-40B4-BE49-F238E27FC236}">
                <a16:creationId xmlns:a16="http://schemas.microsoft.com/office/drawing/2014/main" id="{FD0BB31E-52D7-6544-98A7-13212B61223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0" y="1260090"/>
            <a:ext cx="9144000" cy="49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9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8727141" cy="764198"/>
          </a:xfrm>
        </p:spPr>
        <p:txBody>
          <a:bodyPr/>
          <a:lstStyle/>
          <a:p>
            <a:r>
              <a:rPr lang="nl-BE" dirty="0">
                <a:latin typeface="Avenir Book" panose="02000503020000020003" pitchFamily="2" charset="0"/>
              </a:rPr>
              <a:t>Implementatie van een binaire boom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BC39A6-0478-114E-8B14-278FB892F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706" y="1118206"/>
            <a:ext cx="8727141" cy="1959532"/>
          </a:xfrm>
        </p:spPr>
        <p:txBody>
          <a:bodyPr>
            <a:normAutofit fontScale="85000" lnSpcReduction="20000"/>
          </a:bodyPr>
          <a:lstStyle/>
          <a:p>
            <a:r>
              <a:rPr lang="en-BE" dirty="0">
                <a:latin typeface="Avenir Book" panose="02000503020000020003" pitchFamily="2" charset="0"/>
              </a:rPr>
              <a:t>BinaryTree is een klassen (OOP)</a:t>
            </a:r>
          </a:p>
          <a:p>
            <a:r>
              <a:rPr lang="en-BE" dirty="0">
                <a:latin typeface="Avenir Book" panose="02000503020000020003" pitchFamily="2" charset="0"/>
              </a:rPr>
              <a:t>&lt;E&gt; is generisch klassen: Een onbepaald type, maar overal van hetzelfde type</a:t>
            </a:r>
            <a:br>
              <a:rPr lang="en-BE" dirty="0">
                <a:latin typeface="Avenir Book" panose="02000503020000020003" pitchFamily="2" charset="0"/>
              </a:rPr>
            </a:br>
            <a:r>
              <a:rPr lang="en-BE" dirty="0">
                <a:latin typeface="Avenir Book" panose="02000503020000020003" pitchFamily="2" charset="0"/>
              </a:rPr>
              <a:t>bv. Type Integer, Type String of Type Persoon (zelf gedefinieerde OOP klassen)</a:t>
            </a:r>
          </a:p>
          <a:p>
            <a:r>
              <a:rPr lang="en-BE" dirty="0">
                <a:latin typeface="Avenir Book" panose="02000503020000020003" pitchFamily="2" charset="0"/>
              </a:rPr>
              <a:t>2 initialisaties:</a:t>
            </a:r>
          </a:p>
          <a:p>
            <a:pPr lvl="1"/>
            <a:r>
              <a:rPr lang="en-BE" dirty="0">
                <a:latin typeface="Avenir Book" panose="02000503020000020003" pitchFamily="2" charset="0"/>
              </a:rPr>
              <a:t>Met 1 parameter: Initialiseert een blad (geen kinderen, wel data)</a:t>
            </a:r>
          </a:p>
          <a:p>
            <a:pPr lvl="1"/>
            <a:r>
              <a:rPr lang="en-GB" dirty="0">
                <a:latin typeface="Avenir Book" panose="02000503020000020003" pitchFamily="2" charset="0"/>
              </a:rPr>
              <a:t>M</a:t>
            </a:r>
            <a:r>
              <a:rPr lang="en-BE" dirty="0">
                <a:latin typeface="Avenir Book" panose="02000503020000020003" pitchFamily="2" charset="0"/>
              </a:rPr>
              <a:t>et 3 parameters: Initialiseert een knoop, recursief met BinaryTree (leftTree &amp; rightTree)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Tijdelijke aanduiding voor inhoud 6">
            <a:extLst>
              <a:ext uri="{FF2B5EF4-FFF2-40B4-BE49-F238E27FC236}">
                <a16:creationId xmlns:a16="http://schemas.microsoft.com/office/drawing/2014/main" id="{FD0BB31E-52D7-6544-98A7-13212B61223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1247563" y="3116765"/>
            <a:ext cx="6648874" cy="35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2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/>
          <p:cNvSpPr/>
          <p:nvPr/>
        </p:nvSpPr>
        <p:spPr>
          <a:xfrm>
            <a:off x="429489" y="2481884"/>
            <a:ext cx="4566927" cy="43279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  <a:latin typeface="Avenir Book" panose="02000503020000020003" pitchFamily="2" charset="0"/>
              </a:rPr>
              <a:t>Maak boom met root</a:t>
            </a:r>
          </a:p>
        </p:txBody>
      </p:sp>
      <p:sp>
        <p:nvSpPr>
          <p:cNvPr id="33" name="Rechthoek 32"/>
          <p:cNvSpPr/>
          <p:nvPr/>
        </p:nvSpPr>
        <p:spPr>
          <a:xfrm>
            <a:off x="441691" y="1729901"/>
            <a:ext cx="4554725" cy="57243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  <a:latin typeface="Avenir Book" panose="02000503020000020003" pitchFamily="2" charset="0"/>
              </a:rPr>
              <a:t>Maak deelbomen met als root de interne knopen en zijn bladeren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2" name="Rechthoek 31"/>
          <p:cNvSpPr/>
          <p:nvPr/>
        </p:nvSpPr>
        <p:spPr>
          <a:xfrm>
            <a:off x="429490" y="1050481"/>
            <a:ext cx="4566926" cy="5542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tx1"/>
                </a:solidFill>
                <a:latin typeface="Avenir Book" panose="02000503020000020003" pitchFamily="2" charset="0"/>
              </a:rPr>
              <a:t>Maak de bladeren van de boom</a:t>
            </a:r>
          </a:p>
        </p:txBody>
      </p:sp>
      <p:sp>
        <p:nvSpPr>
          <p:cNvPr id="31" name="Rechthoek 30"/>
          <p:cNvSpPr/>
          <p:nvPr/>
        </p:nvSpPr>
        <p:spPr>
          <a:xfrm>
            <a:off x="2014214" y="6092339"/>
            <a:ext cx="6639690" cy="335291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sz="1400" dirty="0">
                <a:solidFill>
                  <a:schemeClr val="tx1"/>
                </a:solidFill>
                <a:latin typeface="Avenir Book" panose="02000503020000020003" pitchFamily="2" charset="0"/>
              </a:rPr>
              <a:t>BinaryTree&lt;String&gt; root = new BinaryTree(“C”,nodeA,nodeG);</a:t>
            </a:r>
          </a:p>
        </p:txBody>
      </p:sp>
      <p:sp>
        <p:nvSpPr>
          <p:cNvPr id="30" name="Rechthoek 29"/>
          <p:cNvSpPr/>
          <p:nvPr/>
        </p:nvSpPr>
        <p:spPr>
          <a:xfrm>
            <a:off x="6072986" y="1389843"/>
            <a:ext cx="1159212" cy="43279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Rechthoek 28"/>
          <p:cNvSpPr/>
          <p:nvPr/>
        </p:nvSpPr>
        <p:spPr>
          <a:xfrm>
            <a:off x="2022196" y="5209567"/>
            <a:ext cx="6631708" cy="74227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sz="1400" dirty="0">
                <a:solidFill>
                  <a:schemeClr val="tx1"/>
                </a:solidFill>
                <a:latin typeface="Avenir Book" panose="02000503020000020003" pitchFamily="2" charset="0"/>
              </a:rPr>
              <a:t>// nodeA heeft links nodeD en rechts nodeF</a:t>
            </a:r>
          </a:p>
          <a:p>
            <a:r>
              <a:rPr lang="nl-BE" sz="1400" dirty="0">
                <a:solidFill>
                  <a:schemeClr val="tx1"/>
                </a:solidFill>
                <a:latin typeface="Avenir Book" panose="02000503020000020003" pitchFamily="2" charset="0"/>
              </a:rPr>
              <a:t>BinaryTree&lt;String&gt;  nodeA = new BinaryTree(“A”,nodeD,nodeF);</a:t>
            </a:r>
          </a:p>
          <a:p>
            <a:r>
              <a:rPr lang="nl-BE" sz="1400" dirty="0">
                <a:solidFill>
                  <a:schemeClr val="tx1"/>
                </a:solidFill>
                <a:latin typeface="Avenir Book" panose="02000503020000020003" pitchFamily="2" charset="0"/>
              </a:rPr>
              <a:t>BinaryTree&lt;String&gt;  nodeG = new BinaryTree(“G”,nodeE,nodeB);</a:t>
            </a:r>
          </a:p>
        </p:txBody>
      </p:sp>
      <p:sp>
        <p:nvSpPr>
          <p:cNvPr id="4" name="Rechthoek 3"/>
          <p:cNvSpPr/>
          <p:nvPr/>
        </p:nvSpPr>
        <p:spPr>
          <a:xfrm>
            <a:off x="5645231" y="1942277"/>
            <a:ext cx="2032411" cy="43393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hthoek 2"/>
          <p:cNvSpPr/>
          <p:nvPr/>
        </p:nvSpPr>
        <p:spPr>
          <a:xfrm>
            <a:off x="5282526" y="2462279"/>
            <a:ext cx="2761673" cy="432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hthoek 27"/>
          <p:cNvSpPr/>
          <p:nvPr/>
        </p:nvSpPr>
        <p:spPr>
          <a:xfrm>
            <a:off x="2022196" y="3913647"/>
            <a:ext cx="6631709" cy="116315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40000"/>
                  <a:alpha val="100000"/>
                  <a:satMod val="150000"/>
                  <a:lumMod val="10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BE" sz="1400" dirty="0">
                <a:solidFill>
                  <a:schemeClr val="tx1"/>
                </a:solidFill>
                <a:latin typeface="Avenir Book" panose="02000503020000020003" pitchFamily="2" charset="0"/>
              </a:rPr>
              <a:t>// bladeren</a:t>
            </a:r>
          </a:p>
          <a:p>
            <a:r>
              <a:rPr lang="nl-BE" sz="1400" dirty="0">
                <a:solidFill>
                  <a:schemeClr val="tx1"/>
                </a:solidFill>
                <a:latin typeface="Avenir Book" panose="02000503020000020003" pitchFamily="2" charset="0"/>
              </a:rPr>
              <a:t>BinaryTree&lt;String&gt;  nodeD = new BinaryTree(“D”);</a:t>
            </a:r>
          </a:p>
          <a:p>
            <a:r>
              <a:rPr lang="nl-BE" sz="1400" dirty="0">
                <a:solidFill>
                  <a:schemeClr val="tx1"/>
                </a:solidFill>
                <a:latin typeface="Avenir Book" panose="02000503020000020003" pitchFamily="2" charset="0"/>
              </a:rPr>
              <a:t>BinaryTree&lt;String&gt;  nodeF = new BinaryTree(“F”);</a:t>
            </a:r>
          </a:p>
          <a:p>
            <a:r>
              <a:rPr lang="nl-BE" sz="1400" dirty="0">
                <a:solidFill>
                  <a:schemeClr val="tx1"/>
                </a:solidFill>
                <a:latin typeface="Avenir Book" panose="02000503020000020003" pitchFamily="2" charset="0"/>
              </a:rPr>
              <a:t>BinaryTree&lt;String&gt;  nodeE = new BinaryTree(“E”);</a:t>
            </a:r>
          </a:p>
          <a:p>
            <a:r>
              <a:rPr lang="nl-BE" sz="1400" dirty="0">
                <a:solidFill>
                  <a:schemeClr val="tx1"/>
                </a:solidFill>
                <a:latin typeface="Avenir Book" panose="02000503020000020003" pitchFamily="2" charset="0"/>
              </a:rPr>
              <a:t>BinaryTree&lt;String&gt;  nodeB = new BinaryTree(“B”);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Avenir Book" panose="02000503020000020003" pitchFamily="2" charset="0"/>
              </a:rPr>
              <a:t>Maken van een binaire boom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3388" y="1456855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0059" y="2025333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5202" y="2527775"/>
            <a:ext cx="2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28739" y="2028498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5971386" y="207690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5622929" y="257181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7130598" y="206751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6546455" y="150115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0"/>
          </p:cNvCxnSpPr>
          <p:nvPr/>
        </p:nvCxnSpPr>
        <p:spPr>
          <a:xfrm>
            <a:off x="6719897" y="1674595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5724529" y="2250350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14" idx="3"/>
          </p:cNvCxnSpPr>
          <p:nvPr/>
        </p:nvCxnSpPr>
        <p:spPr>
          <a:xfrm flipV="1">
            <a:off x="6072986" y="1674595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63667" y="2528843"/>
            <a:ext cx="26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F</a:t>
            </a:r>
          </a:p>
        </p:txBody>
      </p:sp>
      <p:sp>
        <p:nvSpPr>
          <p:cNvPr id="19" name="Oval 18"/>
          <p:cNvSpPr/>
          <p:nvPr/>
        </p:nvSpPr>
        <p:spPr>
          <a:xfrm>
            <a:off x="6292928" y="256864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6144828" y="2250350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48647" y="2522693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E</a:t>
            </a:r>
          </a:p>
        </p:txBody>
      </p:sp>
      <p:sp>
        <p:nvSpPr>
          <p:cNvPr id="22" name="Oval 21"/>
          <p:cNvSpPr/>
          <p:nvPr/>
        </p:nvSpPr>
        <p:spPr>
          <a:xfrm>
            <a:off x="6782141" y="256672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6883741" y="2240956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27112" y="2519528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7452140" y="256356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13" idx="5"/>
            <a:endCxn id="25" idx="0"/>
          </p:cNvCxnSpPr>
          <p:nvPr/>
        </p:nvCxnSpPr>
        <p:spPr>
          <a:xfrm>
            <a:off x="7304040" y="2240956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8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845" y="3068508"/>
            <a:ext cx="2188155" cy="485791"/>
          </a:xfrm>
        </p:spPr>
        <p:txBody>
          <a:bodyPr>
            <a:noAutofit/>
          </a:bodyPr>
          <a:lstStyle/>
          <a:p>
            <a:r>
              <a:rPr lang="nl-NL" sz="3200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19111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57693" y="2923376"/>
            <a:ext cx="5108408" cy="1242223"/>
          </a:xfrm>
        </p:spPr>
        <p:txBody>
          <a:bodyPr/>
          <a:lstStyle/>
          <a:p>
            <a:pPr algn="ctr"/>
            <a:r>
              <a:rPr lang="nl-NL" sz="3600" dirty="0">
                <a:latin typeface="Avenir Book" panose="02000503020000020003" pitchFamily="2" charset="0"/>
                <a:cs typeface="Chalkduster"/>
              </a:rPr>
              <a:t>Wandelen door een boom</a:t>
            </a:r>
          </a:p>
        </p:txBody>
      </p:sp>
    </p:spTree>
    <p:extLst>
      <p:ext uri="{BB962C8B-B14F-4D97-AF65-F5344CB8AC3E}">
        <p14:creationId xmlns:p14="http://schemas.microsoft.com/office/powerpoint/2010/main" val="35458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28" y="86812"/>
            <a:ext cx="7556313" cy="764198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Wandelen door een boom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2632" y="100492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9303" y="157339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4446" y="2075840"/>
            <a:ext cx="2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7983" y="1576563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3410630" y="162497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062173" y="211987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569842" y="16155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3985699" y="104921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0"/>
          </p:cNvCxnSpPr>
          <p:nvPr/>
        </p:nvCxnSpPr>
        <p:spPr>
          <a:xfrm>
            <a:off x="4159141" y="1222660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163773" y="179841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14" idx="3"/>
          </p:cNvCxnSpPr>
          <p:nvPr/>
        </p:nvCxnSpPr>
        <p:spPr>
          <a:xfrm flipV="1">
            <a:off x="3512230" y="1222660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02911" y="2076908"/>
            <a:ext cx="26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F</a:t>
            </a:r>
          </a:p>
        </p:txBody>
      </p:sp>
      <p:sp>
        <p:nvSpPr>
          <p:cNvPr id="19" name="Oval 18"/>
          <p:cNvSpPr/>
          <p:nvPr/>
        </p:nvSpPr>
        <p:spPr>
          <a:xfrm>
            <a:off x="3732172" y="211671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584072" y="179841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87891" y="2070758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E</a:t>
            </a:r>
          </a:p>
        </p:txBody>
      </p:sp>
      <p:sp>
        <p:nvSpPr>
          <p:cNvPr id="22" name="Oval 21"/>
          <p:cNvSpPr/>
          <p:nvPr/>
        </p:nvSpPr>
        <p:spPr>
          <a:xfrm>
            <a:off x="4221385" y="211479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322985" y="1789021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66356" y="2067593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4891384" y="211162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13" idx="5"/>
            <a:endCxn id="25" idx="0"/>
          </p:cNvCxnSpPr>
          <p:nvPr/>
        </p:nvCxnSpPr>
        <p:spPr>
          <a:xfrm>
            <a:off x="4743284" y="1789021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5"/>
          <p:cNvSpPr>
            <a:spLocks noGrp="1"/>
          </p:cNvSpPr>
          <p:nvPr>
            <p:ph sz="quarter" idx="13"/>
          </p:nvPr>
        </p:nvSpPr>
        <p:spPr>
          <a:xfrm>
            <a:off x="206272" y="2455336"/>
            <a:ext cx="8937728" cy="3721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>
                <a:latin typeface="Avenir Book" panose="02000503020000020003" pitchFamily="2" charset="0"/>
              </a:rPr>
              <a:t>Een boomwandeling verwijst naar een systematische manier om een boom te doorlopen zodanig dat elke knoop juist 1 keer wordt bezocht.</a:t>
            </a:r>
          </a:p>
          <a:p>
            <a:pPr>
              <a:spcBef>
                <a:spcPts val="800"/>
              </a:spcBef>
            </a:pP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Depth-first</a:t>
            </a:r>
          </a:p>
          <a:p>
            <a:pPr lvl="2">
              <a:spcBef>
                <a:spcPts val="1200"/>
              </a:spcBef>
            </a:pP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Pre-order</a:t>
            </a:r>
          </a:p>
          <a:p>
            <a:pPr lvl="2">
              <a:spcBef>
                <a:spcPts val="1200"/>
              </a:spcBef>
            </a:pPr>
            <a:endParaRPr lang="nl-NL" sz="1600" dirty="0">
              <a:solidFill>
                <a:srgbClr val="008000"/>
              </a:solidFill>
              <a:latin typeface="Avenir Book" panose="02000503020000020003" pitchFamily="2" charset="0"/>
            </a:endParaRPr>
          </a:p>
          <a:p>
            <a:pPr lvl="2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In-order</a:t>
            </a:r>
          </a:p>
          <a:p>
            <a:pPr lvl="2"/>
            <a:endParaRPr lang="nl-NL" sz="1600" dirty="0">
              <a:solidFill>
                <a:srgbClr val="008000"/>
              </a:solidFill>
              <a:latin typeface="Avenir Book" panose="02000503020000020003" pitchFamily="2" charset="0"/>
            </a:endParaRPr>
          </a:p>
          <a:p>
            <a:pPr lvl="2"/>
            <a:r>
              <a:rPr lang="nl-NL" sz="1600" dirty="0" err="1">
                <a:solidFill>
                  <a:srgbClr val="008000"/>
                </a:solidFill>
                <a:latin typeface="Avenir Book" panose="02000503020000020003" pitchFamily="2" charset="0"/>
              </a:rPr>
              <a:t>Post-order</a:t>
            </a:r>
            <a:endParaRPr lang="nl-NL" sz="1600" dirty="0">
              <a:solidFill>
                <a:srgbClr val="008000"/>
              </a:solidFill>
              <a:latin typeface="Avenir Book" panose="02000503020000020003" pitchFamily="2" charset="0"/>
            </a:endParaRPr>
          </a:p>
          <a:p>
            <a:pPr marL="0" indent="0">
              <a:spcBef>
                <a:spcPts val="4400"/>
              </a:spcBef>
              <a:buNone/>
            </a:pPr>
            <a:endParaRPr lang="nl-NL" sz="1600" dirty="0">
              <a:solidFill>
                <a:srgbClr val="008000"/>
              </a:solidFill>
              <a:latin typeface="Avenir Book" panose="02000503020000020003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1746" y="3488270"/>
            <a:ext cx="309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Bezoek de knoop</a:t>
            </a: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linkersubboom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</a:endParaRP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rechtersubboom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51746" y="4188265"/>
            <a:ext cx="309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linkersubboom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</a:endParaRP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Bezoek de knoop</a:t>
            </a: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rechtersubboom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51746" y="4843188"/>
            <a:ext cx="309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linkersubboom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</a:endParaRP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Wandel door de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rechtersubboom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 </a:t>
            </a:r>
          </a:p>
          <a:p>
            <a:pPr marL="228600" indent="-228600">
              <a:buFont typeface="+mj-lt"/>
              <a:buAutoNum type="arabicParenR"/>
            </a:pP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Bezoek de knoop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03512" y="3525005"/>
            <a:ext cx="165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C  A  D  F  G  E  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03515" y="4228204"/>
            <a:ext cx="165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  A  F  C  E  G  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8480" y="4834596"/>
            <a:ext cx="165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D  F  A  E  B  G  C</a:t>
            </a:r>
          </a:p>
        </p:txBody>
      </p:sp>
    </p:spTree>
    <p:extLst>
      <p:ext uri="{BB962C8B-B14F-4D97-AF65-F5344CB8AC3E}">
        <p14:creationId xmlns:p14="http://schemas.microsoft.com/office/powerpoint/2010/main" val="252333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4597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 : implementeer in de klasse </a:t>
            </a:r>
            <a:r>
              <a:rPr lang="nl-NL" sz="1600" dirty="0" err="1">
                <a:latin typeface="Avenir Book" panose="02000503020000020003" pitchFamily="2" charset="0"/>
              </a:rPr>
              <a:t>BinaryTree</a:t>
            </a:r>
            <a:endParaRPr lang="nl-NL" sz="1600" dirty="0">
              <a:latin typeface="Avenir Book" panose="02000503020000020003" pitchFamily="2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7435273" y="4544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57200" y="1859340"/>
            <a:ext cx="85439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39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0198" y="4966120"/>
            <a:ext cx="3675753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06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74305" y="5225539"/>
            <a:ext cx="4355978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20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>
                <a:solidFill>
                  <a:schemeClr val="accent6"/>
                </a:solidFill>
                <a:latin typeface="Avenir Book" panose="02000503020000020003" pitchFamily="2" charset="0"/>
              </a:rPr>
              <a:t>Lineair</a:t>
            </a:r>
            <a:r>
              <a:rPr lang="nl-NL" dirty="0">
                <a:latin typeface="Avenir Book" panose="02000503020000020003" pitchFamily="2" charset="0"/>
              </a:rPr>
              <a:t>:  de elementen vormen een rij.</a:t>
            </a:r>
          </a:p>
          <a:p>
            <a:pPr marL="228600" lvl="1" indent="0">
              <a:buNone/>
            </a:pPr>
            <a:endParaRPr lang="nl-NL" dirty="0">
              <a:latin typeface="Avenir Book" panose="02000503020000020003" pitchFamily="2" charset="0"/>
            </a:endParaRPr>
          </a:p>
          <a:p>
            <a:r>
              <a:rPr lang="nl-NL" dirty="0">
                <a:solidFill>
                  <a:srgbClr val="7E13E3"/>
                </a:solidFill>
                <a:latin typeface="Avenir Book" panose="02000503020000020003" pitchFamily="2" charset="0"/>
              </a:rPr>
              <a:t>Niet-lineair</a:t>
            </a:r>
            <a:r>
              <a:rPr lang="nl-NL" dirty="0">
                <a:latin typeface="Avenir Book" panose="02000503020000020003" pitchFamily="2" charset="0"/>
              </a:rPr>
              <a:t>:  de elementen vormen geen rij.</a:t>
            </a:r>
          </a:p>
          <a:p>
            <a:pPr marL="0" indent="0">
              <a:buNone/>
            </a:pPr>
            <a:endParaRPr lang="nl-NL" dirty="0">
              <a:latin typeface="Avenir Book" panose="02000503020000020003" pitchFamily="2" charset="0"/>
            </a:endParaRPr>
          </a:p>
          <a:p>
            <a:pPr lvl="2"/>
            <a:r>
              <a:rPr lang="nl-NL" sz="2000" dirty="0">
                <a:solidFill>
                  <a:srgbClr val="008000"/>
                </a:solidFill>
                <a:latin typeface="Avenir Book" panose="02000503020000020003" pitchFamily="2" charset="0"/>
              </a:rPr>
              <a:t>Graaf</a:t>
            </a:r>
            <a:r>
              <a:rPr lang="nl-NL" sz="2000" dirty="0">
                <a:latin typeface="Avenir Book" panose="02000503020000020003" pitchFamily="2" charset="0"/>
              </a:rPr>
              <a:t>:	lussen zijn toegelaten.</a:t>
            </a:r>
          </a:p>
          <a:p>
            <a:pPr lvl="2"/>
            <a:endParaRPr lang="nl-NL" sz="2000" dirty="0">
              <a:latin typeface="Avenir Book" panose="02000503020000020003" pitchFamily="2" charset="0"/>
            </a:endParaRPr>
          </a:p>
          <a:p>
            <a:pPr lvl="2"/>
            <a:endParaRPr lang="nl-NL" sz="2000" dirty="0">
              <a:latin typeface="Avenir Book" panose="02000503020000020003" pitchFamily="2" charset="0"/>
            </a:endParaRPr>
          </a:p>
          <a:p>
            <a:pPr lvl="2"/>
            <a:endParaRPr lang="nl-NL" sz="2000" dirty="0">
              <a:latin typeface="Avenir Book" panose="02000503020000020003" pitchFamily="2" charset="0"/>
            </a:endParaRPr>
          </a:p>
          <a:p>
            <a:pPr lvl="2"/>
            <a:r>
              <a:rPr lang="nl-NL" sz="2000" dirty="0">
                <a:solidFill>
                  <a:srgbClr val="008000"/>
                </a:solidFill>
                <a:latin typeface="Avenir Book" panose="02000503020000020003" pitchFamily="2" charset="0"/>
              </a:rPr>
              <a:t>Boom</a:t>
            </a:r>
            <a:r>
              <a:rPr lang="nl-NL" sz="2000" dirty="0">
                <a:latin typeface="Avenir Book" panose="02000503020000020003" pitchFamily="2" charset="0"/>
              </a:rPr>
              <a:t>:	lussen zijn niet toegelaten.</a:t>
            </a:r>
          </a:p>
          <a:p>
            <a:endParaRPr lang="nl-NL" dirty="0">
              <a:latin typeface="Avenir Book" panose="02000503020000020003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4132" y="479011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3501" y="5350131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1712" y="585680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9482" y="535752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129430" y="540593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/>
          <p:cNvSpPr/>
          <p:nvPr/>
        </p:nvSpPr>
        <p:spPr>
          <a:xfrm>
            <a:off x="5780973" y="590084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7288642" y="539654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6704499" y="483018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3" idx="5"/>
            <a:endCxn id="11" idx="0"/>
          </p:cNvCxnSpPr>
          <p:nvPr/>
        </p:nvCxnSpPr>
        <p:spPr>
          <a:xfrm>
            <a:off x="6877941" y="5003626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3"/>
            <a:endCxn id="9" idx="0"/>
          </p:cNvCxnSpPr>
          <p:nvPr/>
        </p:nvCxnSpPr>
        <p:spPr>
          <a:xfrm flipH="1">
            <a:off x="5882573" y="5579381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0"/>
            <a:endCxn id="13" idx="3"/>
          </p:cNvCxnSpPr>
          <p:nvPr/>
        </p:nvCxnSpPr>
        <p:spPr>
          <a:xfrm flipV="1">
            <a:off x="6231030" y="5003626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Datastructuren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421711" y="5853641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6450972" y="589767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5" name="Straight Connector 44"/>
          <p:cNvCxnSpPr>
            <a:stCxn id="7" idx="5"/>
            <a:endCxn id="44" idx="0"/>
          </p:cNvCxnSpPr>
          <p:nvPr/>
        </p:nvCxnSpPr>
        <p:spPr>
          <a:xfrm>
            <a:off x="6302872" y="5579381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10924" y="585172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49" name="Oval 48"/>
          <p:cNvSpPr/>
          <p:nvPr/>
        </p:nvSpPr>
        <p:spPr>
          <a:xfrm>
            <a:off x="6940185" y="589575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" name="Straight Connector 49"/>
          <p:cNvCxnSpPr>
            <a:stCxn id="11" idx="3"/>
            <a:endCxn id="49" idx="0"/>
          </p:cNvCxnSpPr>
          <p:nvPr/>
        </p:nvCxnSpPr>
        <p:spPr>
          <a:xfrm flipH="1">
            <a:off x="7041785" y="5569987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580923" y="5848559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52" name="Oval 51"/>
          <p:cNvSpPr/>
          <p:nvPr/>
        </p:nvSpPr>
        <p:spPr>
          <a:xfrm>
            <a:off x="7610184" y="589259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Straight Connector 52"/>
          <p:cNvCxnSpPr>
            <a:stCxn id="11" idx="5"/>
            <a:endCxn id="52" idx="0"/>
          </p:cNvCxnSpPr>
          <p:nvPr/>
        </p:nvCxnSpPr>
        <p:spPr>
          <a:xfrm>
            <a:off x="7462084" y="5569987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669960" y="2963423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81342" y="3492859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47540" y="4030110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95310" y="3530833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67" name="Oval 66"/>
          <p:cNvSpPr/>
          <p:nvPr/>
        </p:nvSpPr>
        <p:spPr>
          <a:xfrm>
            <a:off x="6125258" y="357924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l 67"/>
          <p:cNvSpPr/>
          <p:nvPr/>
        </p:nvSpPr>
        <p:spPr>
          <a:xfrm>
            <a:off x="5776801" y="407414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l 68"/>
          <p:cNvSpPr/>
          <p:nvPr/>
        </p:nvSpPr>
        <p:spPr>
          <a:xfrm>
            <a:off x="7106483" y="353927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Oval 69"/>
          <p:cNvSpPr/>
          <p:nvPr/>
        </p:nvSpPr>
        <p:spPr>
          <a:xfrm>
            <a:off x="6700327" y="300348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1" name="Straight Connector 70"/>
          <p:cNvCxnSpPr>
            <a:stCxn id="70" idx="5"/>
            <a:endCxn id="69" idx="1"/>
          </p:cNvCxnSpPr>
          <p:nvPr/>
        </p:nvCxnSpPr>
        <p:spPr>
          <a:xfrm>
            <a:off x="6873769" y="3176930"/>
            <a:ext cx="262472" cy="3921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7" idx="3"/>
            <a:endCxn id="68" idx="0"/>
          </p:cNvCxnSpPr>
          <p:nvPr/>
        </p:nvCxnSpPr>
        <p:spPr>
          <a:xfrm flipH="1">
            <a:off x="5878401" y="375268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7" idx="0"/>
            <a:endCxn id="70" idx="3"/>
          </p:cNvCxnSpPr>
          <p:nvPr/>
        </p:nvCxnSpPr>
        <p:spPr>
          <a:xfrm flipV="1">
            <a:off x="6226858" y="3176930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17539" y="4026945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75" name="Oval 74"/>
          <p:cNvSpPr/>
          <p:nvPr/>
        </p:nvSpPr>
        <p:spPr>
          <a:xfrm>
            <a:off x="6446800" y="407098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6" name="Straight Connector 75"/>
          <p:cNvCxnSpPr>
            <a:stCxn id="67" idx="5"/>
            <a:endCxn id="75" idx="0"/>
          </p:cNvCxnSpPr>
          <p:nvPr/>
        </p:nvCxnSpPr>
        <p:spPr>
          <a:xfrm>
            <a:off x="6298700" y="375268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345403" y="3995264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78" name="Oval 77"/>
          <p:cNvSpPr/>
          <p:nvPr/>
        </p:nvSpPr>
        <p:spPr>
          <a:xfrm>
            <a:off x="7374664" y="403929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9" name="Straight Connector 78"/>
          <p:cNvCxnSpPr>
            <a:stCxn id="69" idx="5"/>
            <a:endCxn id="78" idx="0"/>
          </p:cNvCxnSpPr>
          <p:nvPr/>
        </p:nvCxnSpPr>
        <p:spPr>
          <a:xfrm>
            <a:off x="7279925" y="3712715"/>
            <a:ext cx="196339" cy="32658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636654" y="2966588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81" name="Oval 80"/>
          <p:cNvSpPr/>
          <p:nvPr/>
        </p:nvSpPr>
        <p:spPr>
          <a:xfrm>
            <a:off x="7665915" y="301062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2" name="Straight Connector 81"/>
          <p:cNvCxnSpPr>
            <a:stCxn id="69" idx="7"/>
            <a:endCxn id="81" idx="3"/>
          </p:cNvCxnSpPr>
          <p:nvPr/>
        </p:nvCxnSpPr>
        <p:spPr>
          <a:xfrm flipV="1">
            <a:off x="7279925" y="3184065"/>
            <a:ext cx="415748" cy="38496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8" idx="6"/>
            <a:endCxn id="75" idx="2"/>
          </p:cNvCxnSpPr>
          <p:nvPr/>
        </p:nvCxnSpPr>
        <p:spPr>
          <a:xfrm flipV="1">
            <a:off x="5980001" y="4172580"/>
            <a:ext cx="466799" cy="316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0" idx="6"/>
            <a:endCxn id="81" idx="2"/>
          </p:cNvCxnSpPr>
          <p:nvPr/>
        </p:nvCxnSpPr>
        <p:spPr>
          <a:xfrm>
            <a:off x="6903527" y="3105088"/>
            <a:ext cx="762388" cy="713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082566" y="1245089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17010" y="1240197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090620" y="1239855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57876" y="1235480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2</a:t>
            </a:r>
          </a:p>
        </p:txBody>
      </p:sp>
      <p:sp>
        <p:nvSpPr>
          <p:cNvPr id="109" name="Oval 108"/>
          <p:cNvSpPr/>
          <p:nvPr/>
        </p:nvSpPr>
        <p:spPr>
          <a:xfrm>
            <a:off x="6787824" y="12838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l 109"/>
          <p:cNvSpPr/>
          <p:nvPr/>
        </p:nvSpPr>
        <p:spPr>
          <a:xfrm>
            <a:off x="6119881" y="12838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Oval 110"/>
          <p:cNvSpPr/>
          <p:nvPr/>
        </p:nvSpPr>
        <p:spPr>
          <a:xfrm>
            <a:off x="7442151" y="128661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Oval 111"/>
          <p:cNvSpPr/>
          <p:nvPr/>
        </p:nvSpPr>
        <p:spPr>
          <a:xfrm>
            <a:off x="7112933" y="128515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3" name="Straight Connector 112"/>
          <p:cNvCxnSpPr>
            <a:stCxn id="112" idx="6"/>
            <a:endCxn id="111" idx="2"/>
          </p:cNvCxnSpPr>
          <p:nvPr/>
        </p:nvCxnSpPr>
        <p:spPr>
          <a:xfrm>
            <a:off x="7316133" y="1386754"/>
            <a:ext cx="126018" cy="145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6"/>
            <a:endCxn id="112" idx="2"/>
          </p:cNvCxnSpPr>
          <p:nvPr/>
        </p:nvCxnSpPr>
        <p:spPr>
          <a:xfrm>
            <a:off x="6991024" y="1385490"/>
            <a:ext cx="121909" cy="1264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28745" y="1239855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4</a:t>
            </a:r>
          </a:p>
        </p:txBody>
      </p:sp>
      <p:sp>
        <p:nvSpPr>
          <p:cNvPr id="117" name="Oval 116"/>
          <p:cNvSpPr/>
          <p:nvPr/>
        </p:nvSpPr>
        <p:spPr>
          <a:xfrm>
            <a:off x="6458006" y="128389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8" name="Straight Connector 117"/>
          <p:cNvCxnSpPr>
            <a:stCxn id="109" idx="2"/>
            <a:endCxn id="117" idx="6"/>
          </p:cNvCxnSpPr>
          <p:nvPr/>
        </p:nvCxnSpPr>
        <p:spPr>
          <a:xfrm flipH="1">
            <a:off x="6661206" y="1385490"/>
            <a:ext cx="126618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730813" y="124310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6</a:t>
            </a:r>
          </a:p>
        </p:txBody>
      </p:sp>
      <p:sp>
        <p:nvSpPr>
          <p:cNvPr id="120" name="Oval 119"/>
          <p:cNvSpPr/>
          <p:nvPr/>
        </p:nvSpPr>
        <p:spPr>
          <a:xfrm>
            <a:off x="7760074" y="128714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1" name="Straight Connector 120"/>
          <p:cNvCxnSpPr>
            <a:stCxn id="111" idx="6"/>
            <a:endCxn id="120" idx="2"/>
          </p:cNvCxnSpPr>
          <p:nvPr/>
        </p:nvCxnSpPr>
        <p:spPr>
          <a:xfrm>
            <a:off x="7645351" y="1388211"/>
            <a:ext cx="114723" cy="53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055598" y="1243106"/>
            <a:ext cx="26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123" name="Oval 122"/>
          <p:cNvSpPr/>
          <p:nvPr/>
        </p:nvSpPr>
        <p:spPr>
          <a:xfrm>
            <a:off x="8084859" y="128714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4" name="Straight Connector 123"/>
          <p:cNvCxnSpPr>
            <a:stCxn id="120" idx="6"/>
            <a:endCxn id="123" idx="2"/>
          </p:cNvCxnSpPr>
          <p:nvPr/>
        </p:nvCxnSpPr>
        <p:spPr>
          <a:xfrm>
            <a:off x="7963274" y="1388741"/>
            <a:ext cx="121585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0" idx="6"/>
            <a:endCxn id="117" idx="2"/>
          </p:cNvCxnSpPr>
          <p:nvPr/>
        </p:nvCxnSpPr>
        <p:spPr>
          <a:xfrm>
            <a:off x="6323081" y="1385490"/>
            <a:ext cx="134925" cy="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70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2837" y="5504404"/>
            <a:ext cx="7202158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88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6426" y="5511205"/>
            <a:ext cx="165740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6F5B63-12E1-9F43-896E-B8AED5E36080}"/>
              </a:ext>
            </a:extLst>
          </p:cNvPr>
          <p:cNvSpPr/>
          <p:nvPr/>
        </p:nvSpPr>
        <p:spPr>
          <a:xfrm>
            <a:off x="452389" y="4954969"/>
            <a:ext cx="3651260" cy="330029"/>
          </a:xfrm>
          <a:prstGeom prst="rect">
            <a:avLst/>
          </a:prstGeom>
          <a:solidFill>
            <a:srgbClr val="00B05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8500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B, A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6F5B63-12E1-9F43-896E-B8AED5E36080}"/>
              </a:ext>
            </a:extLst>
          </p:cNvPr>
          <p:cNvSpPr/>
          <p:nvPr/>
        </p:nvSpPr>
        <p:spPr>
          <a:xfrm>
            <a:off x="431269" y="5222480"/>
            <a:ext cx="4899014" cy="330029"/>
          </a:xfrm>
          <a:prstGeom prst="rect">
            <a:avLst/>
          </a:prstGeom>
          <a:solidFill>
            <a:srgbClr val="00B05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CCCCDA-8C7B-6C48-95E0-155C75815760}"/>
              </a:ext>
            </a:extLst>
          </p:cNvPr>
          <p:cNvSpPr/>
          <p:nvPr/>
        </p:nvSpPr>
        <p:spPr>
          <a:xfrm>
            <a:off x="436426" y="5511205"/>
            <a:ext cx="165740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38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B, A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6F5B63-12E1-9F43-896E-B8AED5E36080}"/>
              </a:ext>
            </a:extLst>
          </p:cNvPr>
          <p:cNvSpPr/>
          <p:nvPr/>
        </p:nvSpPr>
        <p:spPr>
          <a:xfrm>
            <a:off x="602166" y="5511569"/>
            <a:ext cx="7571678" cy="330029"/>
          </a:xfrm>
          <a:prstGeom prst="rect">
            <a:avLst/>
          </a:prstGeom>
          <a:solidFill>
            <a:srgbClr val="00B05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65F61-FD87-B242-A988-CB3954BA3210}"/>
              </a:ext>
            </a:extLst>
          </p:cNvPr>
          <p:cNvSpPr/>
          <p:nvPr/>
        </p:nvSpPr>
        <p:spPr>
          <a:xfrm>
            <a:off x="436426" y="5511205"/>
            <a:ext cx="165740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852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B, A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6F5B63-12E1-9F43-896E-B8AED5E36080}"/>
              </a:ext>
            </a:extLst>
          </p:cNvPr>
          <p:cNvSpPr/>
          <p:nvPr/>
        </p:nvSpPr>
        <p:spPr>
          <a:xfrm>
            <a:off x="869793" y="5779197"/>
            <a:ext cx="7571678" cy="330029"/>
          </a:xfrm>
          <a:prstGeom prst="rect">
            <a:avLst/>
          </a:prstGeom>
          <a:solidFill>
            <a:srgbClr val="00B05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65F61-FD87-B242-A988-CB3954BA3210}"/>
              </a:ext>
            </a:extLst>
          </p:cNvPr>
          <p:cNvSpPr/>
          <p:nvPr/>
        </p:nvSpPr>
        <p:spPr>
          <a:xfrm>
            <a:off x="436426" y="5511205"/>
            <a:ext cx="165740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990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B, A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65F61-FD87-B242-A988-CB3954BA3210}"/>
              </a:ext>
            </a:extLst>
          </p:cNvPr>
          <p:cNvSpPr/>
          <p:nvPr/>
        </p:nvSpPr>
        <p:spPr>
          <a:xfrm>
            <a:off x="937465" y="5778393"/>
            <a:ext cx="7470555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1760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B, A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65F61-FD87-B242-A988-CB3954BA3210}"/>
              </a:ext>
            </a:extLst>
          </p:cNvPr>
          <p:cNvSpPr/>
          <p:nvPr/>
        </p:nvSpPr>
        <p:spPr>
          <a:xfrm>
            <a:off x="435661" y="5778393"/>
            <a:ext cx="166505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6C5A49-0854-C04C-9199-6BB6EAB2FD5E}"/>
              </a:ext>
            </a:extLst>
          </p:cNvPr>
          <p:cNvSpPr/>
          <p:nvPr/>
        </p:nvSpPr>
        <p:spPr>
          <a:xfrm>
            <a:off x="431269" y="4977271"/>
            <a:ext cx="3694682" cy="330029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459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761449" cy="35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B, A, C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65F61-FD87-B242-A988-CB3954BA3210}"/>
              </a:ext>
            </a:extLst>
          </p:cNvPr>
          <p:cNvSpPr/>
          <p:nvPr/>
        </p:nvSpPr>
        <p:spPr>
          <a:xfrm>
            <a:off x="435661" y="5778393"/>
            <a:ext cx="166505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6C5A49-0854-C04C-9199-6BB6EAB2FD5E}"/>
              </a:ext>
            </a:extLst>
          </p:cNvPr>
          <p:cNvSpPr/>
          <p:nvPr/>
        </p:nvSpPr>
        <p:spPr>
          <a:xfrm>
            <a:off x="966526" y="5240379"/>
            <a:ext cx="4352605" cy="330029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789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761449" cy="35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B, A, C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65F61-FD87-B242-A988-CB3954BA3210}"/>
              </a:ext>
            </a:extLst>
          </p:cNvPr>
          <p:cNvSpPr/>
          <p:nvPr/>
        </p:nvSpPr>
        <p:spPr>
          <a:xfrm>
            <a:off x="435661" y="5778393"/>
            <a:ext cx="166505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6C5A49-0854-C04C-9199-6BB6EAB2FD5E}"/>
              </a:ext>
            </a:extLst>
          </p:cNvPr>
          <p:cNvSpPr/>
          <p:nvPr/>
        </p:nvSpPr>
        <p:spPr>
          <a:xfrm>
            <a:off x="912681" y="5508441"/>
            <a:ext cx="7283465" cy="330029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8402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761449" cy="35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B, A, C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65F61-FD87-B242-A988-CB3954BA3210}"/>
              </a:ext>
            </a:extLst>
          </p:cNvPr>
          <p:cNvSpPr/>
          <p:nvPr/>
        </p:nvSpPr>
        <p:spPr>
          <a:xfrm>
            <a:off x="435661" y="5778393"/>
            <a:ext cx="166505" cy="33002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6C5A49-0854-C04C-9199-6BB6EAB2FD5E}"/>
              </a:ext>
            </a:extLst>
          </p:cNvPr>
          <p:cNvSpPr/>
          <p:nvPr/>
        </p:nvSpPr>
        <p:spPr>
          <a:xfrm>
            <a:off x="930266" y="5764677"/>
            <a:ext cx="7500056" cy="330029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98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Opbouw recursief algoritme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C5836-887F-EB41-98C6-FB812124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705" y="998869"/>
            <a:ext cx="8727141" cy="5672853"/>
          </a:xfrm>
        </p:spPr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Basisgeval:  schrijven als een uitzonderingsregel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Wanneer zijn we klaar?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Wat is het eenvoudigste geval dat we kunnen bedenken?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Wat is het antwoord voor dit eenvoudigste geval?</a:t>
            </a:r>
          </a:p>
          <a:p>
            <a:pPr marL="228600" lvl="1" indent="0">
              <a:buNone/>
            </a:pPr>
            <a:endParaRPr lang="nl-NL" dirty="0">
              <a:latin typeface="Avenir Book" panose="02000503020000020003" pitchFamily="2" charset="0"/>
            </a:endParaRPr>
          </a:p>
          <a:p>
            <a:r>
              <a:rPr lang="nl-NL" dirty="0">
                <a:latin typeface="Avenir Book" panose="02000503020000020003" pitchFamily="2" charset="0"/>
              </a:rPr>
              <a:t>Algemeen geval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Wat komt er bij/gaat er weg om tot het basis geval te komen?</a:t>
            </a:r>
          </a:p>
          <a:p>
            <a:pPr lvl="1"/>
            <a:r>
              <a:rPr lang="nl-NL" dirty="0">
                <a:latin typeface="Avenir Book" panose="02000503020000020003" pitchFamily="2" charset="0"/>
              </a:rPr>
              <a:t>Hoe gebeurd dit precies? In functie van zichzelf </a:t>
            </a:r>
          </a:p>
        </p:txBody>
      </p:sp>
    </p:spTree>
    <p:extLst>
      <p:ext uri="{BB962C8B-B14F-4D97-AF65-F5344CB8AC3E}">
        <p14:creationId xmlns:p14="http://schemas.microsoft.com/office/powerpoint/2010/main" val="931818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92280" y="1430682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44737" y="1799306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02281" y="180988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2987384" y="1847716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3321541" y="147471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l 21"/>
          <p:cNvSpPr/>
          <p:nvPr/>
        </p:nvSpPr>
        <p:spPr>
          <a:xfrm>
            <a:off x="3648587" y="185630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stCxn id="18" idx="7"/>
            <a:endCxn id="20" idx="3"/>
          </p:cNvCxnSpPr>
          <p:nvPr/>
        </p:nvCxnSpPr>
        <p:spPr>
          <a:xfrm flipV="1">
            <a:off x="3160826" y="1648159"/>
            <a:ext cx="190473" cy="22931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2" idx="1"/>
          </p:cNvCxnSpPr>
          <p:nvPr/>
        </p:nvCxnSpPr>
        <p:spPr>
          <a:xfrm>
            <a:off x="3494983" y="1648159"/>
            <a:ext cx="183362" cy="23790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pre-order printen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7071" y="933542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Recursief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879" y="1435798"/>
            <a:ext cx="1382493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Voorbeeld: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878" y="2737802"/>
            <a:ext cx="1761449" cy="35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595959"/>
                </a:solidFill>
                <a:latin typeface="Avenir Book" panose="02000503020000020003" pitchFamily="2" charset="0"/>
                <a:cs typeface="Times New Roman"/>
              </a:rPr>
              <a:t>Output: B, A, C</a:t>
            </a:r>
          </a:p>
        </p:txBody>
      </p:sp>
      <p:sp>
        <p:nvSpPr>
          <p:cNvPr id="26" name="Rectangle 33"/>
          <p:cNvSpPr/>
          <p:nvPr/>
        </p:nvSpPr>
        <p:spPr>
          <a:xfrm>
            <a:off x="431269" y="4655650"/>
            <a:ext cx="8281461" cy="2016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NL" dirty="0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data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+ </a:t>
            </a:r>
            <a:r>
              <a:rPr lang="nl-NL" dirty="0">
                <a:solidFill>
                  <a:srgbClr val="2A00FF"/>
                </a:solidFill>
                <a:latin typeface="Consolas" charset="0"/>
                <a:ea typeface="Consolas" charset="0"/>
                <a:cs typeface="Consolas" charset="0"/>
              </a:rPr>
              <a:t>" "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leftTree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!=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null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nl-NL" dirty="0" err="1">
                <a:solidFill>
                  <a:srgbClr val="7F0055"/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nl-NL" dirty="0" err="1">
                <a:solidFill>
                  <a:srgbClr val="0000C0"/>
                </a:solidFill>
                <a:latin typeface="Consolas" charset="0"/>
                <a:ea typeface="Consolas" charset="0"/>
                <a:cs typeface="Consolas" charset="0"/>
              </a:rPr>
              <a:t>rightTree</a:t>
            </a:r>
            <a:r>
              <a:rPr lang="nl-NL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.printPreorder</a:t>
            </a:r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nl-NL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43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845" y="3068508"/>
            <a:ext cx="2188155" cy="485791"/>
          </a:xfrm>
        </p:spPr>
        <p:txBody>
          <a:bodyPr>
            <a:noAutofit/>
          </a:bodyPr>
          <a:lstStyle/>
          <a:p>
            <a:r>
              <a:rPr lang="nl-NL" sz="3200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39404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Implementatie recursief algoritme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Voorbeeld: Bereken som van eerste n gehele getallen</a:t>
            </a:r>
          </a:p>
          <a:p>
            <a:pPr marL="0" indent="0">
              <a:buNone/>
            </a:pPr>
            <a:r>
              <a:rPr lang="nl-BE" dirty="0">
                <a:latin typeface="Avenir Book" panose="02000503020000020003" pitchFamily="2" charset="0"/>
                <a:ea typeface="Monaco" charset="0"/>
                <a:cs typeface="Monaco" charset="0"/>
              </a:rPr>
              <a:t>private static int som (int n) {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>
                <a:latin typeface="Avenir Book" panose="02000503020000020003" pitchFamily="2" charset="0"/>
              </a:rPr>
              <a:t>     </a:t>
            </a:r>
            <a:r>
              <a:rPr lang="nl-NL" dirty="0" err="1">
                <a:latin typeface="Avenir Book" panose="02000503020000020003" pitchFamily="2" charset="0"/>
                <a:ea typeface="Monaco" charset="0"/>
                <a:cs typeface="Monaco" charset="0"/>
              </a:rPr>
              <a:t>if</a:t>
            </a: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 (n == 0) { </a:t>
            </a:r>
            <a:b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</a:b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	return </a:t>
            </a: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0;</a:t>
            </a:r>
            <a:b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</a:b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     }</a:t>
            </a: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 </a:t>
            </a:r>
            <a:r>
              <a:rPr lang="nl-NL" dirty="0" err="1">
                <a:latin typeface="Avenir Book" panose="02000503020000020003" pitchFamily="2" charset="0"/>
                <a:ea typeface="Monaco" charset="0"/>
                <a:cs typeface="Monaco" charset="0"/>
              </a:rPr>
              <a:t>else</a:t>
            </a: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 {</a:t>
            </a:r>
            <a:b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</a:b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	return </a:t>
            </a: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n + som(n-1)</a:t>
            </a:r>
            <a:b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</a:br>
            <a:r>
              <a:rPr lang="is-IS" dirty="0">
                <a:latin typeface="Avenir Book" panose="02000503020000020003" pitchFamily="2" charset="0"/>
                <a:ea typeface="Monaco" charset="0"/>
                <a:cs typeface="Monaco" charset="0"/>
              </a:rPr>
              <a:t>     }</a:t>
            </a:r>
            <a:b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</a:br>
            <a:r>
              <a:rPr lang="nl-NL" dirty="0">
                <a:latin typeface="Avenir Book" panose="02000503020000020003" pitchFamily="2" charset="0"/>
                <a:ea typeface="Monaco" charset="0"/>
                <a:cs typeface="Monaco" charset="0"/>
              </a:rPr>
              <a:t>}</a:t>
            </a:r>
            <a:endParaRPr lang="nl-NL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nl-NL" dirty="0">
                <a:latin typeface="Avenir Book" panose="02000503020000020003" pitchFamily="2" charset="0"/>
              </a:rPr>
              <a:t>Uitwerking: voor n = 3</a:t>
            </a:r>
            <a:br>
              <a:rPr lang="nl-NL" dirty="0">
                <a:latin typeface="Avenir Book" panose="02000503020000020003" pitchFamily="2" charset="0"/>
              </a:rPr>
            </a:br>
            <a:r>
              <a:rPr lang="nl-NL" dirty="0">
                <a:latin typeface="Avenir Book" panose="02000503020000020003" pitchFamily="2" charset="0"/>
              </a:rPr>
              <a:t>Som(3) = 3 + som(2) = 3 + 2 +som(1) = 3+2+1+som(0) = 3+2+1+0 = 6</a:t>
            </a:r>
          </a:p>
        </p:txBody>
      </p:sp>
    </p:spTree>
    <p:extLst>
      <p:ext uri="{BB962C8B-B14F-4D97-AF65-F5344CB8AC3E}">
        <p14:creationId xmlns:p14="http://schemas.microsoft.com/office/powerpoint/2010/main" val="352558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3845" y="3068508"/>
            <a:ext cx="2188155" cy="485791"/>
          </a:xfrm>
        </p:spPr>
        <p:txBody>
          <a:bodyPr>
            <a:noAutofit/>
          </a:bodyPr>
          <a:lstStyle/>
          <a:p>
            <a:r>
              <a:rPr lang="nl-NL" sz="3200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53065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32292" y="3050377"/>
            <a:ext cx="5358999" cy="587730"/>
          </a:xfrm>
        </p:spPr>
        <p:txBody>
          <a:bodyPr/>
          <a:lstStyle/>
          <a:p>
            <a:pPr algn="ctr"/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Bomen</a:t>
            </a:r>
          </a:p>
        </p:txBody>
      </p:sp>
    </p:spTree>
    <p:extLst>
      <p:ext uri="{BB962C8B-B14F-4D97-AF65-F5344CB8AC3E}">
        <p14:creationId xmlns:p14="http://schemas.microsoft.com/office/powerpoint/2010/main" val="388166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Terminologie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6865" y="100492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3536" y="157339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4446" y="2075840"/>
            <a:ext cx="2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0682" y="1576563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410630" y="162497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062173" y="211987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569842" y="16155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3985699" y="104921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5" name="Straight Connector 14"/>
          <p:cNvCxnSpPr>
            <a:stCxn id="14" idx="5"/>
            <a:endCxn id="13" idx="0"/>
          </p:cNvCxnSpPr>
          <p:nvPr/>
        </p:nvCxnSpPr>
        <p:spPr>
          <a:xfrm>
            <a:off x="4159141" y="1222660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163773" y="179841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14" idx="3"/>
          </p:cNvCxnSpPr>
          <p:nvPr/>
        </p:nvCxnSpPr>
        <p:spPr>
          <a:xfrm flipV="1">
            <a:off x="3512230" y="1222660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8678" y="2072675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3732172" y="211671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584072" y="179841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6357" y="2070758"/>
            <a:ext cx="26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4221385" y="211479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322985" y="1789021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45191" y="2067593"/>
            <a:ext cx="308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4891384" y="211162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13" idx="5"/>
            <a:endCxn id="25" idx="0"/>
          </p:cNvCxnSpPr>
          <p:nvPr/>
        </p:nvCxnSpPr>
        <p:spPr>
          <a:xfrm>
            <a:off x="4743284" y="1789021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05770" y="260481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H</a:t>
            </a:r>
          </a:p>
        </p:txBody>
      </p:sp>
      <p:sp>
        <p:nvSpPr>
          <p:cNvPr id="28" name="Oval 27"/>
          <p:cNvSpPr/>
          <p:nvPr/>
        </p:nvSpPr>
        <p:spPr>
          <a:xfrm>
            <a:off x="3447730" y="264884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9" idx="4"/>
            <a:endCxn id="28" idx="0"/>
          </p:cNvCxnSpPr>
          <p:nvPr/>
        </p:nvCxnSpPr>
        <p:spPr>
          <a:xfrm flipH="1">
            <a:off x="3549330" y="2319910"/>
            <a:ext cx="284442" cy="32893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5"/>
          <p:cNvSpPr>
            <a:spLocks noGrp="1"/>
          </p:cNvSpPr>
          <p:nvPr>
            <p:ph sz="quarter" idx="13"/>
          </p:nvPr>
        </p:nvSpPr>
        <p:spPr>
          <a:xfrm>
            <a:off x="206272" y="3339268"/>
            <a:ext cx="8937728" cy="2972632"/>
          </a:xfrm>
        </p:spPr>
        <p:txBody>
          <a:bodyPr>
            <a:norm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A noemt men de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wortel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(root) </a:t>
            </a:r>
            <a:r>
              <a:rPr lang="nl-NL" sz="1600" dirty="0">
                <a:latin typeface="Avenir Book" panose="02000503020000020003" pitchFamily="2" charset="0"/>
              </a:rPr>
              <a:t>van de boom.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De knopen B en C zijn de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kinderen </a:t>
            </a:r>
            <a:r>
              <a:rPr lang="nl-NL" sz="1600" dirty="0">
                <a:solidFill>
                  <a:srgbClr val="00B050"/>
                </a:solidFill>
                <a:latin typeface="Avenir Book" panose="02000503020000020003" pitchFamily="2" charset="0"/>
              </a:rPr>
              <a:t>(</a:t>
            </a:r>
            <a:r>
              <a:rPr lang="nl-NL" sz="1600" dirty="0" err="1">
                <a:solidFill>
                  <a:srgbClr val="00B050"/>
                </a:solidFill>
                <a:latin typeface="Avenir Book" panose="02000503020000020003" pitchFamily="2" charset="0"/>
              </a:rPr>
              <a:t>children</a:t>
            </a:r>
            <a:r>
              <a:rPr lang="nl-NL" sz="1600" dirty="0">
                <a:solidFill>
                  <a:srgbClr val="00B05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van de wortel, D en E zijn de kinderen van B, ...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Omgekeerd is knoop C de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ouder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</a:t>
            </a:r>
            <a:r>
              <a:rPr lang="nl-NL" sz="1600" dirty="0" err="1">
                <a:solidFill>
                  <a:srgbClr val="00B050"/>
                </a:solidFill>
                <a:latin typeface="Avenir Book" panose="02000503020000020003" pitchFamily="2" charset="0"/>
              </a:rPr>
              <a:t>parent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van F en G en is E de ouder van H.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Een knoop zonder kinderen wordt een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blad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</a:t>
            </a:r>
            <a:r>
              <a:rPr lang="nl-NL" sz="1600" dirty="0" err="1">
                <a:solidFill>
                  <a:srgbClr val="008000"/>
                </a:solidFill>
                <a:latin typeface="Avenir Book" panose="02000503020000020003" pitchFamily="2" charset="0"/>
              </a:rPr>
              <a:t>leaf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of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externe knoop </a:t>
            </a:r>
            <a:r>
              <a:rPr lang="nl-NL" sz="1600" dirty="0">
                <a:latin typeface="Avenir Book" panose="02000503020000020003" pitchFamily="2" charset="0"/>
              </a:rPr>
              <a:t>genoemd. (D, F, G en H)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Een knoop die minstens 1 kind heeft, wordt een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interne knoop </a:t>
            </a:r>
            <a:r>
              <a:rPr lang="nl-NL" sz="1600" dirty="0">
                <a:latin typeface="Avenir Book" panose="02000503020000020003" pitchFamily="2" charset="0"/>
              </a:rPr>
              <a:t>genoemd. (A, B, C en E)</a:t>
            </a:r>
          </a:p>
        </p:txBody>
      </p:sp>
    </p:spTree>
    <p:extLst>
      <p:ext uri="{BB962C8B-B14F-4D97-AF65-F5344CB8AC3E}">
        <p14:creationId xmlns:p14="http://schemas.microsoft.com/office/powerpoint/2010/main" val="35811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Terminologie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6865" y="100492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3536" y="157339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4446" y="2075840"/>
            <a:ext cx="2968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0682" y="1576563"/>
            <a:ext cx="2743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410630" y="1624973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62173" y="2119875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69842" y="16155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3985699" y="104921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0"/>
          </p:cNvCxnSpPr>
          <p:nvPr/>
        </p:nvCxnSpPr>
        <p:spPr>
          <a:xfrm>
            <a:off x="4159141" y="1222660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163773" y="1798415"/>
            <a:ext cx="276615" cy="32146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14" idx="3"/>
          </p:cNvCxnSpPr>
          <p:nvPr/>
        </p:nvCxnSpPr>
        <p:spPr>
          <a:xfrm flipV="1">
            <a:off x="3512230" y="1222660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8678" y="2072675"/>
            <a:ext cx="2808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3732172" y="2116710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584072" y="1798415"/>
            <a:ext cx="249700" cy="318295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6357" y="2070758"/>
            <a:ext cx="26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4221385" y="211479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322985" y="1789021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45191" y="2067593"/>
            <a:ext cx="308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4891384" y="211162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13" idx="5"/>
            <a:endCxn id="25" idx="0"/>
          </p:cNvCxnSpPr>
          <p:nvPr/>
        </p:nvCxnSpPr>
        <p:spPr>
          <a:xfrm>
            <a:off x="4743284" y="1789021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05770" y="2604812"/>
            <a:ext cx="30008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28" name="Oval 27"/>
          <p:cNvSpPr/>
          <p:nvPr/>
        </p:nvSpPr>
        <p:spPr>
          <a:xfrm>
            <a:off x="3447730" y="2648847"/>
            <a:ext cx="203200" cy="203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>
            <a:stCxn id="19" idx="4"/>
            <a:endCxn id="28" idx="0"/>
          </p:cNvCxnSpPr>
          <p:nvPr/>
        </p:nvCxnSpPr>
        <p:spPr>
          <a:xfrm flipH="1">
            <a:off x="3549330" y="2319910"/>
            <a:ext cx="284442" cy="328937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4795" y="1357241"/>
            <a:ext cx="2495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</a:rPr>
              <a:t>B en al zijn afstammelingen</a:t>
            </a:r>
          </a:p>
          <a:p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</a:rPr>
              <a:t>vormen een </a:t>
            </a:r>
            <a:r>
              <a:rPr lang="nl-NL" sz="1400" dirty="0" err="1">
                <a:solidFill>
                  <a:srgbClr val="FF0000"/>
                </a:solidFill>
                <a:latin typeface="Avenir Book" panose="02000503020000020003" pitchFamily="2" charset="0"/>
              </a:rPr>
              <a:t>subboom</a:t>
            </a:r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</a:rPr>
              <a:t> waar-</a:t>
            </a:r>
          </a:p>
          <a:p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</a:rPr>
              <a:t>van B de wortel is.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C72D7D-1FA2-C344-BE15-262FDAEE2244}"/>
              </a:ext>
            </a:extLst>
          </p:cNvPr>
          <p:cNvSpPr txBox="1"/>
          <p:nvPr/>
        </p:nvSpPr>
        <p:spPr>
          <a:xfrm>
            <a:off x="314795" y="2407153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  <a:latin typeface="Avenir Book" panose="02000503020000020003" pitchFamily="2" charset="0"/>
              </a:rPr>
              <a:t>Zie je recursie terugkomen?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C3751424-86FD-BE49-A812-E3358C00885A}"/>
              </a:ext>
            </a:extLst>
          </p:cNvPr>
          <p:cNvSpPr txBox="1">
            <a:spLocks/>
          </p:cNvSpPr>
          <p:nvPr/>
        </p:nvSpPr>
        <p:spPr>
          <a:xfrm>
            <a:off x="206272" y="3339268"/>
            <a:ext cx="8937728" cy="297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>
                <a:latin typeface="Avenir Book" panose="02000503020000020003" pitchFamily="2" charset="0"/>
              </a:rPr>
              <a:t>A noemt men de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wortel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(root) </a:t>
            </a:r>
            <a:r>
              <a:rPr lang="nl-NL" sz="1600" dirty="0">
                <a:latin typeface="Avenir Book" panose="02000503020000020003" pitchFamily="2" charset="0"/>
              </a:rPr>
              <a:t>van de boom.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De knopen B en C zijn de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kinderen </a:t>
            </a:r>
            <a:r>
              <a:rPr lang="nl-NL" sz="1600" dirty="0">
                <a:solidFill>
                  <a:srgbClr val="00B050"/>
                </a:solidFill>
                <a:latin typeface="Avenir Book" panose="02000503020000020003" pitchFamily="2" charset="0"/>
              </a:rPr>
              <a:t>(</a:t>
            </a:r>
            <a:r>
              <a:rPr lang="nl-NL" sz="1600" dirty="0" err="1">
                <a:solidFill>
                  <a:srgbClr val="00B050"/>
                </a:solidFill>
                <a:latin typeface="Avenir Book" panose="02000503020000020003" pitchFamily="2" charset="0"/>
              </a:rPr>
              <a:t>children</a:t>
            </a:r>
            <a:r>
              <a:rPr lang="nl-NL" sz="1600" dirty="0">
                <a:solidFill>
                  <a:srgbClr val="00B05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van de wortel, D en E zijn de kinderen van B, ...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Omgekeerd is knoop C de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ouder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</a:t>
            </a:r>
            <a:r>
              <a:rPr lang="nl-NL" sz="1600" dirty="0" err="1">
                <a:solidFill>
                  <a:srgbClr val="00B050"/>
                </a:solidFill>
                <a:latin typeface="Avenir Book" panose="02000503020000020003" pitchFamily="2" charset="0"/>
              </a:rPr>
              <a:t>parent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van F en G en is E de ouder van H.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Een knoop zonder kinderen wordt een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blad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</a:t>
            </a:r>
            <a:r>
              <a:rPr lang="nl-NL" sz="1600" dirty="0" err="1">
                <a:solidFill>
                  <a:srgbClr val="008000"/>
                </a:solidFill>
                <a:latin typeface="Avenir Book" panose="02000503020000020003" pitchFamily="2" charset="0"/>
              </a:rPr>
              <a:t>leaf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of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externe knoop </a:t>
            </a:r>
            <a:r>
              <a:rPr lang="nl-NL" sz="1600" dirty="0">
                <a:latin typeface="Avenir Book" panose="02000503020000020003" pitchFamily="2" charset="0"/>
              </a:rPr>
              <a:t>genoemd. (D, F, G en H)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Een knoop die minstens 1 kind heeft, wordt een </a:t>
            </a:r>
            <a:r>
              <a:rPr lang="nl-NL" sz="1600" dirty="0">
                <a:solidFill>
                  <a:srgbClr val="7E13E3"/>
                </a:solidFill>
                <a:latin typeface="Avenir Book" panose="02000503020000020003" pitchFamily="2" charset="0"/>
              </a:rPr>
              <a:t>interne knoop </a:t>
            </a:r>
            <a:r>
              <a:rPr lang="nl-NL" sz="1600" dirty="0">
                <a:latin typeface="Avenir Book" panose="02000503020000020003" pitchFamily="2" charset="0"/>
              </a:rPr>
              <a:t>genoemd. (A, B, C en E)</a:t>
            </a:r>
          </a:p>
          <a:p>
            <a:r>
              <a:rPr lang="nl-NL" sz="1600" dirty="0">
                <a:latin typeface="Avenir Book" panose="02000503020000020003" pitchFamily="2" charset="0"/>
              </a:rPr>
              <a:t>Elke knoop kan beschouwd worden als de wortel van een </a:t>
            </a:r>
            <a:r>
              <a:rPr lang="nl-NL" sz="1600" dirty="0" err="1">
                <a:solidFill>
                  <a:srgbClr val="7E13E3"/>
                </a:solidFill>
                <a:latin typeface="Avenir Book" panose="02000503020000020003" pitchFamily="2" charset="0"/>
              </a:rPr>
              <a:t>subboom</a:t>
            </a:r>
            <a:r>
              <a:rPr lang="nl-NL" sz="1600" dirty="0">
                <a:latin typeface="Avenir Book" panose="02000503020000020003" pitchFamily="2" charset="0"/>
              </a:rPr>
              <a:t>.</a:t>
            </a:r>
          </a:p>
          <a:p>
            <a:endParaRPr lang="nl-NL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8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venir Book" panose="02000503020000020003" pitchFamily="2" charset="0"/>
              </a:rPr>
              <a:t>Terminologie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46865" y="1004920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3536" y="1573398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4446" y="2075840"/>
            <a:ext cx="2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0682" y="1576563"/>
            <a:ext cx="274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3410630" y="162497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062173" y="2119875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4569842" y="161557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3985699" y="104921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Straight Connector 14"/>
          <p:cNvCxnSpPr>
            <a:stCxn id="14" idx="5"/>
            <a:endCxn id="13" idx="0"/>
          </p:cNvCxnSpPr>
          <p:nvPr/>
        </p:nvCxnSpPr>
        <p:spPr>
          <a:xfrm>
            <a:off x="4159141" y="1222660"/>
            <a:ext cx="512301" cy="392919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3"/>
            <a:endCxn id="12" idx="0"/>
          </p:cNvCxnSpPr>
          <p:nvPr/>
        </p:nvCxnSpPr>
        <p:spPr>
          <a:xfrm flipH="1">
            <a:off x="3163773" y="1798415"/>
            <a:ext cx="276615" cy="321460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14" idx="3"/>
          </p:cNvCxnSpPr>
          <p:nvPr/>
        </p:nvCxnSpPr>
        <p:spPr>
          <a:xfrm flipV="1">
            <a:off x="3512230" y="1222660"/>
            <a:ext cx="503227" cy="4023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98678" y="2072675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3732172" y="2116710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>
            <a:stCxn id="11" idx="5"/>
            <a:endCxn id="19" idx="0"/>
          </p:cNvCxnSpPr>
          <p:nvPr/>
        </p:nvCxnSpPr>
        <p:spPr>
          <a:xfrm>
            <a:off x="3584072" y="1798415"/>
            <a:ext cx="249700" cy="318295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6357" y="2070758"/>
            <a:ext cx="26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F</a:t>
            </a:r>
          </a:p>
        </p:txBody>
      </p:sp>
      <p:sp>
        <p:nvSpPr>
          <p:cNvPr id="22" name="Oval 21"/>
          <p:cNvSpPr/>
          <p:nvPr/>
        </p:nvSpPr>
        <p:spPr>
          <a:xfrm>
            <a:off x="4221385" y="2114793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Straight Connector 22"/>
          <p:cNvCxnSpPr>
            <a:stCxn id="13" idx="3"/>
            <a:endCxn id="22" idx="0"/>
          </p:cNvCxnSpPr>
          <p:nvPr/>
        </p:nvCxnSpPr>
        <p:spPr>
          <a:xfrm flipH="1">
            <a:off x="4322985" y="1789021"/>
            <a:ext cx="276615" cy="325772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45191" y="2067593"/>
            <a:ext cx="308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4891384" y="2111628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Straight Connector 25"/>
          <p:cNvCxnSpPr>
            <a:stCxn id="13" idx="5"/>
            <a:endCxn id="25" idx="0"/>
          </p:cNvCxnSpPr>
          <p:nvPr/>
        </p:nvCxnSpPr>
        <p:spPr>
          <a:xfrm>
            <a:off x="4743284" y="1789021"/>
            <a:ext cx="249700" cy="3226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05770" y="2604812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H</a:t>
            </a:r>
          </a:p>
        </p:txBody>
      </p:sp>
      <p:sp>
        <p:nvSpPr>
          <p:cNvPr id="28" name="Oval 27"/>
          <p:cNvSpPr/>
          <p:nvPr/>
        </p:nvSpPr>
        <p:spPr>
          <a:xfrm>
            <a:off x="3447730" y="264884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9" name="Straight Connector 28"/>
          <p:cNvCxnSpPr>
            <a:stCxn id="19" idx="4"/>
            <a:endCxn id="28" idx="0"/>
          </p:cNvCxnSpPr>
          <p:nvPr/>
        </p:nvCxnSpPr>
        <p:spPr>
          <a:xfrm flipH="1">
            <a:off x="3549330" y="2319910"/>
            <a:ext cx="284442" cy="32893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7400" y="1171859"/>
            <a:ext cx="3213100" cy="0"/>
          </a:xfrm>
          <a:prstGeom prst="line">
            <a:avLst/>
          </a:prstGeom>
          <a:ln w="1270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437400" y="1717004"/>
            <a:ext cx="3213100" cy="0"/>
          </a:xfrm>
          <a:prstGeom prst="line">
            <a:avLst/>
          </a:prstGeom>
          <a:ln w="1270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37400" y="2208600"/>
            <a:ext cx="3213100" cy="0"/>
          </a:xfrm>
          <a:prstGeom prst="line">
            <a:avLst/>
          </a:prstGeom>
          <a:ln w="1270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437400" y="2759359"/>
            <a:ext cx="3213100" cy="0"/>
          </a:xfrm>
          <a:prstGeom prst="line">
            <a:avLst/>
          </a:prstGeom>
          <a:ln w="12700" cmpd="sng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77500" y="981360"/>
            <a:ext cx="16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niveau/diepte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77500" y="1526505"/>
            <a:ext cx="16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niveau/diepte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7500" y="1996503"/>
            <a:ext cx="16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niveau/diepte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64800" y="2555957"/>
            <a:ext cx="16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  <a:latin typeface="Avenir Book" panose="02000503020000020003" pitchFamily="2" charset="0"/>
              </a:rPr>
              <a:t>niveau/diepte 4</a:t>
            </a:r>
          </a:p>
        </p:txBody>
      </p:sp>
      <p:sp>
        <p:nvSpPr>
          <p:cNvPr id="42" name="Content Placeholder 5"/>
          <p:cNvSpPr>
            <a:spLocks noGrp="1"/>
          </p:cNvSpPr>
          <p:nvPr>
            <p:ph sz="quarter" idx="13"/>
          </p:nvPr>
        </p:nvSpPr>
        <p:spPr>
          <a:xfrm>
            <a:off x="206272" y="3339268"/>
            <a:ext cx="8937728" cy="2972632"/>
          </a:xfrm>
        </p:spPr>
        <p:txBody>
          <a:bodyPr>
            <a:normAutofit/>
          </a:bodyPr>
          <a:lstStyle/>
          <a:p>
            <a:r>
              <a:rPr lang="nl-NL" sz="1600" dirty="0">
                <a:latin typeface="Avenir Book" panose="02000503020000020003" pitchFamily="2" charset="0"/>
              </a:rPr>
              <a:t>Een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binaire boom </a:t>
            </a:r>
            <a:r>
              <a:rPr lang="nl-NL" sz="1600" dirty="0">
                <a:latin typeface="Avenir Book" panose="02000503020000020003" pitchFamily="2" charset="0"/>
              </a:rPr>
              <a:t>is een boom waarvan elke knoop maximaal twee kinderen heeft. </a:t>
            </a:r>
          </a:p>
          <a:p>
            <a:pPr>
              <a:spcBef>
                <a:spcPts val="800"/>
              </a:spcBef>
            </a:pPr>
            <a:r>
              <a:rPr lang="nl-NL" sz="1600" dirty="0">
                <a:latin typeface="Avenir Book" panose="02000503020000020003" pitchFamily="2" charset="0"/>
              </a:rPr>
              <a:t>Knoop B is het </a:t>
            </a:r>
            <a:r>
              <a:rPr lang="nl-NL" sz="1600" dirty="0" err="1">
                <a:solidFill>
                  <a:srgbClr val="7E13E3"/>
                </a:solidFill>
                <a:latin typeface="Avenir Book" panose="02000503020000020003" pitchFamily="2" charset="0"/>
              </a:rPr>
              <a:t>linkerkind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</a:t>
            </a:r>
            <a:r>
              <a:rPr lang="nl-NL" sz="1600" dirty="0" err="1">
                <a:solidFill>
                  <a:srgbClr val="008000"/>
                </a:solidFill>
                <a:latin typeface="Avenir Book" panose="02000503020000020003" pitchFamily="2" charset="0"/>
              </a:rPr>
              <a:t>left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 </a:t>
            </a:r>
            <a:r>
              <a:rPr lang="nl-NL" sz="1600" dirty="0" err="1">
                <a:solidFill>
                  <a:srgbClr val="008000"/>
                </a:solidFill>
                <a:latin typeface="Avenir Book" panose="02000503020000020003" pitchFamily="2" charset="0"/>
              </a:rPr>
              <a:t>child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van A en C is het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rechterkind</a:t>
            </a:r>
            <a:r>
              <a:rPr lang="nl-NL" sz="1600" dirty="0">
                <a:latin typeface="Avenir Book" panose="02000503020000020003" pitchFamily="2" charset="0"/>
              </a:rPr>
              <a:t> 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(right </a:t>
            </a:r>
            <a:r>
              <a:rPr lang="nl-NL" sz="1600" dirty="0" err="1">
                <a:solidFill>
                  <a:srgbClr val="008000"/>
                </a:solidFill>
                <a:latin typeface="Avenir Book" panose="02000503020000020003" pitchFamily="2" charset="0"/>
              </a:rPr>
              <a:t>child</a:t>
            </a:r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) </a:t>
            </a:r>
            <a:r>
              <a:rPr lang="nl-NL" sz="1600" dirty="0">
                <a:latin typeface="Avenir Book" panose="02000503020000020003" pitchFamily="2" charset="0"/>
              </a:rPr>
              <a:t>van A.</a:t>
            </a:r>
          </a:p>
          <a:p>
            <a:pPr>
              <a:spcBef>
                <a:spcPts val="800"/>
              </a:spcBef>
            </a:pPr>
            <a:r>
              <a:rPr lang="nl-NL" sz="1600" dirty="0">
                <a:latin typeface="Avenir Book" panose="02000503020000020003" pitchFamily="2" charset="0"/>
              </a:rPr>
              <a:t>De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(maximale) diepte </a:t>
            </a:r>
            <a:r>
              <a:rPr lang="nl-NL" sz="1600" dirty="0">
                <a:latin typeface="Avenir Book" panose="02000503020000020003" pitchFamily="2" charset="0"/>
              </a:rPr>
              <a:t>van de boom is het maximaal aantal knopen van een pad van de wortel tot een blad. Bovenstaande boom heeft een (maximale) diepte gelijk aan 4.</a:t>
            </a:r>
          </a:p>
          <a:p>
            <a:pPr>
              <a:spcBef>
                <a:spcPts val="800"/>
              </a:spcBef>
            </a:pPr>
            <a:r>
              <a:rPr lang="nl-NL" sz="1600" dirty="0">
                <a:latin typeface="Avenir Book" panose="02000503020000020003" pitchFamily="2" charset="0"/>
              </a:rPr>
              <a:t>Een binaire boom wordt </a:t>
            </a:r>
            <a:r>
              <a:rPr lang="nl-NL" sz="1600" dirty="0">
                <a:solidFill>
                  <a:schemeClr val="accent6"/>
                </a:solidFill>
                <a:latin typeface="Avenir Book" panose="02000503020000020003" pitchFamily="2" charset="0"/>
              </a:rPr>
              <a:t>compleet</a:t>
            </a:r>
            <a:r>
              <a:rPr lang="nl-NL" sz="1600" dirty="0">
                <a:latin typeface="Avenir Book" panose="02000503020000020003" pitchFamily="2" charset="0"/>
              </a:rPr>
              <a:t> genoemd als al zijn niveaus behalve eventueel de laatste volledig gevuld zijn en alle knopen op het laatste niveau aan de linkerzijde zijn.</a:t>
            </a:r>
          </a:p>
          <a:p>
            <a:endParaRPr lang="nl-NL" sz="1600" dirty="0">
              <a:latin typeface="Avenir Book" panose="02000503020000020003" pitchFamily="2" charset="0"/>
            </a:endParaRPr>
          </a:p>
          <a:p>
            <a:endParaRPr lang="nl-NL" sz="1600" dirty="0">
              <a:latin typeface="Avenir Book" panose="02000503020000020003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34226" y="5256214"/>
            <a:ext cx="274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0897" y="5672286"/>
            <a:ext cx="264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16040" y="6073124"/>
            <a:ext cx="296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59577" y="5675451"/>
            <a:ext cx="29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A</a:t>
            </a:r>
          </a:p>
        </p:txBody>
      </p:sp>
      <p:sp>
        <p:nvSpPr>
          <p:cNvPr id="47" name="Oval 46"/>
          <p:cNvSpPr/>
          <p:nvPr/>
        </p:nvSpPr>
        <p:spPr>
          <a:xfrm>
            <a:off x="3502224" y="5723861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3153767" y="6117159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4661436" y="571446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l 49"/>
          <p:cNvSpPr/>
          <p:nvPr/>
        </p:nvSpPr>
        <p:spPr>
          <a:xfrm>
            <a:off x="4077293" y="5300512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1" name="Straight Connector 50"/>
          <p:cNvCxnSpPr>
            <a:stCxn id="50" idx="5"/>
            <a:endCxn id="49" idx="0"/>
          </p:cNvCxnSpPr>
          <p:nvPr/>
        </p:nvCxnSpPr>
        <p:spPr>
          <a:xfrm>
            <a:off x="4250735" y="5473954"/>
            <a:ext cx="512301" cy="240513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7" idx="3"/>
            <a:endCxn id="48" idx="0"/>
          </p:cNvCxnSpPr>
          <p:nvPr/>
        </p:nvCxnSpPr>
        <p:spPr>
          <a:xfrm flipH="1">
            <a:off x="3255367" y="5897303"/>
            <a:ext cx="276615" cy="219856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0"/>
            <a:endCxn id="50" idx="3"/>
          </p:cNvCxnSpPr>
          <p:nvPr/>
        </p:nvCxnSpPr>
        <p:spPr>
          <a:xfrm flipV="1">
            <a:off x="3603824" y="5473954"/>
            <a:ext cx="503227" cy="249907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94505" y="6074192"/>
            <a:ext cx="269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F</a:t>
            </a:r>
          </a:p>
        </p:txBody>
      </p:sp>
      <p:sp>
        <p:nvSpPr>
          <p:cNvPr id="55" name="Oval 54"/>
          <p:cNvSpPr/>
          <p:nvPr/>
        </p:nvSpPr>
        <p:spPr>
          <a:xfrm>
            <a:off x="3823766" y="6113994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6" name="Straight Connector 55"/>
          <p:cNvCxnSpPr>
            <a:stCxn id="47" idx="5"/>
            <a:endCxn id="55" idx="0"/>
          </p:cNvCxnSpPr>
          <p:nvPr/>
        </p:nvCxnSpPr>
        <p:spPr>
          <a:xfrm>
            <a:off x="3675666" y="5897303"/>
            <a:ext cx="249700" cy="216691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79485" y="6068042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E</a:t>
            </a:r>
          </a:p>
        </p:txBody>
      </p:sp>
      <p:sp>
        <p:nvSpPr>
          <p:cNvPr id="58" name="Oval 57"/>
          <p:cNvSpPr/>
          <p:nvPr/>
        </p:nvSpPr>
        <p:spPr>
          <a:xfrm>
            <a:off x="4312979" y="6112077"/>
            <a:ext cx="203200" cy="2032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9" name="Straight Connector 58"/>
          <p:cNvCxnSpPr>
            <a:stCxn id="49" idx="3"/>
            <a:endCxn id="58" idx="0"/>
          </p:cNvCxnSpPr>
          <p:nvPr/>
        </p:nvCxnSpPr>
        <p:spPr>
          <a:xfrm flipH="1">
            <a:off x="4414579" y="5887909"/>
            <a:ext cx="276615" cy="224168"/>
          </a:xfrm>
          <a:prstGeom prst="line">
            <a:avLst/>
          </a:prstGeom>
          <a:ln w="127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4159" y="5376707"/>
            <a:ext cx="1453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complete </a:t>
            </a:r>
          </a:p>
          <a:p>
            <a:pPr algn="ctr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binaire boom</a:t>
            </a:r>
          </a:p>
          <a:p>
            <a:pPr algn="ctr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met diepte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6481" y="1482817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niet-complete </a:t>
            </a:r>
          </a:p>
          <a:p>
            <a:pPr algn="ctr"/>
            <a:r>
              <a:rPr lang="nl-NL" sz="1600" dirty="0">
                <a:solidFill>
                  <a:srgbClr val="008000"/>
                </a:solidFill>
                <a:latin typeface="Avenir Book" panose="02000503020000020003" pitchFamily="2" charset="0"/>
              </a:rPr>
              <a:t>binaire boom</a:t>
            </a:r>
          </a:p>
        </p:txBody>
      </p:sp>
    </p:spTree>
    <p:extLst>
      <p:ext uri="{BB962C8B-B14F-4D97-AF65-F5344CB8AC3E}">
        <p14:creationId xmlns:p14="http://schemas.microsoft.com/office/powerpoint/2010/main" val="26350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4" grpId="0"/>
      <p:bldP spid="55" grpId="0" animBg="1"/>
      <p:bldP spid="57" grpId="0"/>
      <p:bldP spid="58" grpId="0" animBg="1"/>
      <p:bldP spid="6" grpId="0"/>
      <p:bldP spid="63" grpId="0"/>
    </p:bldLst>
  </p:timing>
</p:sld>
</file>

<file path=ppt/theme/theme1.xml><?xml version="1.0" encoding="utf-8"?>
<a:theme xmlns:a="http://schemas.openxmlformats.org/drawingml/2006/main" name="MyThem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MyTheme.thmx</Template>
  <TotalTime>14149</TotalTime>
  <Words>1868</Words>
  <Application>Microsoft Macintosh PowerPoint</Application>
  <PresentationFormat>On-screen Show (4:3)</PresentationFormat>
  <Paragraphs>372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Avenir Book</vt:lpstr>
      <vt:lpstr>Calibri</vt:lpstr>
      <vt:lpstr>Consolas</vt:lpstr>
      <vt:lpstr>Rockwell</vt:lpstr>
      <vt:lpstr>Wingdings</vt:lpstr>
      <vt:lpstr>MyTheme</vt:lpstr>
      <vt:lpstr>Bomen en Grafen</vt:lpstr>
      <vt:lpstr>Datastructuren</vt:lpstr>
      <vt:lpstr>Opbouw recursief algoritme</vt:lpstr>
      <vt:lpstr>Implementatie recursief algoritme</vt:lpstr>
      <vt:lpstr>Vragen?</vt:lpstr>
      <vt:lpstr>PowerPoint Presentation</vt:lpstr>
      <vt:lpstr>Terminologie</vt:lpstr>
      <vt:lpstr>Terminologie</vt:lpstr>
      <vt:lpstr>Terminologie</vt:lpstr>
      <vt:lpstr>BB implementatie</vt:lpstr>
      <vt:lpstr>Implementatie van een binaire boom</vt:lpstr>
      <vt:lpstr>Implementatie van een binaire boom</vt:lpstr>
      <vt:lpstr>Maken van een binaire boom</vt:lpstr>
      <vt:lpstr>Vragen?</vt:lpstr>
      <vt:lpstr>PowerPoint Presentation</vt:lpstr>
      <vt:lpstr>Wandelen door een boom</vt:lpstr>
      <vt:lpstr>Implementatie pre-order printen</vt:lpstr>
      <vt:lpstr>Implementatie pre-order printen</vt:lpstr>
      <vt:lpstr>Implementatie pre-order printen</vt:lpstr>
      <vt:lpstr>Implementatie pre-order printen</vt:lpstr>
      <vt:lpstr>Implementatie pre-order printen</vt:lpstr>
      <vt:lpstr>Implementatie pre-order printen</vt:lpstr>
      <vt:lpstr>Implementatie pre-order printen</vt:lpstr>
      <vt:lpstr>Implementatie pre-order printen</vt:lpstr>
      <vt:lpstr>Implementatie pre-order printen</vt:lpstr>
      <vt:lpstr>Implementatie pre-order printen</vt:lpstr>
      <vt:lpstr>Implementatie pre-order printen</vt:lpstr>
      <vt:lpstr>Implementatie pre-order printen</vt:lpstr>
      <vt:lpstr>Implementatie pre-order printen</vt:lpstr>
      <vt:lpstr>Implementatie pre-order printen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Ausseloos</dc:creator>
  <cp:lastModifiedBy>Tom Eversdijk</cp:lastModifiedBy>
  <cp:revision>653</cp:revision>
  <dcterms:created xsi:type="dcterms:W3CDTF">2011-09-06T15:37:21Z</dcterms:created>
  <dcterms:modified xsi:type="dcterms:W3CDTF">2020-12-23T09:11:26Z</dcterms:modified>
</cp:coreProperties>
</file>