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9"/>
  </p:notesMasterIdLst>
  <p:handoutMasterIdLst>
    <p:handoutMasterId r:id="rId30"/>
  </p:handoutMasterIdLst>
  <p:sldIdLst>
    <p:sldId id="489" r:id="rId2"/>
    <p:sldId id="627" r:id="rId3"/>
    <p:sldId id="628" r:id="rId4"/>
    <p:sldId id="629" r:id="rId5"/>
    <p:sldId id="630" r:id="rId6"/>
    <p:sldId id="548" r:id="rId7"/>
    <p:sldId id="507" r:id="rId8"/>
    <p:sldId id="494" r:id="rId9"/>
    <p:sldId id="516" r:id="rId10"/>
    <p:sldId id="545" r:id="rId11"/>
    <p:sldId id="537" r:id="rId12"/>
    <p:sldId id="632" r:id="rId13"/>
    <p:sldId id="633" r:id="rId14"/>
    <p:sldId id="495" r:id="rId15"/>
    <p:sldId id="496" r:id="rId16"/>
    <p:sldId id="497" r:id="rId17"/>
    <p:sldId id="498" r:id="rId18"/>
    <p:sldId id="499" r:id="rId19"/>
    <p:sldId id="529" r:id="rId20"/>
    <p:sldId id="531" r:id="rId21"/>
    <p:sldId id="532" r:id="rId22"/>
    <p:sldId id="536" r:id="rId23"/>
    <p:sldId id="534" r:id="rId24"/>
    <p:sldId id="540" r:id="rId25"/>
    <p:sldId id="543" r:id="rId26"/>
    <p:sldId id="544" r:id="rId27"/>
    <p:sldId id="50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D6D"/>
    <a:srgbClr val="65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5451B1-B536-4970-A33B-49D5A9D01042}" v="7" dt="2020-02-22T14:10:02.1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0" autoAdjust="0"/>
    <p:restoredTop sz="90741" autoAdjust="0"/>
  </p:normalViewPr>
  <p:slideViewPr>
    <p:cSldViewPr snapToGrid="0" snapToObjects="1">
      <p:cViewPr varScale="1">
        <p:scale>
          <a:sx n="124" d="100"/>
          <a:sy n="124" d="100"/>
        </p:scale>
        <p:origin x="20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Eversdijk" userId="1a3aca54-f7c7-4c35-9ffd-bc0adb02fcb5" providerId="ADAL" clId="{525451B1-B536-4970-A33B-49D5A9D01042}"/>
    <pc:docChg chg="custSel addSld modSld">
      <pc:chgData name="Tom Eversdijk" userId="1a3aca54-f7c7-4c35-9ffd-bc0adb02fcb5" providerId="ADAL" clId="{525451B1-B536-4970-A33B-49D5A9D01042}" dt="2020-02-22T15:05:26.246" v="622" actId="20577"/>
      <pc:docMkLst>
        <pc:docMk/>
      </pc:docMkLst>
      <pc:sldChg chg="add modAnim">
        <pc:chgData name="Tom Eversdijk" userId="1a3aca54-f7c7-4c35-9ffd-bc0adb02fcb5" providerId="ADAL" clId="{525451B1-B536-4970-A33B-49D5A9D01042}" dt="2020-02-22T14:10:02.179" v="6"/>
        <pc:sldMkLst>
          <pc:docMk/>
          <pc:sldMk cId="2523332298" sldId="501"/>
        </pc:sldMkLst>
      </pc:sldChg>
      <pc:sldChg chg="modNotesTx">
        <pc:chgData name="Tom Eversdijk" userId="1a3aca54-f7c7-4c35-9ffd-bc0adb02fcb5" providerId="ADAL" clId="{525451B1-B536-4970-A33B-49D5A9D01042}" dt="2020-02-22T15:05:26.246" v="622" actId="20577"/>
        <pc:sldMkLst>
          <pc:docMk/>
          <pc:sldMk cId="656953373" sldId="544"/>
        </pc:sldMkLst>
      </pc:sldChg>
      <pc:sldChg chg="add">
        <pc:chgData name="Tom Eversdijk" userId="1a3aca54-f7c7-4c35-9ffd-bc0adb02fcb5" providerId="ADAL" clId="{525451B1-B536-4970-A33B-49D5A9D01042}" dt="2020-02-22T14:08:26.025" v="0"/>
        <pc:sldMkLst>
          <pc:docMk/>
          <pc:sldMk cId="258787973" sldId="548"/>
        </pc:sldMkLst>
      </pc:sldChg>
      <pc:sldChg chg="add modAnim">
        <pc:chgData name="Tom Eversdijk" userId="1a3aca54-f7c7-4c35-9ffd-bc0adb02fcb5" providerId="ADAL" clId="{525451B1-B536-4970-A33B-49D5A9D01042}" dt="2020-02-22T14:09:43.881" v="5"/>
        <pc:sldMkLst>
          <pc:docMk/>
          <pc:sldMk cId="1549883639" sldId="549"/>
        </pc:sldMkLst>
      </pc:sldChg>
      <pc:sldChg chg="add">
        <pc:chgData name="Tom Eversdijk" userId="1a3aca54-f7c7-4c35-9ffd-bc0adb02fcb5" providerId="ADAL" clId="{525451B1-B536-4970-A33B-49D5A9D01042}" dt="2020-02-22T14:09:12.604" v="2"/>
        <pc:sldMkLst>
          <pc:docMk/>
          <pc:sldMk cId="3092797614" sldId="62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6CA33-3050-104D-AC08-585B3B7D8B70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BE237-E859-6849-AD03-E29723A0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672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93992-738F-B541-A9DD-0A8D26999395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7ECAA-CB5C-B14C-BCB2-5A2690AD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80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7ECAA-CB5C-B14C-BCB2-5A2690ADB7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8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7ECAA-CB5C-B14C-BCB2-5A2690ADB7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87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7ECAA-CB5C-B14C-BCB2-5A2690ADB7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3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124" y="2679015"/>
            <a:ext cx="5358999" cy="88346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1123" y="3698070"/>
            <a:ext cx="5358999" cy="587730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2400">
                <a:solidFill>
                  <a:srgbClr val="6D6D6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396032" y="472206"/>
            <a:ext cx="1725362" cy="172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396031" y="2577930"/>
            <a:ext cx="1725363" cy="1707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 userDrawn="1"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5D48-7BFB-AB40-8935-2176108190E1}" type="datetime1">
              <a:rPr lang="en-US" smtClean="0"/>
              <a:t>2/26/21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Toegepaste wiskunde 3 (les 2)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201706" y="1142169"/>
            <a:ext cx="4271445" cy="242011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201706" y="3745992"/>
            <a:ext cx="4271445" cy="24840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680833" y="1142168"/>
            <a:ext cx="4248014" cy="24201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680833" y="3745993"/>
            <a:ext cx="4248014" cy="248401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1123" y="3088473"/>
            <a:ext cx="5358999" cy="587730"/>
          </a:xfrm>
        </p:spPr>
        <p:txBody>
          <a:bodyPr>
            <a:noAutofit/>
          </a:bodyPr>
          <a:lstStyle>
            <a:lvl1pPr marL="0" indent="0" algn="l">
              <a:spcBef>
                <a:spcPts val="300"/>
              </a:spcBef>
              <a:buNone/>
              <a:defRPr sz="3200">
                <a:solidFill>
                  <a:srgbClr val="6D6D6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396032" y="472206"/>
            <a:ext cx="1725362" cy="172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396031" y="2577930"/>
            <a:ext cx="1725363" cy="1707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8818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+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123" y="2742354"/>
            <a:ext cx="5358999" cy="74942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1123" y="3625180"/>
            <a:ext cx="5358999" cy="556786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2400">
                <a:solidFill>
                  <a:srgbClr val="6D6D6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2595758" y="472206"/>
            <a:ext cx="1725362" cy="172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396031" y="2577930"/>
            <a:ext cx="1725363" cy="1707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6031" y="472207"/>
            <a:ext cx="1725363" cy="1721200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1"/>
          </p:nvPr>
        </p:nvSpPr>
        <p:spPr>
          <a:xfrm>
            <a:off x="396031" y="4682063"/>
            <a:ext cx="1725363" cy="1696128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ectangle 15"/>
          <p:cNvSpPr/>
          <p:nvPr userDrawn="1"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38897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1217" y="439294"/>
            <a:ext cx="3594496" cy="3578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974" y="1781142"/>
            <a:ext cx="3290960" cy="878591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6D6D6D"/>
                </a:solidFill>
              </a:defRPr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2355" y="2659733"/>
            <a:ext cx="3618462" cy="361819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 userDrawn="1"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ectangle 15"/>
          <p:cNvSpPr/>
          <p:nvPr userDrawn="1"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71595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88892" y="1175540"/>
            <a:ext cx="4312848" cy="43036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6086" y="3068508"/>
            <a:ext cx="4009861" cy="485791"/>
          </a:xfrm>
        </p:spPr>
        <p:txBody>
          <a:bodyPr anchor="b">
            <a:normAutofit/>
          </a:bodyPr>
          <a:lstStyle>
            <a:lvl1pPr algn="l">
              <a:defRPr sz="2400" b="0" baseline="0">
                <a:solidFill>
                  <a:srgbClr val="6D6D6D"/>
                </a:solidFill>
              </a:defRPr>
            </a:lvl1pPr>
          </a:lstStyle>
          <a:p>
            <a:r>
              <a:rPr lang="en-US" dirty="0"/>
              <a:t>Click to edit Question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7147799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7147799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7147799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 userDrawn="1"/>
        </p:nvSpPr>
        <p:spPr>
          <a:xfrm>
            <a:off x="7147799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 userDrawn="1"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84277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40D3-1B7C-A64A-A5A0-A0C48CFF4FB1}" type="datetime1">
              <a:rPr lang="en-US" smtClean="0"/>
              <a:t>2/26/21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Toegepaste wiskunde 3 (les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727140" cy="5119788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  <a:lvl2pPr>
              <a:defRPr>
                <a:solidFill>
                  <a:srgbClr val="6D6D6D"/>
                </a:solidFill>
              </a:defRPr>
            </a:lvl2pPr>
            <a:lvl3pPr>
              <a:defRPr>
                <a:solidFill>
                  <a:srgbClr val="6D6D6D"/>
                </a:solidFill>
              </a:defRPr>
            </a:lvl3pPr>
            <a:lvl4pPr>
              <a:defRPr>
                <a:solidFill>
                  <a:srgbClr val="6D6D6D"/>
                </a:solidFill>
              </a:defRPr>
            </a:lvl4pPr>
            <a:lvl5pPr>
              <a:defRPr>
                <a:solidFill>
                  <a:srgbClr val="6D6D6D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7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706" y="1150154"/>
            <a:ext cx="4239494" cy="509582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833" y="1150154"/>
            <a:ext cx="4248013" cy="509582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C57F-836B-C946-9D85-3C4DD95DE100}" type="datetime1">
              <a:rPr lang="en-US" smtClean="0"/>
              <a:t>2/26/21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Toegepaste wiskunde 3 (les 2)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706" y="1645361"/>
            <a:ext cx="4255470" cy="4568672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883" y="1645361"/>
            <a:ext cx="4279964" cy="4568672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6EA0-5AAC-BF45-847E-06F623F62A6D}" type="datetime1">
              <a:rPr lang="en-US" smtClean="0"/>
              <a:t>2/26/21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Toegepaste wiskunde 3 (les 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152320"/>
            <a:ext cx="4255469" cy="322729"/>
          </a:xfrm>
          <a:prstGeom prst="rect">
            <a:avLst/>
          </a:prstGeom>
          <a:solidFill>
            <a:schemeClr val="accent1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rgbClr val="6D6D6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883" y="1152320"/>
            <a:ext cx="4279963" cy="322729"/>
          </a:xfrm>
          <a:prstGeom prst="rect">
            <a:avLst/>
          </a:prstGeom>
          <a:solidFill>
            <a:srgbClr val="FBC01E"/>
          </a:solidFill>
          <a:ln>
            <a:solidFill>
              <a:srgbClr val="FBC01E"/>
            </a:solidFill>
          </a:ln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rgbClr val="6D6D6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706" y="1118206"/>
            <a:ext cx="8727141" cy="2468042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70231129-8E10-2F46-B248-A0160E152E4B}" type="datetime1">
              <a:rPr lang="en-US" smtClean="0"/>
              <a:t>2/26/21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r>
              <a:rPr lang="en-US"/>
              <a:t>Toegepaste wiskunde 3 (les 2)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201706" y="3769953"/>
            <a:ext cx="8727141" cy="2476029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4919" y="1158143"/>
            <a:ext cx="4303928" cy="24680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8784-8B16-404D-8543-24E63D278B6B}" type="datetime1">
              <a:rPr lang="en-US" smtClean="0"/>
              <a:t>2/26/21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Toegepaste wiskunde 3 (les 2)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201706" y="1158142"/>
            <a:ext cx="4255470" cy="50878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624919" y="3785928"/>
            <a:ext cx="4303928" cy="24600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126194"/>
            <a:ext cx="8777101" cy="5151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6D6D6D"/>
                </a:solidFill>
              </a:defRPr>
            </a:lvl1pPr>
          </a:lstStyle>
          <a:p>
            <a:fld id="{E89B7D4A-5BA8-114C-A3AD-48172F3A1129}" type="datetime1">
              <a:rPr lang="en-US" smtClean="0"/>
              <a:t>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6D6D6D"/>
                </a:solidFill>
              </a:defRPr>
            </a:lvl1pPr>
          </a:lstStyle>
          <a:p>
            <a:r>
              <a:rPr lang="en-US"/>
              <a:t>Toegepaste wiskunde 3 (les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819" y="186277"/>
            <a:ext cx="357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8257452" y="176173"/>
            <a:ext cx="216000" cy="2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ectangle 8"/>
          <p:cNvSpPr/>
          <p:nvPr/>
        </p:nvSpPr>
        <p:spPr>
          <a:xfrm rot="5400000">
            <a:off x="8758499" y="672535"/>
            <a:ext cx="216000" cy="21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 Placeholder 15"/>
          <p:cNvSpPr txBox="1">
            <a:spLocks/>
          </p:cNvSpPr>
          <p:nvPr userDrawn="1"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rgbClr val="6D6D6D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rgbClr val="6D6D6D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rgbClr val="6D6D6D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rgbClr val="6D6D6D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rgbClr val="6D6D6D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6700" y="2441953"/>
            <a:ext cx="5715000" cy="809248"/>
          </a:xfrm>
        </p:spPr>
        <p:txBody>
          <a:bodyPr/>
          <a:lstStyle/>
          <a:p>
            <a:pPr algn="ctr"/>
            <a:r>
              <a:rPr lang="nl-NL" sz="4000" spc="300" dirty="0">
                <a:latin typeface="Avenir Book" panose="02000503020000020003" pitchFamily="2" charset="0"/>
                <a:cs typeface="Chalkduster"/>
              </a:rPr>
              <a:t>Bomen en </a:t>
            </a:r>
            <a:r>
              <a:rPr lang="nl-NL" sz="4000" spc="300" dirty="0" err="1">
                <a:latin typeface="Avenir Book" panose="02000503020000020003" pitchFamily="2" charset="0"/>
                <a:cs typeface="Chalkduster"/>
              </a:rPr>
              <a:t>Grafen</a:t>
            </a:r>
            <a:endParaRPr lang="nl-NL" sz="4000" spc="300" dirty="0">
              <a:latin typeface="Avenir Book" panose="02000503020000020003" pitchFamily="2" charset="0"/>
              <a:cs typeface="Chalkdust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218" y="3753098"/>
            <a:ext cx="2712344" cy="587730"/>
          </a:xfrm>
        </p:spPr>
        <p:txBody>
          <a:bodyPr>
            <a:noAutofit/>
          </a:bodyPr>
          <a:lstStyle/>
          <a:p>
            <a:pPr algn="ctr"/>
            <a:r>
              <a:rPr lang="nl-NL" sz="3200" dirty="0">
                <a:solidFill>
                  <a:schemeClr val="accent1"/>
                </a:solidFill>
                <a:latin typeface="Avenir Book" panose="02000503020000020003" pitchFamily="2" charset="0"/>
                <a:cs typeface="Chalkduster"/>
              </a:rPr>
              <a:t>Les</a:t>
            </a:r>
            <a:r>
              <a:rPr lang="nl-NL" sz="3200" dirty="0">
                <a:solidFill>
                  <a:schemeClr val="accent3"/>
                </a:solidFill>
                <a:latin typeface="Avenir Book" panose="02000503020000020003" pitchFamily="2" charset="0"/>
                <a:cs typeface="Chalkduster"/>
              </a:rPr>
              <a:t> </a:t>
            </a:r>
            <a:r>
              <a:rPr lang="nl-NL" sz="3200" dirty="0">
                <a:solidFill>
                  <a:srgbClr val="FF0000"/>
                </a:solidFill>
                <a:latin typeface="Avenir Book" panose="02000503020000020003" pitchFamily="2" charset="0"/>
                <a:cs typeface="Chalkduster"/>
              </a:rPr>
              <a:t>3-4</a:t>
            </a:r>
          </a:p>
        </p:txBody>
      </p:sp>
    </p:spTree>
    <p:extLst>
      <p:ext uri="{BB962C8B-B14F-4D97-AF65-F5344CB8AC3E}">
        <p14:creationId xmlns:p14="http://schemas.microsoft.com/office/powerpoint/2010/main" val="353015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Avenir Book" panose="02000503020000020003" pitchFamily="2" charset="0"/>
              </a:rPr>
              <a:t>BST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BE" dirty="0">
                <a:latin typeface="Avenir Book" panose="02000503020000020003" pitchFamily="2" charset="0"/>
              </a:rPr>
              <a:t>we wensen volgende operaties te voorzien voor een BST:</a:t>
            </a:r>
          </a:p>
          <a:p>
            <a:pPr lvl="1"/>
            <a:r>
              <a:rPr lang="nl-BE" dirty="0">
                <a:latin typeface="Avenir Book" panose="02000503020000020003" pitchFamily="2" charset="0"/>
                <a:sym typeface="Wingdings" panose="05000000000000000000" pitchFamily="2" charset="2"/>
              </a:rPr>
              <a:t>printInOrder()  schrijft de data-velden gesorteerd uit</a:t>
            </a:r>
          </a:p>
          <a:p>
            <a:pPr lvl="1"/>
            <a:r>
              <a:rPr lang="nl-BE" dirty="0" err="1">
                <a:latin typeface="Avenir Book" panose="02000503020000020003" pitchFamily="2" charset="0"/>
                <a:sym typeface="Wingdings" panose="05000000000000000000" pitchFamily="2" charset="2"/>
              </a:rPr>
              <a:t>addNode</a:t>
            </a:r>
            <a:r>
              <a:rPr lang="nl-BE" dirty="0">
                <a:latin typeface="Avenir Book" panose="02000503020000020003" pitchFamily="2" charset="0"/>
                <a:sym typeface="Wingdings" panose="05000000000000000000" pitchFamily="2" charset="2"/>
              </a:rPr>
              <a:t>(data): </a:t>
            </a:r>
            <a:r>
              <a:rPr lang="nl-BE" dirty="0" err="1">
                <a:latin typeface="Avenir Book" panose="02000503020000020003" pitchFamily="2" charset="0"/>
                <a:sym typeface="Wingdings" panose="05000000000000000000" pitchFamily="2" charset="2"/>
              </a:rPr>
              <a:t>boolean</a:t>
            </a:r>
            <a:r>
              <a:rPr lang="nl-BE" dirty="0">
                <a:latin typeface="Avenir Book" panose="02000503020000020003" pitchFamily="2" charset="0"/>
                <a:sym typeface="Wingdings" panose="05000000000000000000" pitchFamily="2" charset="2"/>
              </a:rPr>
              <a:t>  voegt een nieuwe knoop met data toe aan de BST en geeft terug of dit al dan niet gelukt is</a:t>
            </a:r>
          </a:p>
          <a:p>
            <a:pPr lvl="1"/>
            <a:r>
              <a:rPr lang="nl-BE" dirty="0" err="1">
                <a:latin typeface="Avenir Book" panose="02000503020000020003" pitchFamily="2" charset="0"/>
                <a:sym typeface="Wingdings" panose="05000000000000000000" pitchFamily="2" charset="2"/>
              </a:rPr>
              <a:t>lookup</a:t>
            </a:r>
            <a:r>
              <a:rPr lang="nl-BE" dirty="0">
                <a:latin typeface="Avenir Book" panose="02000503020000020003" pitchFamily="2" charset="0"/>
                <a:sym typeface="Wingdings" panose="05000000000000000000" pitchFamily="2" charset="2"/>
              </a:rPr>
              <a:t>(data) : </a:t>
            </a:r>
            <a:r>
              <a:rPr lang="nl-BE" dirty="0" err="1">
                <a:latin typeface="Avenir Book" panose="02000503020000020003" pitchFamily="2" charset="0"/>
                <a:sym typeface="Wingdings" panose="05000000000000000000" pitchFamily="2" charset="2"/>
              </a:rPr>
              <a:t>boolean</a:t>
            </a:r>
            <a:r>
              <a:rPr lang="nl-BE" dirty="0">
                <a:latin typeface="Avenir Book" panose="02000503020000020003" pitchFamily="2" charset="0"/>
                <a:sym typeface="Wingdings" panose="05000000000000000000" pitchFamily="2" charset="2"/>
              </a:rPr>
              <a:t>   geeft terug of er een knoop met gegeven dataveld aanwezig is in de BST</a:t>
            </a:r>
          </a:p>
          <a:p>
            <a:pPr lvl="1"/>
            <a:r>
              <a:rPr lang="nl-BE" dirty="0" err="1">
                <a:latin typeface="Avenir Book" panose="02000503020000020003" pitchFamily="2" charset="0"/>
                <a:sym typeface="Wingdings" panose="05000000000000000000" pitchFamily="2" charset="2"/>
              </a:rPr>
              <a:t>removeNode</a:t>
            </a:r>
            <a:r>
              <a:rPr lang="nl-BE" dirty="0">
                <a:latin typeface="Avenir Book" panose="02000503020000020003" pitchFamily="2" charset="0"/>
                <a:sym typeface="Wingdings" panose="05000000000000000000" pitchFamily="2" charset="2"/>
              </a:rPr>
              <a:t>(data): </a:t>
            </a:r>
            <a:r>
              <a:rPr lang="nl-BE" dirty="0" err="1">
                <a:latin typeface="Avenir Book" panose="02000503020000020003" pitchFamily="2" charset="0"/>
                <a:sym typeface="Wingdings" panose="05000000000000000000" pitchFamily="2" charset="2"/>
              </a:rPr>
              <a:t>boolean</a:t>
            </a:r>
            <a:r>
              <a:rPr lang="nl-BE" dirty="0">
                <a:latin typeface="Avenir Book" panose="02000503020000020003" pitchFamily="2" charset="0"/>
                <a:sym typeface="Wingdings" panose="05000000000000000000" pitchFamily="2" charset="2"/>
              </a:rPr>
              <a:t>  verwijdert de knoop met gegeven dataveld indien deze voorkomt en geeft terug of dit gelukt is</a:t>
            </a:r>
          </a:p>
          <a:p>
            <a:pPr lvl="1"/>
            <a:r>
              <a:rPr lang="nl-BE" dirty="0" err="1">
                <a:latin typeface="Avenir Book" panose="02000503020000020003" pitchFamily="2" charset="0"/>
                <a:sym typeface="Wingdings" panose="05000000000000000000" pitchFamily="2" charset="2"/>
              </a:rPr>
              <a:t>searchSmallest</a:t>
            </a:r>
            <a:r>
              <a:rPr lang="nl-BE" dirty="0">
                <a:latin typeface="Avenir Book" panose="02000503020000020003" pitchFamily="2" charset="0"/>
                <a:sym typeface="Wingdings" panose="05000000000000000000" pitchFamily="2" charset="2"/>
              </a:rPr>
              <a:t>():E  geeft kleinste terug</a:t>
            </a:r>
          </a:p>
          <a:p>
            <a:pPr lvl="1"/>
            <a:r>
              <a:rPr lang="nl-BE" dirty="0">
                <a:latin typeface="Avenir Book" panose="02000503020000020003" pitchFamily="2" charset="0"/>
                <a:sym typeface="Wingdings" panose="05000000000000000000" pitchFamily="2" charset="2"/>
              </a:rPr>
              <a:t>searchGreatest():E  geeft grootste terug</a:t>
            </a:r>
          </a:p>
        </p:txBody>
      </p:sp>
    </p:spTree>
    <p:extLst>
      <p:ext uri="{BB962C8B-B14F-4D97-AF65-F5344CB8AC3E}">
        <p14:creationId xmlns:p14="http://schemas.microsoft.com/office/powerpoint/2010/main" val="196556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latin typeface="Avenir Book" panose="02000503020000020003" pitchFamily="2" charset="0"/>
              </a:rPr>
              <a:t>BST implementatie </a:t>
            </a:r>
            <a:endParaRPr lang="nl-NL" dirty="0">
              <a:latin typeface="Avenir Book" panose="02000503020000020003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kstvak 5"/>
          <p:cNvSpPr txBox="1"/>
          <p:nvPr/>
        </p:nvSpPr>
        <p:spPr>
          <a:xfrm>
            <a:off x="1579419" y="37860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sp>
        <p:nvSpPr>
          <p:cNvPr id="3" name="Rechthoek 2"/>
          <p:cNvSpPr/>
          <p:nvPr/>
        </p:nvSpPr>
        <p:spPr>
          <a:xfrm>
            <a:off x="172290" y="4640398"/>
            <a:ext cx="87994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public class </a:t>
            </a:r>
            <a:r>
              <a:rPr lang="nl-NL" sz="1400" dirty="0" err="1">
                <a:latin typeface="Avenir Book" panose="02000503020000020003" pitchFamily="2" charset="0"/>
              </a:rPr>
              <a:t>BinarySearchTree</a:t>
            </a:r>
            <a:r>
              <a:rPr lang="nl-NL" sz="1400" dirty="0">
                <a:latin typeface="Avenir Book" panose="02000503020000020003" pitchFamily="2" charset="0"/>
              </a:rPr>
              <a:t>&lt;</a:t>
            </a:r>
            <a:r>
              <a:rPr lang="nl-NL" sz="1400" dirty="0">
                <a:solidFill>
                  <a:srgbClr val="20999D"/>
                </a:solidFill>
                <a:latin typeface="Avenir Book" panose="02000503020000020003" pitchFamily="2" charset="0"/>
              </a:rPr>
              <a:t>E </a:t>
            </a:r>
            <a:r>
              <a:rPr lang="nl-NL" sz="1400" b="1" dirty="0" err="1">
                <a:solidFill>
                  <a:srgbClr val="000080"/>
                </a:solidFill>
                <a:latin typeface="Avenir Book" panose="02000503020000020003" pitchFamily="2" charset="0"/>
              </a:rPr>
              <a:t>extends</a:t>
            </a:r>
            <a:r>
              <a:rPr lang="nl-NL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 </a:t>
            </a:r>
            <a:r>
              <a:rPr lang="nl-NL" sz="1400" dirty="0" err="1">
                <a:latin typeface="Avenir Book" panose="02000503020000020003" pitchFamily="2" charset="0"/>
              </a:rPr>
              <a:t>Comparable</a:t>
            </a:r>
            <a:r>
              <a:rPr lang="nl-NL" sz="1400" dirty="0">
                <a:latin typeface="Avenir Book" panose="02000503020000020003" pitchFamily="2" charset="0"/>
              </a:rPr>
              <a:t>&lt;</a:t>
            </a:r>
            <a:r>
              <a:rPr lang="nl-NL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nl-NL" sz="1400" dirty="0">
                <a:latin typeface="Avenir Book" panose="02000503020000020003" pitchFamily="2" charset="0"/>
              </a:rPr>
              <a:t>&gt;&gt; </a:t>
            </a:r>
            <a:r>
              <a:rPr lang="nl-NL" sz="1400" b="1" dirty="0" err="1">
                <a:solidFill>
                  <a:srgbClr val="000080"/>
                </a:solidFill>
                <a:latin typeface="Avenir Book" panose="02000503020000020003" pitchFamily="2" charset="0"/>
              </a:rPr>
              <a:t>extends</a:t>
            </a:r>
            <a:r>
              <a:rPr lang="nl-NL" sz="1400" dirty="0">
                <a:latin typeface="Avenir Book" panose="02000503020000020003" pitchFamily="2" charset="0"/>
              </a:rPr>
              <a:t> </a:t>
            </a:r>
            <a:r>
              <a:rPr lang="nl-NL" sz="1400" dirty="0" err="1">
                <a:latin typeface="Avenir Book" panose="02000503020000020003" pitchFamily="2" charset="0"/>
              </a:rPr>
              <a:t>BinaryTree</a:t>
            </a:r>
            <a:r>
              <a:rPr lang="nl-NL" sz="1400" dirty="0">
                <a:latin typeface="Avenir Book" panose="02000503020000020003" pitchFamily="2" charset="0"/>
              </a:rPr>
              <a:t>&lt;</a:t>
            </a:r>
            <a:r>
              <a:rPr lang="nl-NL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nl-NL" sz="1400" dirty="0">
                <a:latin typeface="Avenir Book" panose="02000503020000020003" pitchFamily="2" charset="0"/>
              </a:rPr>
              <a:t>&gt; {</a:t>
            </a:r>
          </a:p>
          <a:p>
            <a:endParaRPr lang="nl-NL" sz="1400" dirty="0">
              <a:latin typeface="Avenir Book" panose="02000503020000020003" pitchFamily="2" charset="0"/>
            </a:endParaRPr>
          </a:p>
          <a:p>
            <a:r>
              <a:rPr lang="nl-NL" sz="1400" dirty="0">
                <a:latin typeface="Avenir Book" panose="02000503020000020003" pitchFamily="2" charset="0"/>
              </a:rPr>
              <a:t>    </a:t>
            </a:r>
            <a:r>
              <a:rPr lang="en-GB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public</a:t>
            </a:r>
            <a:r>
              <a:rPr lang="en-GB" sz="1400" dirty="0">
                <a:latin typeface="Avenir Book" panose="02000503020000020003" pitchFamily="2" charset="0"/>
              </a:rPr>
              <a:t> </a:t>
            </a:r>
            <a:r>
              <a:rPr lang="en-GB" sz="1400" dirty="0" err="1">
                <a:latin typeface="Avenir Book" panose="02000503020000020003" pitchFamily="2" charset="0"/>
              </a:rPr>
              <a:t>BinarySearchTree</a:t>
            </a:r>
            <a:r>
              <a:rPr lang="en-GB" sz="1400" dirty="0">
                <a:latin typeface="Avenir Book" panose="02000503020000020003" pitchFamily="2" charset="0"/>
              </a:rPr>
              <a:t>(</a:t>
            </a:r>
            <a:r>
              <a:rPr lang="en-GB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en-GB" sz="1400" dirty="0">
                <a:latin typeface="Avenir Book" panose="02000503020000020003" pitchFamily="2" charset="0"/>
              </a:rPr>
              <a:t> data, </a:t>
            </a:r>
            <a:r>
              <a:rPr lang="en-GB" sz="1400" dirty="0" err="1">
                <a:latin typeface="Avenir Book" panose="02000503020000020003" pitchFamily="2" charset="0"/>
              </a:rPr>
              <a:t>BinaryTree</a:t>
            </a:r>
            <a:r>
              <a:rPr lang="en-GB" sz="1400" dirty="0">
                <a:latin typeface="Avenir Book" panose="02000503020000020003" pitchFamily="2" charset="0"/>
              </a:rPr>
              <a:t>&lt;</a:t>
            </a:r>
            <a:r>
              <a:rPr lang="en-GB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en-GB" sz="1400" dirty="0">
                <a:latin typeface="Avenir Book" panose="02000503020000020003" pitchFamily="2" charset="0"/>
              </a:rPr>
              <a:t>&gt; </a:t>
            </a:r>
            <a:r>
              <a:rPr lang="en-GB" sz="1400" dirty="0" err="1">
                <a:latin typeface="Avenir Book" panose="02000503020000020003" pitchFamily="2" charset="0"/>
              </a:rPr>
              <a:t>leftTree</a:t>
            </a:r>
            <a:r>
              <a:rPr lang="en-GB" sz="1400" dirty="0">
                <a:latin typeface="Avenir Book" panose="02000503020000020003" pitchFamily="2" charset="0"/>
              </a:rPr>
              <a:t>, </a:t>
            </a:r>
            <a:r>
              <a:rPr lang="en-GB" sz="1400" dirty="0" err="1">
                <a:latin typeface="Avenir Book" panose="02000503020000020003" pitchFamily="2" charset="0"/>
              </a:rPr>
              <a:t>BinaryTree</a:t>
            </a:r>
            <a:r>
              <a:rPr lang="en-GB" sz="1400" dirty="0">
                <a:latin typeface="Avenir Book" panose="02000503020000020003" pitchFamily="2" charset="0"/>
              </a:rPr>
              <a:t>&lt;</a:t>
            </a:r>
            <a:r>
              <a:rPr lang="en-GB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en-GB" sz="1400" dirty="0">
                <a:latin typeface="Avenir Book" panose="02000503020000020003" pitchFamily="2" charset="0"/>
              </a:rPr>
              <a:t>&gt; </a:t>
            </a:r>
            <a:r>
              <a:rPr lang="en-GB" sz="1400" dirty="0" err="1">
                <a:latin typeface="Avenir Book" panose="02000503020000020003" pitchFamily="2" charset="0"/>
              </a:rPr>
              <a:t>rightTree</a:t>
            </a:r>
            <a:r>
              <a:rPr lang="en-GB" sz="1400" dirty="0">
                <a:latin typeface="Avenir Book" panose="02000503020000020003" pitchFamily="2" charset="0"/>
              </a:rPr>
              <a:t>) {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         </a:t>
            </a:r>
            <a:r>
              <a:rPr lang="en-GB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super</a:t>
            </a:r>
            <a:r>
              <a:rPr lang="en-GB" sz="1400" dirty="0">
                <a:latin typeface="Avenir Book" panose="02000503020000020003" pitchFamily="2" charset="0"/>
              </a:rPr>
              <a:t>(data, </a:t>
            </a:r>
            <a:r>
              <a:rPr lang="en-GB" sz="1400" dirty="0" err="1">
                <a:latin typeface="Avenir Book" panose="02000503020000020003" pitchFamily="2" charset="0"/>
              </a:rPr>
              <a:t>leftTree</a:t>
            </a:r>
            <a:r>
              <a:rPr lang="en-GB" sz="1400" dirty="0">
                <a:latin typeface="Avenir Book" panose="02000503020000020003" pitchFamily="2" charset="0"/>
              </a:rPr>
              <a:t>, </a:t>
            </a:r>
            <a:r>
              <a:rPr lang="en-GB" sz="1400" dirty="0" err="1">
                <a:latin typeface="Avenir Book" panose="02000503020000020003" pitchFamily="2" charset="0"/>
              </a:rPr>
              <a:t>rightTree</a:t>
            </a:r>
            <a:r>
              <a:rPr lang="en-GB" sz="1400" dirty="0">
                <a:latin typeface="Avenir Book" panose="02000503020000020003" pitchFamily="2" charset="0"/>
              </a:rPr>
              <a:t>);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    }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    </a:t>
            </a:r>
            <a:r>
              <a:rPr lang="en-GB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public</a:t>
            </a:r>
            <a:r>
              <a:rPr lang="en-GB" sz="1400" dirty="0">
                <a:latin typeface="Avenir Book" panose="02000503020000020003" pitchFamily="2" charset="0"/>
              </a:rPr>
              <a:t> </a:t>
            </a:r>
            <a:r>
              <a:rPr lang="en-GB" sz="1400" dirty="0" err="1">
                <a:latin typeface="Avenir Book" panose="02000503020000020003" pitchFamily="2" charset="0"/>
              </a:rPr>
              <a:t>BinarySearchTree</a:t>
            </a:r>
            <a:r>
              <a:rPr lang="en-GB" sz="1400" dirty="0">
                <a:latin typeface="Avenir Book" panose="02000503020000020003" pitchFamily="2" charset="0"/>
              </a:rPr>
              <a:t>(</a:t>
            </a:r>
            <a:r>
              <a:rPr lang="en-GB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en-GB" sz="1400" dirty="0">
                <a:latin typeface="Avenir Book" panose="02000503020000020003" pitchFamily="2" charset="0"/>
              </a:rPr>
              <a:t> data) {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         </a:t>
            </a:r>
            <a:r>
              <a:rPr lang="en-GB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super</a:t>
            </a:r>
            <a:r>
              <a:rPr lang="en-GB" sz="1400" dirty="0">
                <a:latin typeface="Avenir Book" panose="02000503020000020003" pitchFamily="2" charset="0"/>
              </a:rPr>
              <a:t>(data);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    }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}</a:t>
            </a:r>
            <a:r>
              <a:rPr lang="nl-NL" sz="1400" dirty="0">
                <a:latin typeface="Avenir Book" panose="02000503020000020003" pitchFamily="2" charset="0"/>
              </a:rPr>
              <a:t>    </a:t>
            </a:r>
          </a:p>
        </p:txBody>
      </p:sp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CE8492B5-BDD2-9947-8DBC-0249C109C8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727140" cy="2643871"/>
          </a:xfrm>
        </p:spPr>
        <p:txBody>
          <a:bodyPr>
            <a:normAutofit/>
          </a:bodyPr>
          <a:lstStyle/>
          <a:p>
            <a:r>
              <a:rPr lang="nl-NL" b="1" dirty="0" err="1">
                <a:solidFill>
                  <a:srgbClr val="000080"/>
                </a:solidFill>
                <a:latin typeface="Avenir Book" panose="02000503020000020003" pitchFamily="2" charset="0"/>
              </a:rPr>
              <a:t>extends</a:t>
            </a:r>
            <a:r>
              <a:rPr lang="nl-BE" dirty="0">
                <a:latin typeface="Avenir Book" panose="02000503020000020003" pitchFamily="2" charset="0"/>
                <a:sym typeface="Wingdings" panose="05000000000000000000" pitchFamily="2" charset="2"/>
              </a:rPr>
              <a:t> </a:t>
            </a:r>
            <a:r>
              <a:rPr lang="nl-NL" dirty="0" err="1">
                <a:latin typeface="Avenir Book" panose="02000503020000020003" pitchFamily="2" charset="0"/>
              </a:rPr>
              <a:t>BinaryTree</a:t>
            </a:r>
            <a:r>
              <a:rPr lang="nl-NL" dirty="0">
                <a:latin typeface="Avenir Book" panose="02000503020000020003" pitchFamily="2" charset="0"/>
              </a:rPr>
              <a:t>&lt;</a:t>
            </a:r>
            <a:r>
              <a:rPr lang="nl-NL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nl-NL" dirty="0">
                <a:latin typeface="Avenir Book" panose="02000503020000020003" pitchFamily="2" charset="0"/>
              </a:rPr>
              <a:t>&gt; (OOP)</a:t>
            </a:r>
          </a:p>
          <a:p>
            <a:pPr lvl="1"/>
            <a:r>
              <a:rPr lang="en-GB" dirty="0" err="1">
                <a:latin typeface="Avenir Book" panose="02000503020000020003" pitchFamily="2" charset="0"/>
              </a:rPr>
              <a:t>Overerving</a:t>
            </a:r>
            <a:r>
              <a:rPr lang="nl-NL" dirty="0">
                <a:latin typeface="Avenir Book" panose="02000503020000020003" pitchFamily="2" charset="0"/>
              </a:rPr>
              <a:t>: Methodes en variabelen uit </a:t>
            </a:r>
            <a:r>
              <a:rPr lang="nl-NL" dirty="0" err="1">
                <a:latin typeface="Avenir Book" panose="02000503020000020003" pitchFamily="2" charset="0"/>
              </a:rPr>
              <a:t>BinaryTree</a:t>
            </a:r>
            <a:r>
              <a:rPr lang="nl-NL" dirty="0">
                <a:latin typeface="Avenir Book" panose="02000503020000020003" pitchFamily="2" charset="0"/>
              </a:rPr>
              <a:t>&lt;</a:t>
            </a:r>
            <a:r>
              <a:rPr lang="nl-NL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nl-NL" dirty="0">
                <a:latin typeface="Avenir Book" panose="02000503020000020003" pitchFamily="2" charset="0"/>
              </a:rPr>
              <a:t>&gt; kunnen in </a:t>
            </a:r>
            <a:r>
              <a:rPr lang="nl-NL" dirty="0" err="1">
                <a:latin typeface="Avenir Book" panose="02000503020000020003" pitchFamily="2" charset="0"/>
              </a:rPr>
              <a:t>BinarySearchTree</a:t>
            </a:r>
            <a:r>
              <a:rPr lang="nl-NL" dirty="0">
                <a:latin typeface="Avenir Book" panose="02000503020000020003" pitchFamily="2" charset="0"/>
              </a:rPr>
              <a:t> gebruikt worden</a:t>
            </a:r>
          </a:p>
          <a:p>
            <a:pPr lvl="1"/>
            <a:r>
              <a:rPr lang="nl-NL" dirty="0" err="1">
                <a:latin typeface="Avenir Book" panose="02000503020000020003" pitchFamily="2" charset="0"/>
              </a:rPr>
              <a:t>AddNode</a:t>
            </a:r>
            <a:r>
              <a:rPr lang="nl-NL" dirty="0">
                <a:latin typeface="Avenir Book" panose="02000503020000020003" pitchFamily="2" charset="0"/>
              </a:rPr>
              <a:t>(data) &amp; </a:t>
            </a:r>
            <a:r>
              <a:rPr lang="nl-NL" dirty="0" err="1">
                <a:latin typeface="Avenir Book" panose="02000503020000020003" pitchFamily="2" charset="0"/>
              </a:rPr>
              <a:t>removeNode</a:t>
            </a:r>
            <a:r>
              <a:rPr lang="nl-NL" dirty="0">
                <a:latin typeface="Avenir Book" panose="02000503020000020003" pitchFamily="2" charset="0"/>
              </a:rPr>
              <a:t>(data)</a:t>
            </a:r>
          </a:p>
          <a:p>
            <a:pPr lvl="2"/>
            <a:r>
              <a:rPr lang="nl-NL" sz="1600" dirty="0">
                <a:latin typeface="Avenir Book" panose="02000503020000020003" pitchFamily="2" charset="0"/>
              </a:rPr>
              <a:t>Werken verschillende van </a:t>
            </a:r>
            <a:r>
              <a:rPr lang="nl-NL" sz="1600" dirty="0" err="1">
                <a:latin typeface="Avenir Book" panose="02000503020000020003" pitchFamily="2" charset="0"/>
              </a:rPr>
              <a:t>BinaryTree</a:t>
            </a:r>
            <a:r>
              <a:rPr lang="nl-NL" sz="1600" dirty="0">
                <a:latin typeface="Avenir Book" panose="02000503020000020003" pitchFamily="2" charset="0"/>
              </a:rPr>
              <a:t>&lt;</a:t>
            </a:r>
            <a:r>
              <a:rPr lang="nl-NL" sz="16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nl-NL" sz="1600" dirty="0">
                <a:latin typeface="Avenir Book" panose="02000503020000020003" pitchFamily="2" charset="0"/>
              </a:rPr>
              <a:t>&gt; </a:t>
            </a:r>
          </a:p>
          <a:p>
            <a:pPr lvl="2"/>
            <a:r>
              <a:rPr lang="nl-NL" sz="1600" dirty="0">
                <a:latin typeface="Avenir Book" panose="02000503020000020003" pitchFamily="2" charset="0"/>
              </a:rPr>
              <a:t>Overschrijven in </a:t>
            </a:r>
            <a:r>
              <a:rPr lang="nl-NL" sz="1600" dirty="0" err="1">
                <a:latin typeface="Avenir Book" panose="02000503020000020003" pitchFamily="2" charset="0"/>
              </a:rPr>
              <a:t>BinarySearchTree</a:t>
            </a:r>
            <a:r>
              <a:rPr lang="nl-NL" sz="1600" dirty="0">
                <a:latin typeface="Avenir Book" panose="02000503020000020003" pitchFamily="2" charset="0"/>
              </a:rPr>
              <a:t>&lt;</a:t>
            </a:r>
            <a:r>
              <a:rPr lang="nl-NL" sz="16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nl-NL" sz="1600" dirty="0">
                <a:latin typeface="Avenir Book" panose="02000503020000020003" pitchFamily="2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948554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latin typeface="Avenir Book" panose="02000503020000020003" pitchFamily="2" charset="0"/>
              </a:rPr>
              <a:t>BST implementatie </a:t>
            </a:r>
            <a:endParaRPr lang="nl-NL" dirty="0">
              <a:latin typeface="Avenir Book" panose="02000503020000020003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kstvak 5"/>
          <p:cNvSpPr txBox="1"/>
          <p:nvPr/>
        </p:nvSpPr>
        <p:spPr>
          <a:xfrm>
            <a:off x="1579419" y="37860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sp>
        <p:nvSpPr>
          <p:cNvPr id="3" name="Rechthoek 2"/>
          <p:cNvSpPr/>
          <p:nvPr/>
        </p:nvSpPr>
        <p:spPr>
          <a:xfrm>
            <a:off x="172290" y="4640398"/>
            <a:ext cx="87994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public class </a:t>
            </a:r>
            <a:r>
              <a:rPr lang="nl-NL" sz="1400" dirty="0" err="1">
                <a:latin typeface="Avenir Book" panose="02000503020000020003" pitchFamily="2" charset="0"/>
              </a:rPr>
              <a:t>BinarySearchTree</a:t>
            </a:r>
            <a:r>
              <a:rPr lang="nl-NL" sz="1400" dirty="0">
                <a:latin typeface="Avenir Book" panose="02000503020000020003" pitchFamily="2" charset="0"/>
              </a:rPr>
              <a:t>&lt;</a:t>
            </a:r>
            <a:r>
              <a:rPr lang="nl-NL" sz="1400" dirty="0">
                <a:solidFill>
                  <a:srgbClr val="20999D"/>
                </a:solidFill>
                <a:latin typeface="Avenir Book" panose="02000503020000020003" pitchFamily="2" charset="0"/>
              </a:rPr>
              <a:t>E </a:t>
            </a:r>
            <a:r>
              <a:rPr lang="nl-NL" sz="1400" b="1" dirty="0" err="1">
                <a:solidFill>
                  <a:srgbClr val="000080"/>
                </a:solidFill>
                <a:latin typeface="Avenir Book" panose="02000503020000020003" pitchFamily="2" charset="0"/>
              </a:rPr>
              <a:t>extends</a:t>
            </a:r>
            <a:r>
              <a:rPr lang="nl-NL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 </a:t>
            </a:r>
            <a:r>
              <a:rPr lang="nl-NL" sz="1400" dirty="0" err="1">
                <a:latin typeface="Avenir Book" panose="02000503020000020003" pitchFamily="2" charset="0"/>
              </a:rPr>
              <a:t>Comparable</a:t>
            </a:r>
            <a:r>
              <a:rPr lang="nl-NL" sz="1400" dirty="0">
                <a:latin typeface="Avenir Book" panose="02000503020000020003" pitchFamily="2" charset="0"/>
              </a:rPr>
              <a:t>&lt;</a:t>
            </a:r>
            <a:r>
              <a:rPr lang="nl-NL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nl-NL" sz="1400" dirty="0">
                <a:latin typeface="Avenir Book" panose="02000503020000020003" pitchFamily="2" charset="0"/>
              </a:rPr>
              <a:t>&gt;&gt; </a:t>
            </a:r>
            <a:r>
              <a:rPr lang="nl-NL" sz="1400" b="1" dirty="0" err="1">
                <a:solidFill>
                  <a:srgbClr val="000080"/>
                </a:solidFill>
                <a:latin typeface="Avenir Book" panose="02000503020000020003" pitchFamily="2" charset="0"/>
              </a:rPr>
              <a:t>extends</a:t>
            </a:r>
            <a:r>
              <a:rPr lang="nl-NL" sz="1400" dirty="0">
                <a:latin typeface="Avenir Book" panose="02000503020000020003" pitchFamily="2" charset="0"/>
              </a:rPr>
              <a:t> </a:t>
            </a:r>
            <a:r>
              <a:rPr lang="nl-NL" sz="1400" dirty="0" err="1">
                <a:latin typeface="Avenir Book" panose="02000503020000020003" pitchFamily="2" charset="0"/>
              </a:rPr>
              <a:t>BinaryTree</a:t>
            </a:r>
            <a:r>
              <a:rPr lang="nl-NL" sz="1400" dirty="0">
                <a:latin typeface="Avenir Book" panose="02000503020000020003" pitchFamily="2" charset="0"/>
              </a:rPr>
              <a:t>&lt;</a:t>
            </a:r>
            <a:r>
              <a:rPr lang="nl-NL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nl-NL" sz="1400" dirty="0">
                <a:latin typeface="Avenir Book" panose="02000503020000020003" pitchFamily="2" charset="0"/>
              </a:rPr>
              <a:t>&gt; {</a:t>
            </a:r>
          </a:p>
          <a:p>
            <a:endParaRPr lang="nl-NL" sz="1400" dirty="0">
              <a:latin typeface="Avenir Book" panose="02000503020000020003" pitchFamily="2" charset="0"/>
            </a:endParaRPr>
          </a:p>
          <a:p>
            <a:r>
              <a:rPr lang="nl-NL" sz="1400" dirty="0">
                <a:latin typeface="Avenir Book" panose="02000503020000020003" pitchFamily="2" charset="0"/>
              </a:rPr>
              <a:t>    </a:t>
            </a:r>
            <a:r>
              <a:rPr lang="en-GB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public</a:t>
            </a:r>
            <a:r>
              <a:rPr lang="en-GB" sz="1400" dirty="0">
                <a:latin typeface="Avenir Book" panose="02000503020000020003" pitchFamily="2" charset="0"/>
              </a:rPr>
              <a:t> </a:t>
            </a:r>
            <a:r>
              <a:rPr lang="en-GB" sz="1400" dirty="0" err="1">
                <a:latin typeface="Avenir Book" panose="02000503020000020003" pitchFamily="2" charset="0"/>
              </a:rPr>
              <a:t>BinarySearchTree</a:t>
            </a:r>
            <a:r>
              <a:rPr lang="en-GB" sz="1400" dirty="0">
                <a:latin typeface="Avenir Book" panose="02000503020000020003" pitchFamily="2" charset="0"/>
              </a:rPr>
              <a:t>(</a:t>
            </a:r>
            <a:r>
              <a:rPr lang="en-GB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en-GB" sz="1400" dirty="0">
                <a:latin typeface="Avenir Book" panose="02000503020000020003" pitchFamily="2" charset="0"/>
              </a:rPr>
              <a:t> data, </a:t>
            </a:r>
            <a:r>
              <a:rPr lang="en-GB" sz="1400" dirty="0" err="1">
                <a:latin typeface="Avenir Book" panose="02000503020000020003" pitchFamily="2" charset="0"/>
              </a:rPr>
              <a:t>BinaryTree</a:t>
            </a:r>
            <a:r>
              <a:rPr lang="en-GB" sz="1400" dirty="0">
                <a:latin typeface="Avenir Book" panose="02000503020000020003" pitchFamily="2" charset="0"/>
              </a:rPr>
              <a:t>&lt;</a:t>
            </a:r>
            <a:r>
              <a:rPr lang="en-GB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en-GB" sz="1400" dirty="0">
                <a:latin typeface="Avenir Book" panose="02000503020000020003" pitchFamily="2" charset="0"/>
              </a:rPr>
              <a:t>&gt; </a:t>
            </a:r>
            <a:r>
              <a:rPr lang="en-GB" sz="1400" dirty="0" err="1">
                <a:latin typeface="Avenir Book" panose="02000503020000020003" pitchFamily="2" charset="0"/>
              </a:rPr>
              <a:t>leftTree</a:t>
            </a:r>
            <a:r>
              <a:rPr lang="en-GB" sz="1400" dirty="0">
                <a:latin typeface="Avenir Book" panose="02000503020000020003" pitchFamily="2" charset="0"/>
              </a:rPr>
              <a:t>, </a:t>
            </a:r>
            <a:r>
              <a:rPr lang="en-GB" sz="1400" dirty="0" err="1">
                <a:latin typeface="Avenir Book" panose="02000503020000020003" pitchFamily="2" charset="0"/>
              </a:rPr>
              <a:t>BinaryTree</a:t>
            </a:r>
            <a:r>
              <a:rPr lang="en-GB" sz="1400" dirty="0">
                <a:latin typeface="Avenir Book" panose="02000503020000020003" pitchFamily="2" charset="0"/>
              </a:rPr>
              <a:t>&lt;</a:t>
            </a:r>
            <a:r>
              <a:rPr lang="en-GB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en-GB" sz="1400" dirty="0">
                <a:latin typeface="Avenir Book" panose="02000503020000020003" pitchFamily="2" charset="0"/>
              </a:rPr>
              <a:t>&gt; </a:t>
            </a:r>
            <a:r>
              <a:rPr lang="en-GB" sz="1400" dirty="0" err="1">
                <a:latin typeface="Avenir Book" panose="02000503020000020003" pitchFamily="2" charset="0"/>
              </a:rPr>
              <a:t>rightTree</a:t>
            </a:r>
            <a:r>
              <a:rPr lang="en-GB" sz="1400" dirty="0">
                <a:latin typeface="Avenir Book" panose="02000503020000020003" pitchFamily="2" charset="0"/>
              </a:rPr>
              <a:t>) {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         </a:t>
            </a:r>
            <a:r>
              <a:rPr lang="en-GB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super</a:t>
            </a:r>
            <a:r>
              <a:rPr lang="en-GB" sz="1400" dirty="0">
                <a:latin typeface="Avenir Book" panose="02000503020000020003" pitchFamily="2" charset="0"/>
              </a:rPr>
              <a:t>(data, </a:t>
            </a:r>
            <a:r>
              <a:rPr lang="en-GB" sz="1400" dirty="0" err="1">
                <a:latin typeface="Avenir Book" panose="02000503020000020003" pitchFamily="2" charset="0"/>
              </a:rPr>
              <a:t>leftTree</a:t>
            </a:r>
            <a:r>
              <a:rPr lang="en-GB" sz="1400" dirty="0">
                <a:latin typeface="Avenir Book" panose="02000503020000020003" pitchFamily="2" charset="0"/>
              </a:rPr>
              <a:t>, </a:t>
            </a:r>
            <a:r>
              <a:rPr lang="en-GB" sz="1400" dirty="0" err="1">
                <a:latin typeface="Avenir Book" panose="02000503020000020003" pitchFamily="2" charset="0"/>
              </a:rPr>
              <a:t>rightTree</a:t>
            </a:r>
            <a:r>
              <a:rPr lang="en-GB" sz="1400" dirty="0">
                <a:latin typeface="Avenir Book" panose="02000503020000020003" pitchFamily="2" charset="0"/>
              </a:rPr>
              <a:t>);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    }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    </a:t>
            </a:r>
            <a:r>
              <a:rPr lang="en-GB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public</a:t>
            </a:r>
            <a:r>
              <a:rPr lang="en-GB" sz="1400" dirty="0">
                <a:latin typeface="Avenir Book" panose="02000503020000020003" pitchFamily="2" charset="0"/>
              </a:rPr>
              <a:t> </a:t>
            </a:r>
            <a:r>
              <a:rPr lang="en-GB" sz="1400" dirty="0" err="1">
                <a:latin typeface="Avenir Book" panose="02000503020000020003" pitchFamily="2" charset="0"/>
              </a:rPr>
              <a:t>BinarySearchTree</a:t>
            </a:r>
            <a:r>
              <a:rPr lang="en-GB" sz="1400" dirty="0">
                <a:latin typeface="Avenir Book" panose="02000503020000020003" pitchFamily="2" charset="0"/>
              </a:rPr>
              <a:t>(</a:t>
            </a:r>
            <a:r>
              <a:rPr lang="en-GB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en-GB" sz="1400" dirty="0">
                <a:latin typeface="Avenir Book" panose="02000503020000020003" pitchFamily="2" charset="0"/>
              </a:rPr>
              <a:t> data) {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         </a:t>
            </a:r>
            <a:r>
              <a:rPr lang="en-GB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super</a:t>
            </a:r>
            <a:r>
              <a:rPr lang="en-GB" sz="1400" dirty="0">
                <a:latin typeface="Avenir Book" panose="02000503020000020003" pitchFamily="2" charset="0"/>
              </a:rPr>
              <a:t>(data);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    }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}</a:t>
            </a:r>
            <a:r>
              <a:rPr lang="nl-NL" sz="1400" dirty="0">
                <a:latin typeface="Avenir Book" panose="02000503020000020003" pitchFamily="2" charset="0"/>
              </a:rPr>
              <a:t>    </a:t>
            </a:r>
          </a:p>
        </p:txBody>
      </p:sp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CE8492B5-BDD2-9947-8DBC-0249C109C8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1707" y="950475"/>
            <a:ext cx="8727140" cy="3689923"/>
          </a:xfrm>
        </p:spPr>
        <p:txBody>
          <a:bodyPr>
            <a:normAutofit fontScale="92500" lnSpcReduction="10000"/>
          </a:bodyPr>
          <a:lstStyle/>
          <a:p>
            <a:r>
              <a:rPr lang="nl-NL" dirty="0">
                <a:solidFill>
                  <a:srgbClr val="20999D"/>
                </a:solidFill>
                <a:latin typeface="Avenir Book" panose="02000503020000020003" pitchFamily="2" charset="0"/>
              </a:rPr>
              <a:t>E </a:t>
            </a:r>
            <a:r>
              <a:rPr lang="nl-NL" b="1" dirty="0" err="1">
                <a:solidFill>
                  <a:srgbClr val="000080"/>
                </a:solidFill>
                <a:latin typeface="Avenir Book" panose="02000503020000020003" pitchFamily="2" charset="0"/>
              </a:rPr>
              <a:t>extends</a:t>
            </a:r>
            <a:r>
              <a:rPr lang="nl-NL" b="1" dirty="0">
                <a:solidFill>
                  <a:srgbClr val="000080"/>
                </a:solidFill>
                <a:latin typeface="Avenir Book" panose="02000503020000020003" pitchFamily="2" charset="0"/>
              </a:rPr>
              <a:t> </a:t>
            </a:r>
            <a:r>
              <a:rPr lang="nl-NL" dirty="0" err="1">
                <a:latin typeface="Avenir Book" panose="02000503020000020003" pitchFamily="2" charset="0"/>
              </a:rPr>
              <a:t>Comparable</a:t>
            </a:r>
            <a:r>
              <a:rPr lang="nl-NL" dirty="0">
                <a:latin typeface="Avenir Book" panose="02000503020000020003" pitchFamily="2" charset="0"/>
              </a:rPr>
              <a:t>&lt;</a:t>
            </a:r>
            <a:r>
              <a:rPr lang="nl-NL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nl-NL" dirty="0">
                <a:latin typeface="Avenir Book" panose="02000503020000020003" pitchFamily="2" charset="0"/>
              </a:rPr>
              <a:t>&gt;</a:t>
            </a:r>
          </a:p>
          <a:p>
            <a:pPr lvl="1"/>
            <a:r>
              <a:rPr lang="nl-NL" dirty="0">
                <a:latin typeface="Avenir Book" panose="02000503020000020003" pitchFamily="2" charset="0"/>
              </a:rPr>
              <a:t>Data in BST is gesorteerd, moet data kunnen vergelijken</a:t>
            </a:r>
          </a:p>
          <a:p>
            <a:pPr lvl="1"/>
            <a:r>
              <a:rPr lang="nl-NL" dirty="0">
                <a:solidFill>
                  <a:srgbClr val="20999D"/>
                </a:solidFill>
                <a:latin typeface="Avenir Book" panose="02000503020000020003" pitchFamily="2" charset="0"/>
              </a:rPr>
              <a:t>E </a:t>
            </a:r>
            <a:r>
              <a:rPr lang="nl-NL" dirty="0">
                <a:latin typeface="Avenir Book" panose="02000503020000020003" pitchFamily="2" charset="0"/>
              </a:rPr>
              <a:t>is onbepaald type, maar moet verplicht voldoen aan de </a:t>
            </a:r>
            <a:r>
              <a:rPr lang="nl-NL" dirty="0" err="1">
                <a:latin typeface="Avenir Book" panose="02000503020000020003" pitchFamily="2" charset="0"/>
              </a:rPr>
              <a:t>Comparable</a:t>
            </a:r>
            <a:r>
              <a:rPr lang="nl-NL" dirty="0">
                <a:latin typeface="Avenir Book" panose="02000503020000020003" pitchFamily="2" charset="0"/>
              </a:rPr>
              <a:t> voorwaarde</a:t>
            </a:r>
          </a:p>
          <a:p>
            <a:pPr lvl="2"/>
            <a:r>
              <a:rPr lang="nl-NL" sz="1600" dirty="0" err="1">
                <a:latin typeface="Avenir Book" panose="02000503020000020003" pitchFamily="2" charset="0"/>
              </a:rPr>
              <a:t>Comparable</a:t>
            </a:r>
            <a:r>
              <a:rPr lang="nl-NL" sz="1600" dirty="0">
                <a:latin typeface="Avenir Book" panose="02000503020000020003" pitchFamily="2" charset="0"/>
              </a:rPr>
              <a:t> voorwaarde = implementeert de </a:t>
            </a:r>
            <a:r>
              <a:rPr lang="nl-NL" sz="1600" i="1" dirty="0" err="1">
                <a:solidFill>
                  <a:srgbClr val="00B050"/>
                </a:solidFill>
                <a:latin typeface="Avenir Book" panose="02000503020000020003" pitchFamily="2" charset="0"/>
              </a:rPr>
              <a:t>compareTo</a:t>
            </a:r>
            <a:r>
              <a:rPr lang="nl-NL" sz="1600" i="1" dirty="0">
                <a:solidFill>
                  <a:srgbClr val="00B050"/>
                </a:solidFill>
                <a:latin typeface="Avenir Book" panose="02000503020000020003" pitchFamily="2" charset="0"/>
              </a:rPr>
              <a:t>-</a:t>
            </a:r>
            <a:r>
              <a:rPr lang="nl-NL" sz="1600" dirty="0">
                <a:latin typeface="Avenir Book" panose="02000503020000020003" pitchFamily="2" charset="0"/>
              </a:rPr>
              <a:t>functie </a:t>
            </a:r>
            <a:br>
              <a:rPr lang="nl-NL" sz="1600" dirty="0">
                <a:latin typeface="Avenir Book" panose="02000503020000020003" pitchFamily="2" charset="0"/>
              </a:rPr>
            </a:br>
            <a:r>
              <a:rPr lang="nl-NL" sz="1600" dirty="0">
                <a:solidFill>
                  <a:srgbClr val="20999D"/>
                </a:solidFill>
                <a:latin typeface="Avenir Book" panose="02000503020000020003" pitchFamily="2" charset="0"/>
              </a:rPr>
              <a:t>E </a:t>
            </a:r>
            <a:r>
              <a:rPr lang="nl-NL" sz="1600" dirty="0">
                <a:latin typeface="Avenir Book" panose="02000503020000020003" pitchFamily="2" charset="0"/>
              </a:rPr>
              <a:t>data1, data2</a:t>
            </a:r>
            <a:br>
              <a:rPr lang="nl-NL" sz="1600" dirty="0">
                <a:latin typeface="Avenir Book" panose="02000503020000020003" pitchFamily="2" charset="0"/>
              </a:rPr>
            </a:br>
            <a:r>
              <a:rPr lang="nl-NL" sz="1600" dirty="0">
                <a:latin typeface="Avenir Book" panose="02000503020000020003" pitchFamily="2" charset="0"/>
              </a:rPr>
              <a:t>data1.</a:t>
            </a:r>
            <a:r>
              <a:rPr lang="nl-NL" sz="1600" i="1" dirty="0">
                <a:solidFill>
                  <a:srgbClr val="00B050"/>
                </a:solidFill>
                <a:latin typeface="Avenir Book" panose="02000503020000020003" pitchFamily="2" charset="0"/>
              </a:rPr>
              <a:t>compareTo</a:t>
            </a:r>
            <a:r>
              <a:rPr lang="nl-NL" sz="1600" dirty="0">
                <a:latin typeface="Avenir Book" panose="02000503020000020003" pitchFamily="2" charset="0"/>
              </a:rPr>
              <a:t>(data2) 	== 0 als zijn hetzelfde</a:t>
            </a:r>
            <a:br>
              <a:rPr lang="nl-NL" sz="1600" dirty="0">
                <a:latin typeface="Avenir Book" panose="02000503020000020003" pitchFamily="2" charset="0"/>
              </a:rPr>
            </a:br>
            <a:r>
              <a:rPr lang="nl-NL" sz="1600" dirty="0">
                <a:latin typeface="Avenir Book" panose="02000503020000020003" pitchFamily="2" charset="0"/>
              </a:rPr>
              <a:t>				&gt; 0 als data1 is groter dan data2</a:t>
            </a:r>
            <a:br>
              <a:rPr lang="nl-NL" sz="1600" dirty="0">
                <a:latin typeface="Avenir Book" panose="02000503020000020003" pitchFamily="2" charset="0"/>
              </a:rPr>
            </a:br>
            <a:r>
              <a:rPr lang="nl-NL" sz="1600" dirty="0">
                <a:latin typeface="Avenir Book" panose="02000503020000020003" pitchFamily="2" charset="0"/>
              </a:rPr>
              <a:t>				&lt; 0 als data1 is kleiner dan data2</a:t>
            </a:r>
          </a:p>
          <a:p>
            <a:pPr lvl="2"/>
            <a:r>
              <a:rPr lang="nl-NL" sz="1600" dirty="0">
                <a:latin typeface="Avenir Book" panose="02000503020000020003" pitchFamily="2" charset="0"/>
              </a:rPr>
              <a:t>Bv. 1.CompareTo(2) &lt; 0, want 1 &lt; 2</a:t>
            </a:r>
          </a:p>
          <a:p>
            <a:pPr lvl="2"/>
            <a:r>
              <a:rPr lang="nl-NL" sz="1600" dirty="0">
                <a:latin typeface="Avenir Book" panose="02000503020000020003" pitchFamily="2" charset="0"/>
              </a:rPr>
              <a:t>Bv. persoon1.</a:t>
            </a:r>
            <a:r>
              <a:rPr lang="nl-NL" sz="1600" i="1" dirty="0">
                <a:solidFill>
                  <a:srgbClr val="00B050"/>
                </a:solidFill>
                <a:latin typeface="Avenir Book" panose="02000503020000020003" pitchFamily="2" charset="0"/>
              </a:rPr>
              <a:t>compareTo</a:t>
            </a:r>
            <a:r>
              <a:rPr lang="nl-NL" sz="1600" dirty="0">
                <a:latin typeface="Avenir Book" panose="02000503020000020003" pitchFamily="2" charset="0"/>
              </a:rPr>
              <a:t>(persoon2), dan definieert </a:t>
            </a:r>
            <a:r>
              <a:rPr lang="nl-NL" sz="1600" i="1" dirty="0" err="1">
                <a:solidFill>
                  <a:srgbClr val="00B050"/>
                </a:solidFill>
                <a:latin typeface="Avenir Book" panose="02000503020000020003" pitchFamily="2" charset="0"/>
              </a:rPr>
              <a:t>compareTo</a:t>
            </a:r>
            <a:r>
              <a:rPr lang="nl-NL" sz="1600" dirty="0">
                <a:latin typeface="Avenir Book" panose="02000503020000020003" pitchFamily="2" charset="0"/>
              </a:rPr>
              <a:t> hoe de personen vergeleken moeten worden</a:t>
            </a:r>
          </a:p>
          <a:p>
            <a:pPr lvl="3"/>
            <a:r>
              <a:rPr lang="nl-NL" sz="1300" dirty="0">
                <a:latin typeface="Avenir Book" panose="02000503020000020003" pitchFamily="2" charset="0"/>
              </a:rPr>
              <a:t>Op gewicht</a:t>
            </a:r>
          </a:p>
          <a:p>
            <a:pPr lvl="3"/>
            <a:r>
              <a:rPr lang="nl-NL" sz="1300" dirty="0">
                <a:latin typeface="Avenir Book" panose="02000503020000020003" pitchFamily="2" charset="0"/>
              </a:rPr>
              <a:t>Op lengte</a:t>
            </a:r>
          </a:p>
          <a:p>
            <a:pPr lvl="3"/>
            <a:r>
              <a:rPr lang="nl-NL" sz="1300" dirty="0">
                <a:latin typeface="Avenir Book" panose="02000503020000020003" pitchFamily="2" charset="0"/>
              </a:rPr>
              <a:t>Op BMI</a:t>
            </a:r>
          </a:p>
        </p:txBody>
      </p:sp>
    </p:spTree>
    <p:extLst>
      <p:ext uri="{BB962C8B-B14F-4D97-AF65-F5344CB8AC3E}">
        <p14:creationId xmlns:p14="http://schemas.microsoft.com/office/powerpoint/2010/main" val="241711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latin typeface="Avenir Book" panose="02000503020000020003" pitchFamily="2" charset="0"/>
              </a:rPr>
              <a:t>BST implementatie </a:t>
            </a:r>
            <a:endParaRPr lang="nl-NL" dirty="0">
              <a:latin typeface="Avenir Book" panose="02000503020000020003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kstvak 5"/>
          <p:cNvSpPr txBox="1"/>
          <p:nvPr/>
        </p:nvSpPr>
        <p:spPr>
          <a:xfrm>
            <a:off x="1579419" y="37860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sp>
        <p:nvSpPr>
          <p:cNvPr id="3" name="Rechthoek 2"/>
          <p:cNvSpPr/>
          <p:nvPr/>
        </p:nvSpPr>
        <p:spPr>
          <a:xfrm>
            <a:off x="172290" y="4640398"/>
            <a:ext cx="87994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public class </a:t>
            </a:r>
            <a:r>
              <a:rPr lang="nl-NL" sz="1400" dirty="0" err="1">
                <a:latin typeface="Avenir Book" panose="02000503020000020003" pitchFamily="2" charset="0"/>
              </a:rPr>
              <a:t>BinarySearchTree</a:t>
            </a:r>
            <a:r>
              <a:rPr lang="nl-NL" sz="1400" dirty="0">
                <a:latin typeface="Avenir Book" panose="02000503020000020003" pitchFamily="2" charset="0"/>
              </a:rPr>
              <a:t>&lt;</a:t>
            </a:r>
            <a:r>
              <a:rPr lang="nl-NL" sz="1400" dirty="0">
                <a:solidFill>
                  <a:srgbClr val="20999D"/>
                </a:solidFill>
                <a:latin typeface="Avenir Book" panose="02000503020000020003" pitchFamily="2" charset="0"/>
              </a:rPr>
              <a:t>E </a:t>
            </a:r>
            <a:r>
              <a:rPr lang="nl-NL" sz="1400" b="1" dirty="0" err="1">
                <a:solidFill>
                  <a:srgbClr val="000080"/>
                </a:solidFill>
                <a:latin typeface="Avenir Book" panose="02000503020000020003" pitchFamily="2" charset="0"/>
              </a:rPr>
              <a:t>extends</a:t>
            </a:r>
            <a:r>
              <a:rPr lang="nl-NL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 </a:t>
            </a:r>
            <a:r>
              <a:rPr lang="nl-NL" sz="1400" dirty="0" err="1">
                <a:latin typeface="Avenir Book" panose="02000503020000020003" pitchFamily="2" charset="0"/>
              </a:rPr>
              <a:t>Comparable</a:t>
            </a:r>
            <a:r>
              <a:rPr lang="nl-NL" sz="1400" dirty="0">
                <a:latin typeface="Avenir Book" panose="02000503020000020003" pitchFamily="2" charset="0"/>
              </a:rPr>
              <a:t>&lt;</a:t>
            </a:r>
            <a:r>
              <a:rPr lang="nl-NL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nl-NL" sz="1400" dirty="0">
                <a:latin typeface="Avenir Book" panose="02000503020000020003" pitchFamily="2" charset="0"/>
              </a:rPr>
              <a:t>&gt;&gt; </a:t>
            </a:r>
            <a:r>
              <a:rPr lang="nl-NL" sz="1400" b="1" dirty="0" err="1">
                <a:solidFill>
                  <a:srgbClr val="000080"/>
                </a:solidFill>
                <a:latin typeface="Avenir Book" panose="02000503020000020003" pitchFamily="2" charset="0"/>
              </a:rPr>
              <a:t>extends</a:t>
            </a:r>
            <a:r>
              <a:rPr lang="nl-NL" sz="1400" dirty="0">
                <a:latin typeface="Avenir Book" panose="02000503020000020003" pitchFamily="2" charset="0"/>
              </a:rPr>
              <a:t> </a:t>
            </a:r>
            <a:r>
              <a:rPr lang="nl-NL" sz="1400" dirty="0" err="1">
                <a:latin typeface="Avenir Book" panose="02000503020000020003" pitchFamily="2" charset="0"/>
              </a:rPr>
              <a:t>BinaryTree</a:t>
            </a:r>
            <a:r>
              <a:rPr lang="nl-NL" sz="1400" dirty="0">
                <a:latin typeface="Avenir Book" panose="02000503020000020003" pitchFamily="2" charset="0"/>
              </a:rPr>
              <a:t>&lt;</a:t>
            </a:r>
            <a:r>
              <a:rPr lang="nl-NL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nl-NL" sz="1400" dirty="0">
                <a:latin typeface="Avenir Book" panose="02000503020000020003" pitchFamily="2" charset="0"/>
              </a:rPr>
              <a:t>&gt; {</a:t>
            </a:r>
          </a:p>
          <a:p>
            <a:endParaRPr lang="nl-NL" sz="1400" dirty="0">
              <a:latin typeface="Avenir Book" panose="02000503020000020003" pitchFamily="2" charset="0"/>
            </a:endParaRPr>
          </a:p>
          <a:p>
            <a:r>
              <a:rPr lang="nl-NL" sz="1400" dirty="0">
                <a:latin typeface="Avenir Book" panose="02000503020000020003" pitchFamily="2" charset="0"/>
              </a:rPr>
              <a:t>    </a:t>
            </a:r>
            <a:r>
              <a:rPr lang="en-GB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public</a:t>
            </a:r>
            <a:r>
              <a:rPr lang="en-GB" sz="1400" dirty="0">
                <a:latin typeface="Avenir Book" panose="02000503020000020003" pitchFamily="2" charset="0"/>
              </a:rPr>
              <a:t> </a:t>
            </a:r>
            <a:r>
              <a:rPr lang="en-GB" sz="1400" dirty="0" err="1">
                <a:latin typeface="Avenir Book" panose="02000503020000020003" pitchFamily="2" charset="0"/>
              </a:rPr>
              <a:t>BinarySearchTree</a:t>
            </a:r>
            <a:r>
              <a:rPr lang="en-GB" sz="1400" dirty="0">
                <a:latin typeface="Avenir Book" panose="02000503020000020003" pitchFamily="2" charset="0"/>
              </a:rPr>
              <a:t>(</a:t>
            </a:r>
            <a:r>
              <a:rPr lang="en-GB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en-GB" sz="1400" dirty="0">
                <a:latin typeface="Avenir Book" panose="02000503020000020003" pitchFamily="2" charset="0"/>
              </a:rPr>
              <a:t> data, </a:t>
            </a:r>
            <a:r>
              <a:rPr lang="en-GB" sz="1400" dirty="0" err="1">
                <a:latin typeface="Avenir Book" panose="02000503020000020003" pitchFamily="2" charset="0"/>
              </a:rPr>
              <a:t>BinaryTree</a:t>
            </a:r>
            <a:r>
              <a:rPr lang="en-GB" sz="1400" dirty="0">
                <a:latin typeface="Avenir Book" panose="02000503020000020003" pitchFamily="2" charset="0"/>
              </a:rPr>
              <a:t>&lt;</a:t>
            </a:r>
            <a:r>
              <a:rPr lang="en-GB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en-GB" sz="1400" dirty="0">
                <a:latin typeface="Avenir Book" panose="02000503020000020003" pitchFamily="2" charset="0"/>
              </a:rPr>
              <a:t>&gt; </a:t>
            </a:r>
            <a:r>
              <a:rPr lang="en-GB" sz="1400" dirty="0" err="1">
                <a:latin typeface="Avenir Book" panose="02000503020000020003" pitchFamily="2" charset="0"/>
              </a:rPr>
              <a:t>leftTree</a:t>
            </a:r>
            <a:r>
              <a:rPr lang="en-GB" sz="1400" dirty="0">
                <a:latin typeface="Avenir Book" panose="02000503020000020003" pitchFamily="2" charset="0"/>
              </a:rPr>
              <a:t>, </a:t>
            </a:r>
            <a:r>
              <a:rPr lang="en-GB" sz="1400" dirty="0" err="1">
                <a:latin typeface="Avenir Book" panose="02000503020000020003" pitchFamily="2" charset="0"/>
              </a:rPr>
              <a:t>BinaryTree</a:t>
            </a:r>
            <a:r>
              <a:rPr lang="en-GB" sz="1400" dirty="0">
                <a:latin typeface="Avenir Book" panose="02000503020000020003" pitchFamily="2" charset="0"/>
              </a:rPr>
              <a:t>&lt;</a:t>
            </a:r>
            <a:r>
              <a:rPr lang="en-GB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en-GB" sz="1400" dirty="0">
                <a:latin typeface="Avenir Book" panose="02000503020000020003" pitchFamily="2" charset="0"/>
              </a:rPr>
              <a:t>&gt; </a:t>
            </a:r>
            <a:r>
              <a:rPr lang="en-GB" sz="1400" dirty="0" err="1">
                <a:latin typeface="Avenir Book" panose="02000503020000020003" pitchFamily="2" charset="0"/>
              </a:rPr>
              <a:t>rightTree</a:t>
            </a:r>
            <a:r>
              <a:rPr lang="en-GB" sz="1400" dirty="0">
                <a:latin typeface="Avenir Book" panose="02000503020000020003" pitchFamily="2" charset="0"/>
              </a:rPr>
              <a:t>) {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         </a:t>
            </a:r>
            <a:r>
              <a:rPr lang="en-GB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super</a:t>
            </a:r>
            <a:r>
              <a:rPr lang="en-GB" sz="1400" dirty="0">
                <a:latin typeface="Avenir Book" panose="02000503020000020003" pitchFamily="2" charset="0"/>
              </a:rPr>
              <a:t>(data, </a:t>
            </a:r>
            <a:r>
              <a:rPr lang="en-GB" sz="1400" dirty="0" err="1">
                <a:latin typeface="Avenir Book" panose="02000503020000020003" pitchFamily="2" charset="0"/>
              </a:rPr>
              <a:t>leftTree</a:t>
            </a:r>
            <a:r>
              <a:rPr lang="en-GB" sz="1400" dirty="0">
                <a:latin typeface="Avenir Book" panose="02000503020000020003" pitchFamily="2" charset="0"/>
              </a:rPr>
              <a:t>, </a:t>
            </a:r>
            <a:r>
              <a:rPr lang="en-GB" sz="1400" dirty="0" err="1">
                <a:latin typeface="Avenir Book" panose="02000503020000020003" pitchFamily="2" charset="0"/>
              </a:rPr>
              <a:t>rightTree</a:t>
            </a:r>
            <a:r>
              <a:rPr lang="en-GB" sz="1400" dirty="0">
                <a:latin typeface="Avenir Book" panose="02000503020000020003" pitchFamily="2" charset="0"/>
              </a:rPr>
              <a:t>);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    }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    </a:t>
            </a:r>
            <a:r>
              <a:rPr lang="en-GB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public</a:t>
            </a:r>
            <a:r>
              <a:rPr lang="en-GB" sz="1400" dirty="0">
                <a:latin typeface="Avenir Book" panose="02000503020000020003" pitchFamily="2" charset="0"/>
              </a:rPr>
              <a:t> </a:t>
            </a:r>
            <a:r>
              <a:rPr lang="en-GB" sz="1400" dirty="0" err="1">
                <a:latin typeface="Avenir Book" panose="02000503020000020003" pitchFamily="2" charset="0"/>
              </a:rPr>
              <a:t>BinarySearchTree</a:t>
            </a:r>
            <a:r>
              <a:rPr lang="en-GB" sz="1400" dirty="0">
                <a:latin typeface="Avenir Book" panose="02000503020000020003" pitchFamily="2" charset="0"/>
              </a:rPr>
              <a:t>(</a:t>
            </a:r>
            <a:r>
              <a:rPr lang="en-GB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en-GB" sz="1400" dirty="0">
                <a:latin typeface="Avenir Book" panose="02000503020000020003" pitchFamily="2" charset="0"/>
              </a:rPr>
              <a:t> data) {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         </a:t>
            </a:r>
            <a:r>
              <a:rPr lang="en-GB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super</a:t>
            </a:r>
            <a:r>
              <a:rPr lang="en-GB" sz="1400" dirty="0">
                <a:latin typeface="Avenir Book" panose="02000503020000020003" pitchFamily="2" charset="0"/>
              </a:rPr>
              <a:t>(data);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    }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}</a:t>
            </a:r>
            <a:r>
              <a:rPr lang="nl-NL" sz="1400" dirty="0">
                <a:latin typeface="Avenir Book" panose="02000503020000020003" pitchFamily="2" charset="0"/>
              </a:rPr>
              <a:t>    </a:t>
            </a:r>
          </a:p>
        </p:txBody>
      </p:sp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CE8492B5-BDD2-9947-8DBC-0249C109C8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727140" cy="2643871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0080"/>
                </a:solidFill>
                <a:latin typeface="Avenir Book" panose="02000503020000020003" pitchFamily="2" charset="0"/>
              </a:rPr>
              <a:t>super</a:t>
            </a:r>
            <a:r>
              <a:rPr lang="en-GB" dirty="0">
                <a:latin typeface="Avenir Book" panose="02000503020000020003" pitchFamily="2" charset="0"/>
              </a:rPr>
              <a:t>(data, </a:t>
            </a:r>
            <a:r>
              <a:rPr lang="en-GB" dirty="0" err="1">
                <a:latin typeface="Avenir Book" panose="02000503020000020003" pitchFamily="2" charset="0"/>
              </a:rPr>
              <a:t>leftTree</a:t>
            </a:r>
            <a:r>
              <a:rPr lang="en-GB" dirty="0">
                <a:latin typeface="Avenir Book" panose="02000503020000020003" pitchFamily="2" charset="0"/>
              </a:rPr>
              <a:t>, </a:t>
            </a:r>
            <a:r>
              <a:rPr lang="en-GB" dirty="0" err="1">
                <a:latin typeface="Avenir Book" panose="02000503020000020003" pitchFamily="2" charset="0"/>
              </a:rPr>
              <a:t>rightTree</a:t>
            </a:r>
            <a:r>
              <a:rPr lang="en-GB" dirty="0">
                <a:latin typeface="Avenir Book" panose="02000503020000020003" pitchFamily="2" charset="0"/>
              </a:rPr>
              <a:t>);</a:t>
            </a:r>
          </a:p>
          <a:p>
            <a:pPr lvl="1"/>
            <a:r>
              <a:rPr lang="en-GB" dirty="0" err="1">
                <a:latin typeface="Avenir Book" panose="02000503020000020003" pitchFamily="2" charset="0"/>
              </a:rPr>
              <a:t>Initialisatie</a:t>
            </a:r>
            <a:r>
              <a:rPr lang="en-GB" dirty="0">
                <a:latin typeface="Avenir Book" panose="02000503020000020003" pitchFamily="2" charset="0"/>
              </a:rPr>
              <a:t> van </a:t>
            </a:r>
            <a:r>
              <a:rPr lang="en-GB" dirty="0" err="1">
                <a:latin typeface="Avenir Book" panose="02000503020000020003" pitchFamily="2" charset="0"/>
              </a:rPr>
              <a:t>BinarySearchTree</a:t>
            </a:r>
            <a:r>
              <a:rPr lang="en-GB" dirty="0">
                <a:latin typeface="Avenir Book" panose="02000503020000020003" pitchFamily="2" charset="0"/>
              </a:rPr>
              <a:t> </a:t>
            </a:r>
            <a:r>
              <a:rPr lang="en-GB" dirty="0" err="1">
                <a:latin typeface="Avenir Book" panose="02000503020000020003" pitchFamily="2" charset="0"/>
              </a:rPr>
              <a:t>moet</a:t>
            </a:r>
            <a:r>
              <a:rPr lang="en-GB" dirty="0">
                <a:latin typeface="Avenir Book" panose="02000503020000020003" pitchFamily="2" charset="0"/>
              </a:rPr>
              <a:t> </a:t>
            </a:r>
            <a:r>
              <a:rPr lang="en-GB" dirty="0" err="1">
                <a:latin typeface="Avenir Book" panose="02000503020000020003" pitchFamily="2" charset="0"/>
              </a:rPr>
              <a:t>ook</a:t>
            </a:r>
            <a:r>
              <a:rPr lang="en-GB" dirty="0">
                <a:latin typeface="Avenir Book" panose="02000503020000020003" pitchFamily="2" charset="0"/>
              </a:rPr>
              <a:t> </a:t>
            </a:r>
            <a:r>
              <a:rPr lang="en-GB" dirty="0" err="1">
                <a:latin typeface="Avenir Book" panose="02000503020000020003" pitchFamily="2" charset="0"/>
              </a:rPr>
              <a:t>BinaryTree</a:t>
            </a:r>
            <a:r>
              <a:rPr lang="en-GB" dirty="0">
                <a:latin typeface="Avenir Book" panose="02000503020000020003" pitchFamily="2" charset="0"/>
              </a:rPr>
              <a:t> </a:t>
            </a:r>
            <a:r>
              <a:rPr lang="en-GB" dirty="0" err="1">
                <a:latin typeface="Avenir Book" panose="02000503020000020003" pitchFamily="2" charset="0"/>
              </a:rPr>
              <a:t>initialisatie</a:t>
            </a:r>
            <a:r>
              <a:rPr lang="en-GB" dirty="0">
                <a:latin typeface="Avenir Book" panose="02000503020000020003" pitchFamily="2" charset="0"/>
              </a:rPr>
              <a:t> </a:t>
            </a:r>
            <a:r>
              <a:rPr lang="en-GB" dirty="0" err="1">
                <a:latin typeface="Avenir Book" panose="02000503020000020003" pitchFamily="2" charset="0"/>
              </a:rPr>
              <a:t>voltooien</a:t>
            </a:r>
            <a:endParaRPr lang="en-GB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97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Zoeken in een binaire </a:t>
            </a:r>
            <a:r>
              <a:rPr lang="nl-NL" dirty="0" err="1">
                <a:latin typeface="Avenir Book" panose="02000503020000020003" pitchFamily="2" charset="0"/>
              </a:rPr>
              <a:t>zoekboom</a:t>
            </a:r>
            <a:endParaRPr lang="nl-NL" dirty="0">
              <a:latin typeface="Avenir Book" panose="02000503020000020003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1706" y="1142168"/>
            <a:ext cx="8942293" cy="5119788"/>
          </a:xfrm>
        </p:spPr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Voorbeeld: 	bevindt 20 zich in onderstaande </a:t>
            </a:r>
            <a:r>
              <a:rPr lang="nl-NL" dirty="0" err="1">
                <a:latin typeface="Avenir Book" panose="02000503020000020003" pitchFamily="2" charset="0"/>
              </a:rPr>
              <a:t>zoekboom</a:t>
            </a:r>
            <a:r>
              <a:rPr lang="nl-NL" dirty="0">
                <a:latin typeface="Avenir Book" panose="02000503020000020003" pitchFamily="2" charset="0"/>
              </a:rPr>
              <a:t>?</a:t>
            </a:r>
          </a:p>
          <a:p>
            <a:pPr lvl="2">
              <a:spcBef>
                <a:spcPts val="1200"/>
              </a:spcBef>
            </a:pPr>
            <a:r>
              <a:rPr lang="nl-NL" dirty="0">
                <a:latin typeface="Avenir Book" panose="02000503020000020003" pitchFamily="2" charset="0"/>
              </a:rPr>
              <a:t>20 is niet gelijk aan 5. Omdat 20 &gt; 5 onderzoeken we de </a:t>
            </a:r>
            <a:r>
              <a:rPr lang="nl-NL" dirty="0" err="1">
                <a:latin typeface="Avenir Book" panose="02000503020000020003" pitchFamily="2" charset="0"/>
              </a:rPr>
              <a:t>rechtersubboom</a:t>
            </a:r>
            <a:r>
              <a:rPr lang="nl-NL" dirty="0">
                <a:latin typeface="Avenir Book" panose="02000503020000020003" pitchFamily="2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46757" y="4052910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1678" y="4627738"/>
            <a:ext cx="37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18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6821" y="5130180"/>
            <a:ext cx="31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-4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2108" y="4624553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3702055" y="467296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353598" y="516786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861267" y="466356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4277124" y="409720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4" idx="5"/>
            <a:endCxn id="13" idx="1"/>
          </p:cNvCxnSpPr>
          <p:nvPr/>
        </p:nvCxnSpPr>
        <p:spPr>
          <a:xfrm>
            <a:off x="4450566" y="4270650"/>
            <a:ext cx="440459" cy="42267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2" idx="0"/>
          </p:cNvCxnSpPr>
          <p:nvPr/>
        </p:nvCxnSpPr>
        <p:spPr>
          <a:xfrm flipH="1">
            <a:off x="3455198" y="4846405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14" idx="3"/>
          </p:cNvCxnSpPr>
          <p:nvPr/>
        </p:nvCxnSpPr>
        <p:spPr>
          <a:xfrm flipV="1">
            <a:off x="3875497" y="4270650"/>
            <a:ext cx="431385" cy="4320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0686" y="5124898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023597" y="516470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1" idx="5"/>
            <a:endCxn id="19" idx="0"/>
          </p:cNvCxnSpPr>
          <p:nvPr/>
        </p:nvCxnSpPr>
        <p:spPr>
          <a:xfrm>
            <a:off x="3875497" y="4846405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64639" y="5716411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19</a:t>
            </a:r>
          </a:p>
        </p:txBody>
      </p:sp>
      <p:sp>
        <p:nvSpPr>
          <p:cNvPr id="22" name="Oval 21"/>
          <p:cNvSpPr/>
          <p:nvPr/>
        </p:nvSpPr>
        <p:spPr>
          <a:xfrm>
            <a:off x="5029883" y="575409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Connector 22"/>
          <p:cNvCxnSpPr>
            <a:stCxn id="28" idx="3"/>
            <a:endCxn id="22" idx="0"/>
          </p:cNvCxnSpPr>
          <p:nvPr/>
        </p:nvCxnSpPr>
        <p:spPr>
          <a:xfrm flipH="1">
            <a:off x="5131483" y="5437539"/>
            <a:ext cx="271843" cy="31655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6754" y="5713246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25</a:t>
            </a:r>
          </a:p>
        </p:txBody>
      </p:sp>
      <p:sp>
        <p:nvSpPr>
          <p:cNvPr id="25" name="Oval 24"/>
          <p:cNvSpPr/>
          <p:nvPr/>
        </p:nvSpPr>
        <p:spPr>
          <a:xfrm>
            <a:off x="5699882" y="575093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" name="Straight Connector 25"/>
          <p:cNvCxnSpPr>
            <a:stCxn id="28" idx="5"/>
            <a:endCxn id="25" idx="0"/>
          </p:cNvCxnSpPr>
          <p:nvPr/>
        </p:nvCxnSpPr>
        <p:spPr>
          <a:xfrm>
            <a:off x="5547010" y="5437539"/>
            <a:ext cx="254472" cy="313392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16679" y="5228266"/>
            <a:ext cx="376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21</a:t>
            </a:r>
          </a:p>
        </p:txBody>
      </p:sp>
      <p:sp>
        <p:nvSpPr>
          <p:cNvPr id="28" name="Oval 27"/>
          <p:cNvSpPr/>
          <p:nvPr/>
        </p:nvSpPr>
        <p:spPr>
          <a:xfrm>
            <a:off x="5373568" y="526409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9" name="Straight Connector 28"/>
          <p:cNvCxnSpPr>
            <a:stCxn id="13" idx="5"/>
            <a:endCxn id="28" idx="0"/>
          </p:cNvCxnSpPr>
          <p:nvPr/>
        </p:nvCxnSpPr>
        <p:spPr>
          <a:xfrm>
            <a:off x="5034709" y="4837011"/>
            <a:ext cx="440459" cy="42708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267922" y="4088742"/>
            <a:ext cx="220741" cy="220002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635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Zoeken in een binaire </a:t>
            </a:r>
            <a:r>
              <a:rPr lang="nl-NL" dirty="0" err="1">
                <a:latin typeface="Avenir Book" panose="02000503020000020003" pitchFamily="2" charset="0"/>
              </a:rPr>
              <a:t>zoekboom</a:t>
            </a:r>
            <a:endParaRPr lang="nl-NL" dirty="0">
              <a:latin typeface="Avenir Book" panose="02000503020000020003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1706" y="1142168"/>
            <a:ext cx="8942293" cy="5119788"/>
          </a:xfrm>
        </p:spPr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Voorbeeld: 	bevindt 20 zich in onderstaande </a:t>
            </a:r>
            <a:r>
              <a:rPr lang="nl-NL" dirty="0" err="1">
                <a:latin typeface="Avenir Book" panose="02000503020000020003" pitchFamily="2" charset="0"/>
              </a:rPr>
              <a:t>zoekboom</a:t>
            </a:r>
            <a:r>
              <a:rPr lang="nl-NL" dirty="0">
                <a:latin typeface="Avenir Book" panose="02000503020000020003" pitchFamily="2" charset="0"/>
              </a:rPr>
              <a:t>?</a:t>
            </a:r>
          </a:p>
          <a:p>
            <a:pPr lvl="2">
              <a:spcBef>
                <a:spcPts val="1200"/>
              </a:spcBef>
            </a:pPr>
            <a:r>
              <a:rPr lang="nl-NL" dirty="0">
                <a:latin typeface="Avenir Book" panose="02000503020000020003" pitchFamily="2" charset="0"/>
              </a:rPr>
              <a:t>20 is niet gelijk aan 5. Omdat 20 &gt; 5 onderzoeken we de </a:t>
            </a:r>
            <a:r>
              <a:rPr lang="nl-NL" dirty="0" err="1">
                <a:latin typeface="Avenir Book" panose="02000503020000020003" pitchFamily="2" charset="0"/>
              </a:rPr>
              <a:t>rechtersubboom</a:t>
            </a:r>
            <a:r>
              <a:rPr lang="nl-NL" dirty="0">
                <a:latin typeface="Avenir Book" panose="02000503020000020003" pitchFamily="2" charset="0"/>
              </a:rPr>
              <a:t>.</a:t>
            </a:r>
          </a:p>
          <a:p>
            <a:pPr lvl="2">
              <a:spcBef>
                <a:spcPts val="1200"/>
              </a:spcBef>
            </a:pPr>
            <a:r>
              <a:rPr lang="nl-NL" dirty="0">
                <a:latin typeface="Avenir Book" panose="02000503020000020003" pitchFamily="2" charset="0"/>
              </a:rPr>
              <a:t>20 is niet gelijk aan 18. Omdat 20 &gt; 18 onderzoeken we de </a:t>
            </a:r>
            <a:r>
              <a:rPr lang="nl-NL" dirty="0" err="1">
                <a:latin typeface="Avenir Book" panose="02000503020000020003" pitchFamily="2" charset="0"/>
              </a:rPr>
              <a:t>rechtersubboom</a:t>
            </a:r>
            <a:r>
              <a:rPr lang="nl-NL" dirty="0">
                <a:latin typeface="Avenir Book" panose="02000503020000020003" pitchFamily="2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46757" y="4052910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1678" y="4627738"/>
            <a:ext cx="37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18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6821" y="5130180"/>
            <a:ext cx="31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-4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2108" y="4624553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3702055" y="467296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353598" y="516786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861267" y="466356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4277124" y="409720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4" idx="5"/>
            <a:endCxn id="13" idx="1"/>
          </p:cNvCxnSpPr>
          <p:nvPr/>
        </p:nvCxnSpPr>
        <p:spPr>
          <a:xfrm>
            <a:off x="4450566" y="4270650"/>
            <a:ext cx="440459" cy="42267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2" idx="0"/>
          </p:cNvCxnSpPr>
          <p:nvPr/>
        </p:nvCxnSpPr>
        <p:spPr>
          <a:xfrm flipH="1">
            <a:off x="3455198" y="4846405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14" idx="3"/>
          </p:cNvCxnSpPr>
          <p:nvPr/>
        </p:nvCxnSpPr>
        <p:spPr>
          <a:xfrm flipV="1">
            <a:off x="3875497" y="4270650"/>
            <a:ext cx="431385" cy="4320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0686" y="5124898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023597" y="516470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1" idx="5"/>
            <a:endCxn id="19" idx="0"/>
          </p:cNvCxnSpPr>
          <p:nvPr/>
        </p:nvCxnSpPr>
        <p:spPr>
          <a:xfrm>
            <a:off x="3875497" y="4846405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64639" y="5716411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19</a:t>
            </a:r>
          </a:p>
        </p:txBody>
      </p:sp>
      <p:sp>
        <p:nvSpPr>
          <p:cNvPr id="22" name="Oval 21"/>
          <p:cNvSpPr/>
          <p:nvPr/>
        </p:nvSpPr>
        <p:spPr>
          <a:xfrm>
            <a:off x="5029883" y="575409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Connector 22"/>
          <p:cNvCxnSpPr>
            <a:stCxn id="28" idx="3"/>
            <a:endCxn id="22" idx="0"/>
          </p:cNvCxnSpPr>
          <p:nvPr/>
        </p:nvCxnSpPr>
        <p:spPr>
          <a:xfrm flipH="1">
            <a:off x="5131483" y="5437539"/>
            <a:ext cx="271843" cy="31655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6754" y="5713246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25</a:t>
            </a:r>
          </a:p>
        </p:txBody>
      </p:sp>
      <p:sp>
        <p:nvSpPr>
          <p:cNvPr id="25" name="Oval 24"/>
          <p:cNvSpPr/>
          <p:nvPr/>
        </p:nvSpPr>
        <p:spPr>
          <a:xfrm>
            <a:off x="5699882" y="575093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" name="Straight Connector 25"/>
          <p:cNvCxnSpPr>
            <a:stCxn id="28" idx="5"/>
            <a:endCxn id="25" idx="0"/>
          </p:cNvCxnSpPr>
          <p:nvPr/>
        </p:nvCxnSpPr>
        <p:spPr>
          <a:xfrm>
            <a:off x="5547010" y="5437539"/>
            <a:ext cx="254472" cy="313392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16679" y="5228266"/>
            <a:ext cx="376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21</a:t>
            </a:r>
          </a:p>
        </p:txBody>
      </p:sp>
      <p:sp>
        <p:nvSpPr>
          <p:cNvPr id="28" name="Oval 27"/>
          <p:cNvSpPr/>
          <p:nvPr/>
        </p:nvSpPr>
        <p:spPr>
          <a:xfrm>
            <a:off x="5373568" y="526409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9" name="Straight Connector 28"/>
          <p:cNvCxnSpPr>
            <a:stCxn id="13" idx="5"/>
            <a:endCxn id="28" idx="0"/>
          </p:cNvCxnSpPr>
          <p:nvPr/>
        </p:nvCxnSpPr>
        <p:spPr>
          <a:xfrm>
            <a:off x="5034709" y="4837011"/>
            <a:ext cx="440459" cy="42708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850076" y="4657219"/>
            <a:ext cx="220741" cy="220002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88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Zoeken in een binaire </a:t>
            </a:r>
            <a:r>
              <a:rPr lang="nl-NL" dirty="0" err="1">
                <a:latin typeface="Avenir Book" panose="02000503020000020003" pitchFamily="2" charset="0"/>
              </a:rPr>
              <a:t>zoekboom</a:t>
            </a:r>
            <a:endParaRPr lang="nl-NL" dirty="0">
              <a:latin typeface="Avenir Book" panose="02000503020000020003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1706" y="1142168"/>
            <a:ext cx="8942293" cy="5119788"/>
          </a:xfrm>
        </p:spPr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Voorbeeld: 	bevindt 20 zich in onderstaande </a:t>
            </a:r>
            <a:r>
              <a:rPr lang="nl-NL" dirty="0" err="1">
                <a:latin typeface="Avenir Book" panose="02000503020000020003" pitchFamily="2" charset="0"/>
              </a:rPr>
              <a:t>zoekboom</a:t>
            </a:r>
            <a:r>
              <a:rPr lang="nl-NL" dirty="0">
                <a:latin typeface="Avenir Book" panose="02000503020000020003" pitchFamily="2" charset="0"/>
              </a:rPr>
              <a:t>?</a:t>
            </a:r>
          </a:p>
          <a:p>
            <a:pPr lvl="2">
              <a:spcBef>
                <a:spcPts val="1200"/>
              </a:spcBef>
            </a:pPr>
            <a:r>
              <a:rPr lang="nl-NL" dirty="0">
                <a:latin typeface="Avenir Book" panose="02000503020000020003" pitchFamily="2" charset="0"/>
              </a:rPr>
              <a:t>20 is niet gelijk aan 5. Omdat 20 &gt; 5 onderzoeken we de </a:t>
            </a:r>
            <a:r>
              <a:rPr lang="nl-NL" dirty="0" err="1">
                <a:latin typeface="Avenir Book" panose="02000503020000020003" pitchFamily="2" charset="0"/>
              </a:rPr>
              <a:t>rechtersubboom</a:t>
            </a:r>
            <a:r>
              <a:rPr lang="nl-NL" dirty="0">
                <a:latin typeface="Avenir Book" panose="02000503020000020003" pitchFamily="2" charset="0"/>
              </a:rPr>
              <a:t>.</a:t>
            </a:r>
          </a:p>
          <a:p>
            <a:pPr lvl="2">
              <a:spcBef>
                <a:spcPts val="1200"/>
              </a:spcBef>
            </a:pPr>
            <a:r>
              <a:rPr lang="nl-NL" dirty="0">
                <a:latin typeface="Avenir Book" panose="02000503020000020003" pitchFamily="2" charset="0"/>
              </a:rPr>
              <a:t>20 is niet gelijk aan 18. Omdat 20 &gt; 18 onderzoeken we de </a:t>
            </a:r>
            <a:r>
              <a:rPr lang="nl-NL" dirty="0" err="1">
                <a:latin typeface="Avenir Book" panose="02000503020000020003" pitchFamily="2" charset="0"/>
              </a:rPr>
              <a:t>rechtersubboom</a:t>
            </a:r>
            <a:r>
              <a:rPr lang="nl-NL" dirty="0">
                <a:latin typeface="Avenir Book" panose="02000503020000020003" pitchFamily="2" charset="0"/>
              </a:rPr>
              <a:t>.</a:t>
            </a:r>
          </a:p>
          <a:p>
            <a:pPr lvl="2">
              <a:spcBef>
                <a:spcPts val="1200"/>
              </a:spcBef>
            </a:pPr>
            <a:r>
              <a:rPr lang="nl-NL" dirty="0">
                <a:latin typeface="Avenir Book" panose="02000503020000020003" pitchFamily="2" charset="0"/>
              </a:rPr>
              <a:t>20 is niet gelijk aan 21. Omdat 20 &lt; 21 onderzoeken we de </a:t>
            </a:r>
            <a:r>
              <a:rPr lang="nl-NL" dirty="0" err="1">
                <a:latin typeface="Avenir Book" panose="02000503020000020003" pitchFamily="2" charset="0"/>
              </a:rPr>
              <a:t>linkersubboom</a:t>
            </a:r>
            <a:r>
              <a:rPr lang="nl-NL" dirty="0">
                <a:latin typeface="Avenir Book" panose="02000503020000020003" pitchFamily="2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46757" y="4052910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1678" y="4627738"/>
            <a:ext cx="37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18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6821" y="5130180"/>
            <a:ext cx="31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-4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2108" y="4624553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3702055" y="467296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353598" y="516786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861267" y="466356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4277124" y="409720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4" idx="5"/>
            <a:endCxn id="13" idx="1"/>
          </p:cNvCxnSpPr>
          <p:nvPr/>
        </p:nvCxnSpPr>
        <p:spPr>
          <a:xfrm>
            <a:off x="4450566" y="4270650"/>
            <a:ext cx="440459" cy="42267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2" idx="0"/>
          </p:cNvCxnSpPr>
          <p:nvPr/>
        </p:nvCxnSpPr>
        <p:spPr>
          <a:xfrm flipH="1">
            <a:off x="3455198" y="4846405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14" idx="3"/>
          </p:cNvCxnSpPr>
          <p:nvPr/>
        </p:nvCxnSpPr>
        <p:spPr>
          <a:xfrm flipV="1">
            <a:off x="3875497" y="4270650"/>
            <a:ext cx="431385" cy="4320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0686" y="5124898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023597" y="516470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1" idx="5"/>
            <a:endCxn id="19" idx="0"/>
          </p:cNvCxnSpPr>
          <p:nvPr/>
        </p:nvCxnSpPr>
        <p:spPr>
          <a:xfrm>
            <a:off x="3875497" y="4846405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64639" y="5716411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19</a:t>
            </a:r>
          </a:p>
        </p:txBody>
      </p:sp>
      <p:sp>
        <p:nvSpPr>
          <p:cNvPr id="22" name="Oval 21"/>
          <p:cNvSpPr/>
          <p:nvPr/>
        </p:nvSpPr>
        <p:spPr>
          <a:xfrm>
            <a:off x="5029883" y="575409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Connector 22"/>
          <p:cNvCxnSpPr>
            <a:stCxn id="28" idx="3"/>
            <a:endCxn id="22" idx="0"/>
          </p:cNvCxnSpPr>
          <p:nvPr/>
        </p:nvCxnSpPr>
        <p:spPr>
          <a:xfrm flipH="1">
            <a:off x="5131483" y="5437539"/>
            <a:ext cx="271843" cy="31655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6754" y="5713246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25</a:t>
            </a:r>
          </a:p>
        </p:txBody>
      </p:sp>
      <p:sp>
        <p:nvSpPr>
          <p:cNvPr id="25" name="Oval 24"/>
          <p:cNvSpPr/>
          <p:nvPr/>
        </p:nvSpPr>
        <p:spPr>
          <a:xfrm>
            <a:off x="5699882" y="575093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" name="Straight Connector 25"/>
          <p:cNvCxnSpPr>
            <a:stCxn id="28" idx="5"/>
            <a:endCxn id="25" idx="0"/>
          </p:cNvCxnSpPr>
          <p:nvPr/>
        </p:nvCxnSpPr>
        <p:spPr>
          <a:xfrm>
            <a:off x="5547010" y="5437539"/>
            <a:ext cx="254472" cy="313392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16679" y="5228266"/>
            <a:ext cx="376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21</a:t>
            </a:r>
          </a:p>
        </p:txBody>
      </p:sp>
      <p:sp>
        <p:nvSpPr>
          <p:cNvPr id="28" name="Oval 27"/>
          <p:cNvSpPr/>
          <p:nvPr/>
        </p:nvSpPr>
        <p:spPr>
          <a:xfrm>
            <a:off x="5373568" y="526409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9" name="Straight Connector 28"/>
          <p:cNvCxnSpPr>
            <a:stCxn id="13" idx="5"/>
            <a:endCxn id="28" idx="0"/>
          </p:cNvCxnSpPr>
          <p:nvPr/>
        </p:nvCxnSpPr>
        <p:spPr>
          <a:xfrm>
            <a:off x="5034709" y="4837011"/>
            <a:ext cx="440459" cy="42708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362377" y="5253645"/>
            <a:ext cx="220741" cy="220002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617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Zoeken in een binaire </a:t>
            </a:r>
            <a:r>
              <a:rPr lang="nl-NL" dirty="0" err="1">
                <a:latin typeface="Avenir Book" panose="02000503020000020003" pitchFamily="2" charset="0"/>
              </a:rPr>
              <a:t>zoekboom</a:t>
            </a:r>
            <a:endParaRPr lang="nl-NL" dirty="0">
              <a:latin typeface="Avenir Book" panose="02000503020000020003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1706" y="1142168"/>
            <a:ext cx="8942293" cy="5119788"/>
          </a:xfrm>
        </p:spPr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Voorbeeld: 	bevindt 20 zich in onderstaande </a:t>
            </a:r>
            <a:r>
              <a:rPr lang="nl-NL" dirty="0" err="1">
                <a:latin typeface="Avenir Book" panose="02000503020000020003" pitchFamily="2" charset="0"/>
              </a:rPr>
              <a:t>zoekboom</a:t>
            </a:r>
            <a:r>
              <a:rPr lang="nl-NL" dirty="0">
                <a:latin typeface="Avenir Book" panose="02000503020000020003" pitchFamily="2" charset="0"/>
              </a:rPr>
              <a:t>?</a:t>
            </a:r>
          </a:p>
          <a:p>
            <a:pPr lvl="2">
              <a:spcBef>
                <a:spcPts val="1200"/>
              </a:spcBef>
            </a:pPr>
            <a:r>
              <a:rPr lang="nl-NL" dirty="0">
                <a:latin typeface="Avenir Book" panose="02000503020000020003" pitchFamily="2" charset="0"/>
              </a:rPr>
              <a:t>20 is niet gelijk aan 5. Omdat 20 &gt; 5 onderzoeken we de </a:t>
            </a:r>
            <a:r>
              <a:rPr lang="nl-NL" dirty="0" err="1">
                <a:latin typeface="Avenir Book" panose="02000503020000020003" pitchFamily="2" charset="0"/>
              </a:rPr>
              <a:t>rechtersubboom</a:t>
            </a:r>
            <a:r>
              <a:rPr lang="nl-NL" dirty="0">
                <a:latin typeface="Avenir Book" panose="02000503020000020003" pitchFamily="2" charset="0"/>
              </a:rPr>
              <a:t>.</a:t>
            </a:r>
          </a:p>
          <a:p>
            <a:pPr lvl="2">
              <a:spcBef>
                <a:spcPts val="1200"/>
              </a:spcBef>
            </a:pPr>
            <a:r>
              <a:rPr lang="nl-NL" dirty="0">
                <a:latin typeface="Avenir Book" panose="02000503020000020003" pitchFamily="2" charset="0"/>
              </a:rPr>
              <a:t>20 is niet gelijk aan 18. Omdat 20 &gt; 18 onderzoeken we de </a:t>
            </a:r>
            <a:r>
              <a:rPr lang="nl-NL" dirty="0" err="1">
                <a:latin typeface="Avenir Book" panose="02000503020000020003" pitchFamily="2" charset="0"/>
              </a:rPr>
              <a:t>rechtersubboom</a:t>
            </a:r>
            <a:r>
              <a:rPr lang="nl-NL" dirty="0">
                <a:latin typeface="Avenir Book" panose="02000503020000020003" pitchFamily="2" charset="0"/>
              </a:rPr>
              <a:t>.</a:t>
            </a:r>
          </a:p>
          <a:p>
            <a:pPr lvl="2">
              <a:spcBef>
                <a:spcPts val="1200"/>
              </a:spcBef>
            </a:pPr>
            <a:r>
              <a:rPr lang="nl-NL" dirty="0">
                <a:latin typeface="Avenir Book" panose="02000503020000020003" pitchFamily="2" charset="0"/>
              </a:rPr>
              <a:t>20 is niet gelijk aan 21. Omdat 20 &lt; 21 onderzoeken we de </a:t>
            </a:r>
            <a:r>
              <a:rPr lang="nl-NL" dirty="0" err="1">
                <a:latin typeface="Avenir Book" panose="02000503020000020003" pitchFamily="2" charset="0"/>
              </a:rPr>
              <a:t>linkersubboom</a:t>
            </a:r>
            <a:r>
              <a:rPr lang="nl-NL" dirty="0">
                <a:latin typeface="Avenir Book" panose="02000503020000020003" pitchFamily="2" charset="0"/>
              </a:rPr>
              <a:t>.</a:t>
            </a:r>
          </a:p>
          <a:p>
            <a:pPr lvl="2">
              <a:spcBef>
                <a:spcPts val="1200"/>
              </a:spcBef>
            </a:pPr>
            <a:r>
              <a:rPr lang="nl-NL" dirty="0">
                <a:latin typeface="Avenir Book" panose="02000503020000020003" pitchFamily="2" charset="0"/>
              </a:rPr>
              <a:t>20 is niet gelijk aan 19. Omdat 20 &gt; 19 onderzoeken we de </a:t>
            </a:r>
            <a:r>
              <a:rPr lang="nl-NL" dirty="0" err="1">
                <a:latin typeface="Avenir Book" panose="02000503020000020003" pitchFamily="2" charset="0"/>
              </a:rPr>
              <a:t>rechtersubboom</a:t>
            </a:r>
            <a:r>
              <a:rPr lang="nl-NL" dirty="0">
                <a:latin typeface="Avenir Book" panose="02000503020000020003" pitchFamily="2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46757" y="4052910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1678" y="4627738"/>
            <a:ext cx="37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18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6821" y="5130180"/>
            <a:ext cx="31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-4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2108" y="4624553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3702055" y="467296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353598" y="516786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861267" y="466356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4277124" y="409720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4" idx="5"/>
            <a:endCxn id="13" idx="1"/>
          </p:cNvCxnSpPr>
          <p:nvPr/>
        </p:nvCxnSpPr>
        <p:spPr>
          <a:xfrm>
            <a:off x="4450566" y="4270650"/>
            <a:ext cx="440459" cy="42267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2" idx="0"/>
          </p:cNvCxnSpPr>
          <p:nvPr/>
        </p:nvCxnSpPr>
        <p:spPr>
          <a:xfrm flipH="1">
            <a:off x="3455198" y="4846405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14" idx="3"/>
          </p:cNvCxnSpPr>
          <p:nvPr/>
        </p:nvCxnSpPr>
        <p:spPr>
          <a:xfrm flipV="1">
            <a:off x="3875497" y="4270650"/>
            <a:ext cx="431385" cy="4320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0686" y="5124898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023597" y="516470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1" idx="5"/>
            <a:endCxn id="19" idx="0"/>
          </p:cNvCxnSpPr>
          <p:nvPr/>
        </p:nvCxnSpPr>
        <p:spPr>
          <a:xfrm>
            <a:off x="3875497" y="4846405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64639" y="5716411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19</a:t>
            </a:r>
          </a:p>
        </p:txBody>
      </p:sp>
      <p:sp>
        <p:nvSpPr>
          <p:cNvPr id="22" name="Oval 21"/>
          <p:cNvSpPr/>
          <p:nvPr/>
        </p:nvSpPr>
        <p:spPr>
          <a:xfrm>
            <a:off x="5029883" y="575409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Connector 22"/>
          <p:cNvCxnSpPr>
            <a:stCxn id="28" idx="3"/>
            <a:endCxn id="22" idx="0"/>
          </p:cNvCxnSpPr>
          <p:nvPr/>
        </p:nvCxnSpPr>
        <p:spPr>
          <a:xfrm flipH="1">
            <a:off x="5131483" y="5437539"/>
            <a:ext cx="271843" cy="31655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6754" y="5713246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25</a:t>
            </a:r>
          </a:p>
        </p:txBody>
      </p:sp>
      <p:sp>
        <p:nvSpPr>
          <p:cNvPr id="25" name="Oval 24"/>
          <p:cNvSpPr/>
          <p:nvPr/>
        </p:nvSpPr>
        <p:spPr>
          <a:xfrm>
            <a:off x="5699882" y="575093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" name="Straight Connector 25"/>
          <p:cNvCxnSpPr>
            <a:stCxn id="28" idx="5"/>
            <a:endCxn id="25" idx="0"/>
          </p:cNvCxnSpPr>
          <p:nvPr/>
        </p:nvCxnSpPr>
        <p:spPr>
          <a:xfrm>
            <a:off x="5547010" y="5437539"/>
            <a:ext cx="254472" cy="313392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16679" y="5228266"/>
            <a:ext cx="376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21</a:t>
            </a:r>
          </a:p>
        </p:txBody>
      </p:sp>
      <p:sp>
        <p:nvSpPr>
          <p:cNvPr id="28" name="Oval 27"/>
          <p:cNvSpPr/>
          <p:nvPr/>
        </p:nvSpPr>
        <p:spPr>
          <a:xfrm>
            <a:off x="5373568" y="526409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9" name="Straight Connector 28"/>
          <p:cNvCxnSpPr>
            <a:stCxn id="13" idx="5"/>
            <a:endCxn id="28" idx="0"/>
          </p:cNvCxnSpPr>
          <p:nvPr/>
        </p:nvCxnSpPr>
        <p:spPr>
          <a:xfrm>
            <a:off x="5034709" y="4837011"/>
            <a:ext cx="440459" cy="42708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23533" y="5741811"/>
            <a:ext cx="220741" cy="220002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243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Zoeken in een binaire </a:t>
            </a:r>
            <a:r>
              <a:rPr lang="nl-NL" dirty="0" err="1">
                <a:latin typeface="Avenir Book" panose="02000503020000020003" pitchFamily="2" charset="0"/>
              </a:rPr>
              <a:t>zoekboom</a:t>
            </a:r>
            <a:endParaRPr lang="nl-NL" dirty="0">
              <a:latin typeface="Avenir Book" panose="02000503020000020003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1706" y="1142168"/>
            <a:ext cx="8942293" cy="5119788"/>
          </a:xfrm>
        </p:spPr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Voorbeeld: 	bevindt 20 zich in onderstaande </a:t>
            </a:r>
            <a:r>
              <a:rPr lang="nl-NL" dirty="0" err="1">
                <a:latin typeface="Avenir Book" panose="02000503020000020003" pitchFamily="2" charset="0"/>
              </a:rPr>
              <a:t>zoekboom</a:t>
            </a:r>
            <a:r>
              <a:rPr lang="nl-NL" dirty="0">
                <a:latin typeface="Avenir Book" panose="02000503020000020003" pitchFamily="2" charset="0"/>
              </a:rPr>
              <a:t>?</a:t>
            </a:r>
          </a:p>
          <a:p>
            <a:pPr lvl="2">
              <a:spcBef>
                <a:spcPts val="1200"/>
              </a:spcBef>
            </a:pPr>
            <a:r>
              <a:rPr lang="nl-NL" dirty="0">
                <a:latin typeface="Avenir Book" panose="02000503020000020003" pitchFamily="2" charset="0"/>
              </a:rPr>
              <a:t>20 is niet gelijk aan 5. Omdat 20 &gt; 5 onderzoeken we de </a:t>
            </a:r>
            <a:r>
              <a:rPr lang="nl-NL" dirty="0" err="1">
                <a:latin typeface="Avenir Book" panose="02000503020000020003" pitchFamily="2" charset="0"/>
              </a:rPr>
              <a:t>rechtersubboom</a:t>
            </a:r>
            <a:r>
              <a:rPr lang="nl-NL" dirty="0">
                <a:latin typeface="Avenir Book" panose="02000503020000020003" pitchFamily="2" charset="0"/>
              </a:rPr>
              <a:t>.</a:t>
            </a:r>
          </a:p>
          <a:p>
            <a:pPr lvl="2">
              <a:spcBef>
                <a:spcPts val="1200"/>
              </a:spcBef>
            </a:pPr>
            <a:r>
              <a:rPr lang="nl-NL" dirty="0">
                <a:latin typeface="Avenir Book" panose="02000503020000020003" pitchFamily="2" charset="0"/>
              </a:rPr>
              <a:t>20 is niet gelijk aan 18. Omdat 20 &gt; 18 onderzoeken we de </a:t>
            </a:r>
            <a:r>
              <a:rPr lang="nl-NL" dirty="0" err="1">
                <a:latin typeface="Avenir Book" panose="02000503020000020003" pitchFamily="2" charset="0"/>
              </a:rPr>
              <a:t>rechtersubboom</a:t>
            </a:r>
            <a:r>
              <a:rPr lang="nl-NL" dirty="0">
                <a:latin typeface="Avenir Book" panose="02000503020000020003" pitchFamily="2" charset="0"/>
              </a:rPr>
              <a:t>.</a:t>
            </a:r>
          </a:p>
          <a:p>
            <a:pPr lvl="2">
              <a:spcBef>
                <a:spcPts val="1200"/>
              </a:spcBef>
            </a:pPr>
            <a:r>
              <a:rPr lang="nl-NL" dirty="0">
                <a:latin typeface="Avenir Book" panose="02000503020000020003" pitchFamily="2" charset="0"/>
              </a:rPr>
              <a:t>20 is niet gelijk aan 21. Omdat 20 &lt; 21 onderzoeken we de </a:t>
            </a:r>
            <a:r>
              <a:rPr lang="nl-NL" dirty="0" err="1">
                <a:latin typeface="Avenir Book" panose="02000503020000020003" pitchFamily="2" charset="0"/>
              </a:rPr>
              <a:t>linkersubboom</a:t>
            </a:r>
            <a:r>
              <a:rPr lang="nl-NL" dirty="0">
                <a:latin typeface="Avenir Book" panose="02000503020000020003" pitchFamily="2" charset="0"/>
              </a:rPr>
              <a:t>.</a:t>
            </a:r>
          </a:p>
          <a:p>
            <a:pPr lvl="2">
              <a:spcBef>
                <a:spcPts val="1200"/>
              </a:spcBef>
            </a:pPr>
            <a:r>
              <a:rPr lang="nl-NL" dirty="0">
                <a:latin typeface="Avenir Book" panose="02000503020000020003" pitchFamily="2" charset="0"/>
              </a:rPr>
              <a:t>20 is niet gelijk aan 19. Omdat 20 &gt; 19 onderzoeken we de </a:t>
            </a:r>
            <a:r>
              <a:rPr lang="nl-NL" dirty="0" err="1">
                <a:latin typeface="Avenir Book" panose="02000503020000020003" pitchFamily="2" charset="0"/>
              </a:rPr>
              <a:t>rechtersubboom</a:t>
            </a:r>
            <a:r>
              <a:rPr lang="nl-NL" dirty="0">
                <a:latin typeface="Avenir Book" panose="02000503020000020003" pitchFamily="2" charset="0"/>
              </a:rPr>
              <a:t>.</a:t>
            </a:r>
          </a:p>
          <a:p>
            <a:pPr lvl="2">
              <a:spcBef>
                <a:spcPts val="1200"/>
              </a:spcBef>
            </a:pPr>
            <a:r>
              <a:rPr lang="nl-NL" dirty="0">
                <a:latin typeface="Avenir Book" panose="02000503020000020003" pitchFamily="2" charset="0"/>
              </a:rPr>
              <a:t>Omdat deze </a:t>
            </a:r>
            <a:r>
              <a:rPr lang="nl-NL" dirty="0" err="1">
                <a:latin typeface="Avenir Book" panose="02000503020000020003" pitchFamily="2" charset="0"/>
              </a:rPr>
              <a:t>rechtersubboom</a:t>
            </a:r>
            <a:r>
              <a:rPr lang="nl-NL" dirty="0">
                <a:latin typeface="Avenir Book" panose="02000503020000020003" pitchFamily="2" charset="0"/>
              </a:rPr>
              <a:t> leeg is, bevindt 20 zich niet in deze boom.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46757" y="4052910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1678" y="4627738"/>
            <a:ext cx="37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18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6821" y="5130180"/>
            <a:ext cx="31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-4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2108" y="4624553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3702055" y="467296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353598" y="516786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861267" y="466356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4277124" y="409720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4" idx="5"/>
            <a:endCxn id="13" idx="1"/>
          </p:cNvCxnSpPr>
          <p:nvPr/>
        </p:nvCxnSpPr>
        <p:spPr>
          <a:xfrm>
            <a:off x="4450566" y="4270650"/>
            <a:ext cx="440459" cy="42267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2" idx="0"/>
          </p:cNvCxnSpPr>
          <p:nvPr/>
        </p:nvCxnSpPr>
        <p:spPr>
          <a:xfrm flipH="1">
            <a:off x="3455198" y="4846405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14" idx="3"/>
          </p:cNvCxnSpPr>
          <p:nvPr/>
        </p:nvCxnSpPr>
        <p:spPr>
          <a:xfrm flipV="1">
            <a:off x="3875497" y="4270650"/>
            <a:ext cx="431385" cy="4320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0686" y="5124898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023597" y="516470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1" idx="5"/>
            <a:endCxn id="19" idx="0"/>
          </p:cNvCxnSpPr>
          <p:nvPr/>
        </p:nvCxnSpPr>
        <p:spPr>
          <a:xfrm>
            <a:off x="3875497" y="4846405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64639" y="5716411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19</a:t>
            </a:r>
          </a:p>
        </p:txBody>
      </p:sp>
      <p:sp>
        <p:nvSpPr>
          <p:cNvPr id="22" name="Oval 21"/>
          <p:cNvSpPr/>
          <p:nvPr/>
        </p:nvSpPr>
        <p:spPr>
          <a:xfrm>
            <a:off x="5029883" y="575409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Connector 22"/>
          <p:cNvCxnSpPr>
            <a:stCxn id="28" idx="3"/>
            <a:endCxn id="22" idx="0"/>
          </p:cNvCxnSpPr>
          <p:nvPr/>
        </p:nvCxnSpPr>
        <p:spPr>
          <a:xfrm flipH="1">
            <a:off x="5131483" y="5437539"/>
            <a:ext cx="271843" cy="31655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6754" y="5713246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25</a:t>
            </a:r>
          </a:p>
        </p:txBody>
      </p:sp>
      <p:sp>
        <p:nvSpPr>
          <p:cNvPr id="25" name="Oval 24"/>
          <p:cNvSpPr/>
          <p:nvPr/>
        </p:nvSpPr>
        <p:spPr>
          <a:xfrm>
            <a:off x="5699882" y="575093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" name="Straight Connector 25"/>
          <p:cNvCxnSpPr>
            <a:stCxn id="28" idx="5"/>
            <a:endCxn id="25" idx="0"/>
          </p:cNvCxnSpPr>
          <p:nvPr/>
        </p:nvCxnSpPr>
        <p:spPr>
          <a:xfrm>
            <a:off x="5547010" y="5437539"/>
            <a:ext cx="254472" cy="313392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16679" y="5228266"/>
            <a:ext cx="376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21</a:t>
            </a:r>
          </a:p>
        </p:txBody>
      </p:sp>
      <p:sp>
        <p:nvSpPr>
          <p:cNvPr id="28" name="Oval 27"/>
          <p:cNvSpPr/>
          <p:nvPr/>
        </p:nvSpPr>
        <p:spPr>
          <a:xfrm>
            <a:off x="5373568" y="526409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9" name="Straight Connector 28"/>
          <p:cNvCxnSpPr>
            <a:stCxn id="13" idx="5"/>
            <a:endCxn id="28" idx="0"/>
          </p:cNvCxnSpPr>
          <p:nvPr/>
        </p:nvCxnSpPr>
        <p:spPr>
          <a:xfrm>
            <a:off x="5034709" y="4837011"/>
            <a:ext cx="440459" cy="42708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5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Zoeken in een binaire </a:t>
            </a:r>
            <a:r>
              <a:rPr lang="nl-NL" dirty="0" err="1">
                <a:latin typeface="Avenir Book" panose="02000503020000020003" pitchFamily="2" charset="0"/>
              </a:rPr>
              <a:t>zoekboom</a:t>
            </a:r>
            <a:endParaRPr lang="nl-NL" dirty="0">
              <a:latin typeface="Avenir Book" panose="02000503020000020003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1706" y="1142168"/>
            <a:ext cx="8942293" cy="5119788"/>
          </a:xfrm>
        </p:spPr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Voorbeeld: 	bevindt 20 zich in onderstaande </a:t>
            </a:r>
            <a:r>
              <a:rPr lang="nl-NL" dirty="0" err="1">
                <a:latin typeface="Avenir Book" panose="02000503020000020003" pitchFamily="2" charset="0"/>
              </a:rPr>
              <a:t>zoekboom</a:t>
            </a:r>
            <a:r>
              <a:rPr lang="nl-NL" dirty="0">
                <a:latin typeface="Avenir Book" panose="02000503020000020003" pitchFamily="2" charset="0"/>
              </a:rPr>
              <a:t>?</a:t>
            </a:r>
          </a:p>
          <a:p>
            <a:pPr lvl="2">
              <a:spcBef>
                <a:spcPts val="1200"/>
              </a:spcBef>
            </a:pPr>
            <a:r>
              <a:rPr lang="nl-NL" dirty="0">
                <a:latin typeface="Avenir Book" panose="02000503020000020003" pitchFamily="2" charset="0"/>
              </a:rPr>
              <a:t>20 is niet gelijk aan 5. Omdat 20 &gt; 5 onderzoeken we de </a:t>
            </a:r>
            <a:r>
              <a:rPr lang="nl-NL" dirty="0" err="1">
                <a:latin typeface="Avenir Book" panose="02000503020000020003" pitchFamily="2" charset="0"/>
              </a:rPr>
              <a:t>rechtersubboom</a:t>
            </a:r>
            <a:r>
              <a:rPr lang="nl-NL" dirty="0">
                <a:latin typeface="Avenir Book" panose="02000503020000020003" pitchFamily="2" charset="0"/>
              </a:rPr>
              <a:t>.</a:t>
            </a:r>
          </a:p>
          <a:p>
            <a:pPr lvl="2">
              <a:spcBef>
                <a:spcPts val="1200"/>
              </a:spcBef>
            </a:pPr>
            <a:r>
              <a:rPr lang="nl-NL" dirty="0">
                <a:latin typeface="Avenir Book" panose="02000503020000020003" pitchFamily="2" charset="0"/>
              </a:rPr>
              <a:t>20 is niet gelijk aan 18. Omdat 20 &gt; 18 onderzoeken we de </a:t>
            </a:r>
            <a:r>
              <a:rPr lang="nl-NL" dirty="0" err="1">
                <a:latin typeface="Avenir Book" panose="02000503020000020003" pitchFamily="2" charset="0"/>
              </a:rPr>
              <a:t>rechtersubboom</a:t>
            </a:r>
            <a:r>
              <a:rPr lang="nl-NL" dirty="0">
                <a:latin typeface="Avenir Book" panose="02000503020000020003" pitchFamily="2" charset="0"/>
              </a:rPr>
              <a:t>.</a:t>
            </a:r>
          </a:p>
          <a:p>
            <a:pPr lvl="2">
              <a:spcBef>
                <a:spcPts val="1200"/>
              </a:spcBef>
            </a:pPr>
            <a:r>
              <a:rPr lang="nl-NL" dirty="0">
                <a:latin typeface="Avenir Book" panose="02000503020000020003" pitchFamily="2" charset="0"/>
              </a:rPr>
              <a:t>20 is niet gelijk aan 21. Omdat 20 &lt; 21 onderzoeken we de </a:t>
            </a:r>
            <a:r>
              <a:rPr lang="nl-NL" dirty="0" err="1">
                <a:latin typeface="Avenir Book" panose="02000503020000020003" pitchFamily="2" charset="0"/>
              </a:rPr>
              <a:t>linkersubboom</a:t>
            </a:r>
            <a:r>
              <a:rPr lang="nl-NL" dirty="0">
                <a:latin typeface="Avenir Book" panose="02000503020000020003" pitchFamily="2" charset="0"/>
              </a:rPr>
              <a:t>.</a:t>
            </a:r>
          </a:p>
          <a:p>
            <a:pPr lvl="2">
              <a:spcBef>
                <a:spcPts val="1200"/>
              </a:spcBef>
            </a:pPr>
            <a:r>
              <a:rPr lang="nl-NL" dirty="0">
                <a:latin typeface="Avenir Book" panose="02000503020000020003" pitchFamily="2" charset="0"/>
              </a:rPr>
              <a:t>20 is niet gelijk aan 19. Omdat 20 &gt; 19 onderzoeken we de </a:t>
            </a:r>
            <a:r>
              <a:rPr lang="nl-NL" dirty="0" err="1">
                <a:latin typeface="Avenir Book" panose="02000503020000020003" pitchFamily="2" charset="0"/>
              </a:rPr>
              <a:t>rechtersubboom</a:t>
            </a:r>
            <a:r>
              <a:rPr lang="nl-NL" dirty="0">
                <a:latin typeface="Avenir Book" panose="02000503020000020003" pitchFamily="2" charset="0"/>
              </a:rPr>
              <a:t>.</a:t>
            </a:r>
          </a:p>
          <a:p>
            <a:pPr lvl="2">
              <a:spcBef>
                <a:spcPts val="1200"/>
              </a:spcBef>
            </a:pPr>
            <a:r>
              <a:rPr lang="nl-NL" dirty="0">
                <a:latin typeface="Avenir Book" panose="02000503020000020003" pitchFamily="2" charset="0"/>
              </a:rPr>
              <a:t>Omdat deze </a:t>
            </a:r>
            <a:r>
              <a:rPr lang="nl-NL" dirty="0" err="1">
                <a:latin typeface="Avenir Book" panose="02000503020000020003" pitchFamily="2" charset="0"/>
              </a:rPr>
              <a:t>rechtersubboom</a:t>
            </a:r>
            <a:r>
              <a:rPr lang="nl-NL" dirty="0">
                <a:latin typeface="Avenir Book" panose="02000503020000020003" pitchFamily="2" charset="0"/>
              </a:rPr>
              <a:t> leeg is, bevindt 20 zich niet in deze boom.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46757" y="4052910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1678" y="4627738"/>
            <a:ext cx="37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18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6821" y="5130180"/>
            <a:ext cx="31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-4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2108" y="4624553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3702055" y="467296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353598" y="516786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861267" y="466356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4277124" y="409720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4" idx="5"/>
            <a:endCxn id="13" idx="1"/>
          </p:cNvCxnSpPr>
          <p:nvPr/>
        </p:nvCxnSpPr>
        <p:spPr>
          <a:xfrm>
            <a:off x="4450566" y="4270650"/>
            <a:ext cx="440459" cy="42267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2" idx="0"/>
          </p:cNvCxnSpPr>
          <p:nvPr/>
        </p:nvCxnSpPr>
        <p:spPr>
          <a:xfrm flipH="1">
            <a:off x="3455198" y="4846405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14" idx="3"/>
          </p:cNvCxnSpPr>
          <p:nvPr/>
        </p:nvCxnSpPr>
        <p:spPr>
          <a:xfrm flipV="1">
            <a:off x="3875497" y="4270650"/>
            <a:ext cx="431385" cy="4320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0686" y="5124898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023597" y="516470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1" idx="5"/>
            <a:endCxn id="19" idx="0"/>
          </p:cNvCxnSpPr>
          <p:nvPr/>
        </p:nvCxnSpPr>
        <p:spPr>
          <a:xfrm>
            <a:off x="3875497" y="4846405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64639" y="5716411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19</a:t>
            </a:r>
          </a:p>
        </p:txBody>
      </p:sp>
      <p:sp>
        <p:nvSpPr>
          <p:cNvPr id="22" name="Oval 21"/>
          <p:cNvSpPr/>
          <p:nvPr/>
        </p:nvSpPr>
        <p:spPr>
          <a:xfrm>
            <a:off x="5029883" y="575409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Connector 22"/>
          <p:cNvCxnSpPr>
            <a:stCxn id="28" idx="3"/>
            <a:endCxn id="22" idx="0"/>
          </p:cNvCxnSpPr>
          <p:nvPr/>
        </p:nvCxnSpPr>
        <p:spPr>
          <a:xfrm flipH="1">
            <a:off x="5131483" y="5437539"/>
            <a:ext cx="271843" cy="31655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6754" y="5713246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25</a:t>
            </a:r>
          </a:p>
        </p:txBody>
      </p:sp>
      <p:sp>
        <p:nvSpPr>
          <p:cNvPr id="25" name="Oval 24"/>
          <p:cNvSpPr/>
          <p:nvPr/>
        </p:nvSpPr>
        <p:spPr>
          <a:xfrm>
            <a:off x="5699882" y="575093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" name="Straight Connector 25"/>
          <p:cNvCxnSpPr>
            <a:stCxn id="28" idx="5"/>
            <a:endCxn id="25" idx="0"/>
          </p:cNvCxnSpPr>
          <p:nvPr/>
        </p:nvCxnSpPr>
        <p:spPr>
          <a:xfrm>
            <a:off x="5547010" y="5437539"/>
            <a:ext cx="254472" cy="313392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16679" y="5228266"/>
            <a:ext cx="376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21</a:t>
            </a:r>
          </a:p>
        </p:txBody>
      </p:sp>
      <p:sp>
        <p:nvSpPr>
          <p:cNvPr id="28" name="Oval 27"/>
          <p:cNvSpPr/>
          <p:nvPr/>
        </p:nvSpPr>
        <p:spPr>
          <a:xfrm>
            <a:off x="5373568" y="526409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9" name="Straight Connector 28"/>
          <p:cNvCxnSpPr>
            <a:stCxn id="13" idx="5"/>
            <a:endCxn id="28" idx="0"/>
          </p:cNvCxnSpPr>
          <p:nvPr/>
        </p:nvCxnSpPr>
        <p:spPr>
          <a:xfrm>
            <a:off x="5034709" y="4837011"/>
            <a:ext cx="440459" cy="42708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9900" y="4051389"/>
            <a:ext cx="2281651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500" dirty="0">
                <a:solidFill>
                  <a:schemeClr val="accent6"/>
                </a:solidFill>
                <a:latin typeface="Avenir Book" panose="02000503020000020003" pitchFamily="2" charset="0"/>
              </a:rPr>
              <a:t>We moeten maximaal</a:t>
            </a:r>
          </a:p>
          <a:p>
            <a:r>
              <a:rPr lang="nl-NL" sz="1500" dirty="0">
                <a:solidFill>
                  <a:schemeClr val="accent6"/>
                </a:solidFill>
                <a:latin typeface="Avenir Book" panose="02000503020000020003" pitchFamily="2" charset="0"/>
              </a:rPr>
              <a:t>(in dit geval exact) 4 </a:t>
            </a:r>
          </a:p>
          <a:p>
            <a:r>
              <a:rPr lang="nl-NL" sz="1500" dirty="0">
                <a:solidFill>
                  <a:schemeClr val="accent6"/>
                </a:solidFill>
                <a:latin typeface="Avenir Book" panose="02000503020000020003" pitchFamily="2" charset="0"/>
              </a:rPr>
              <a:t>knopen bezoeken om</a:t>
            </a:r>
          </a:p>
          <a:p>
            <a:r>
              <a:rPr lang="nl-NL" sz="1500" dirty="0">
                <a:solidFill>
                  <a:schemeClr val="accent6"/>
                </a:solidFill>
                <a:latin typeface="Avenir Book" panose="02000503020000020003" pitchFamily="2" charset="0"/>
              </a:rPr>
              <a:t>de </a:t>
            </a:r>
            <a:r>
              <a:rPr lang="nl-NL" sz="1500" dirty="0" err="1">
                <a:solidFill>
                  <a:schemeClr val="accent6"/>
                </a:solidFill>
                <a:latin typeface="Avenir Book" panose="02000503020000020003" pitchFamily="2" charset="0"/>
              </a:rPr>
              <a:t>lookup</a:t>
            </a:r>
            <a:r>
              <a:rPr lang="nl-NL" sz="1500" dirty="0">
                <a:solidFill>
                  <a:schemeClr val="accent6"/>
                </a:solidFill>
                <a:latin typeface="Avenir Book" panose="02000503020000020003" pitchFamily="2" charset="0"/>
              </a:rPr>
              <a:t> methode uit</a:t>
            </a:r>
          </a:p>
          <a:p>
            <a:r>
              <a:rPr lang="nl-NL" sz="1500" dirty="0">
                <a:solidFill>
                  <a:schemeClr val="accent6"/>
                </a:solidFill>
                <a:latin typeface="Avenir Book" panose="02000503020000020003" pitchFamily="2" charset="0"/>
              </a:rPr>
              <a:t>te voeren. </a:t>
            </a:r>
          </a:p>
          <a:p>
            <a:endParaRPr lang="nl-NL" sz="1500" dirty="0">
              <a:solidFill>
                <a:schemeClr val="accent6"/>
              </a:solidFill>
              <a:latin typeface="Avenir Book" panose="02000503020000020003" pitchFamily="2" charset="0"/>
            </a:endParaRPr>
          </a:p>
          <a:p>
            <a:r>
              <a:rPr lang="nl-NL" sz="1500" dirty="0">
                <a:solidFill>
                  <a:schemeClr val="accent6"/>
                </a:solidFill>
                <a:latin typeface="Avenir Book" panose="02000503020000020003" pitchFamily="2" charset="0"/>
              </a:rPr>
              <a:t>Dit komt overeen met </a:t>
            </a:r>
          </a:p>
          <a:p>
            <a:r>
              <a:rPr lang="nl-NL" sz="1500" dirty="0">
                <a:solidFill>
                  <a:schemeClr val="accent6"/>
                </a:solidFill>
                <a:latin typeface="Avenir Book" panose="02000503020000020003" pitchFamily="2" charset="0"/>
              </a:rPr>
              <a:t>de diepte van de boom</a:t>
            </a:r>
            <a:r>
              <a:rPr lang="nl-NL" sz="1600" dirty="0">
                <a:solidFill>
                  <a:schemeClr val="accent6"/>
                </a:solidFill>
                <a:latin typeface="Avenir Book" panose="02000503020000020003" pitchFamily="2" charset="0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0000" y="4088650"/>
            <a:ext cx="2629647" cy="228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De meeste operaties op een BST vergen een tijd die rechtstreeks afhangt van de diepte van de boom.</a:t>
            </a:r>
          </a:p>
          <a:p>
            <a:endParaRPr lang="nl-NL" sz="800" dirty="0">
              <a:latin typeface="Avenir Book" panose="02000503020000020003" pitchFamily="2" charset="0"/>
            </a:endParaRPr>
          </a:p>
          <a:p>
            <a:pPr>
              <a:spcBef>
                <a:spcPts val="800"/>
              </a:spcBef>
            </a:pPr>
            <a:r>
              <a:rPr lang="nl-NL" sz="1600" dirty="0">
                <a:solidFill>
                  <a:srgbClr val="FF0000"/>
                </a:solidFill>
                <a:latin typeface="Avenir Book" panose="02000503020000020003" pitchFamily="2" charset="0"/>
              </a:rPr>
              <a:t>Het is dus van belang om deze diepte zo klein mogelijk te houden!</a:t>
            </a:r>
            <a:endParaRPr lang="nl-NL" sz="1600" dirty="0">
              <a:solidFill>
                <a:schemeClr val="accent6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2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Terminologie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46865" y="1004920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23536" y="1573398"/>
            <a:ext cx="2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24446" y="2075840"/>
            <a:ext cx="2968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0682" y="1576563"/>
            <a:ext cx="2743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3410630" y="1624973"/>
            <a:ext cx="203200" cy="203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062173" y="2119875"/>
            <a:ext cx="203200" cy="203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569842" y="161557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3985699" y="104921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4" idx="5"/>
            <a:endCxn id="13" idx="0"/>
          </p:cNvCxnSpPr>
          <p:nvPr/>
        </p:nvCxnSpPr>
        <p:spPr>
          <a:xfrm>
            <a:off x="4159141" y="1222660"/>
            <a:ext cx="512301" cy="392919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2" idx="0"/>
          </p:cNvCxnSpPr>
          <p:nvPr/>
        </p:nvCxnSpPr>
        <p:spPr>
          <a:xfrm flipH="1">
            <a:off x="3163773" y="1798415"/>
            <a:ext cx="276615" cy="321460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0"/>
            <a:endCxn id="14" idx="3"/>
          </p:cNvCxnSpPr>
          <p:nvPr/>
        </p:nvCxnSpPr>
        <p:spPr>
          <a:xfrm flipV="1">
            <a:off x="3512230" y="1222660"/>
            <a:ext cx="503227" cy="402313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98678" y="2072675"/>
            <a:ext cx="28084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9" name="Oval 18"/>
          <p:cNvSpPr/>
          <p:nvPr/>
        </p:nvSpPr>
        <p:spPr>
          <a:xfrm>
            <a:off x="3732172" y="2116710"/>
            <a:ext cx="203200" cy="203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>
            <a:stCxn id="11" idx="5"/>
            <a:endCxn id="19" idx="0"/>
          </p:cNvCxnSpPr>
          <p:nvPr/>
        </p:nvCxnSpPr>
        <p:spPr>
          <a:xfrm>
            <a:off x="3584072" y="1798415"/>
            <a:ext cx="249700" cy="318295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96357" y="2070758"/>
            <a:ext cx="26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F</a:t>
            </a:r>
          </a:p>
        </p:txBody>
      </p:sp>
      <p:sp>
        <p:nvSpPr>
          <p:cNvPr id="22" name="Oval 21"/>
          <p:cNvSpPr/>
          <p:nvPr/>
        </p:nvSpPr>
        <p:spPr>
          <a:xfrm>
            <a:off x="4221385" y="211479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Connector 22"/>
          <p:cNvCxnSpPr>
            <a:stCxn id="13" idx="3"/>
            <a:endCxn id="22" idx="0"/>
          </p:cNvCxnSpPr>
          <p:nvPr/>
        </p:nvCxnSpPr>
        <p:spPr>
          <a:xfrm flipH="1">
            <a:off x="4322985" y="1789021"/>
            <a:ext cx="276615" cy="325772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45191" y="2067593"/>
            <a:ext cx="308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G</a:t>
            </a:r>
          </a:p>
        </p:txBody>
      </p:sp>
      <p:sp>
        <p:nvSpPr>
          <p:cNvPr id="25" name="Oval 24"/>
          <p:cNvSpPr/>
          <p:nvPr/>
        </p:nvSpPr>
        <p:spPr>
          <a:xfrm>
            <a:off x="4891384" y="211162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" name="Straight Connector 25"/>
          <p:cNvCxnSpPr>
            <a:stCxn id="13" idx="5"/>
            <a:endCxn id="25" idx="0"/>
          </p:cNvCxnSpPr>
          <p:nvPr/>
        </p:nvCxnSpPr>
        <p:spPr>
          <a:xfrm>
            <a:off x="4743284" y="1789021"/>
            <a:ext cx="249700" cy="32260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05770" y="2604812"/>
            <a:ext cx="30008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28" name="Oval 27"/>
          <p:cNvSpPr/>
          <p:nvPr/>
        </p:nvSpPr>
        <p:spPr>
          <a:xfrm>
            <a:off x="3447730" y="2648847"/>
            <a:ext cx="203200" cy="203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>
            <a:stCxn id="19" idx="4"/>
            <a:endCxn id="28" idx="0"/>
          </p:cNvCxnSpPr>
          <p:nvPr/>
        </p:nvCxnSpPr>
        <p:spPr>
          <a:xfrm flipH="1">
            <a:off x="3549330" y="2319910"/>
            <a:ext cx="284442" cy="328937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4795" y="1357241"/>
            <a:ext cx="24955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rgbClr val="FF0000"/>
                </a:solidFill>
                <a:latin typeface="Avenir Book" panose="02000503020000020003" pitchFamily="2" charset="0"/>
              </a:rPr>
              <a:t>B en al zijn afstammelingen</a:t>
            </a:r>
          </a:p>
          <a:p>
            <a:r>
              <a:rPr lang="nl-NL" sz="1400" dirty="0">
                <a:solidFill>
                  <a:srgbClr val="FF0000"/>
                </a:solidFill>
                <a:latin typeface="Avenir Book" panose="02000503020000020003" pitchFamily="2" charset="0"/>
              </a:rPr>
              <a:t>vormen een </a:t>
            </a:r>
            <a:r>
              <a:rPr lang="nl-NL" sz="1400" dirty="0" err="1">
                <a:solidFill>
                  <a:srgbClr val="FF0000"/>
                </a:solidFill>
                <a:latin typeface="Avenir Book" panose="02000503020000020003" pitchFamily="2" charset="0"/>
              </a:rPr>
              <a:t>subboom</a:t>
            </a:r>
            <a:r>
              <a:rPr lang="nl-NL" sz="1400" dirty="0">
                <a:solidFill>
                  <a:srgbClr val="FF0000"/>
                </a:solidFill>
                <a:latin typeface="Avenir Book" panose="02000503020000020003" pitchFamily="2" charset="0"/>
              </a:rPr>
              <a:t> waar-</a:t>
            </a:r>
          </a:p>
          <a:p>
            <a:r>
              <a:rPr lang="nl-NL" sz="1400" dirty="0">
                <a:solidFill>
                  <a:srgbClr val="FF0000"/>
                </a:solidFill>
                <a:latin typeface="Avenir Book" panose="02000503020000020003" pitchFamily="2" charset="0"/>
              </a:rPr>
              <a:t>van B de wortel is.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C72D7D-1FA2-C344-BE15-262FDAEE2244}"/>
              </a:ext>
            </a:extLst>
          </p:cNvPr>
          <p:cNvSpPr txBox="1"/>
          <p:nvPr/>
        </p:nvSpPr>
        <p:spPr>
          <a:xfrm>
            <a:off x="314795" y="2407153"/>
            <a:ext cx="2395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rgbClr val="FF0000"/>
                </a:solidFill>
                <a:latin typeface="Avenir Book" panose="02000503020000020003" pitchFamily="2" charset="0"/>
              </a:rPr>
              <a:t>Zie je recursie terugkomen?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C3751424-86FD-BE49-A812-E3358C00885A}"/>
              </a:ext>
            </a:extLst>
          </p:cNvPr>
          <p:cNvSpPr txBox="1">
            <a:spLocks/>
          </p:cNvSpPr>
          <p:nvPr/>
        </p:nvSpPr>
        <p:spPr>
          <a:xfrm>
            <a:off x="206272" y="3339268"/>
            <a:ext cx="8937728" cy="297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rgbClr val="6D6D6D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600" dirty="0">
                <a:latin typeface="Avenir Book" panose="02000503020000020003" pitchFamily="2" charset="0"/>
              </a:rPr>
              <a:t>A noemt men de </a:t>
            </a:r>
            <a:r>
              <a:rPr lang="nl-NL" sz="1600" dirty="0">
                <a:solidFill>
                  <a:srgbClr val="7E13E3"/>
                </a:solidFill>
                <a:latin typeface="Avenir Book" panose="02000503020000020003" pitchFamily="2" charset="0"/>
              </a:rPr>
              <a:t>wortel</a:t>
            </a:r>
            <a:r>
              <a:rPr lang="nl-NL" sz="1600" dirty="0">
                <a:latin typeface="Avenir Book" panose="02000503020000020003" pitchFamily="2" charset="0"/>
              </a:rPr>
              <a:t> </a:t>
            </a:r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(root) </a:t>
            </a:r>
            <a:r>
              <a:rPr lang="nl-NL" sz="1600" dirty="0">
                <a:latin typeface="Avenir Book" panose="02000503020000020003" pitchFamily="2" charset="0"/>
              </a:rPr>
              <a:t>van de boom.</a:t>
            </a:r>
          </a:p>
          <a:p>
            <a:r>
              <a:rPr lang="nl-NL" sz="1600" dirty="0">
                <a:latin typeface="Avenir Book" panose="02000503020000020003" pitchFamily="2" charset="0"/>
              </a:rPr>
              <a:t>De knopen B en C zijn de </a:t>
            </a:r>
            <a:r>
              <a:rPr lang="nl-NL" sz="1600" dirty="0">
                <a:solidFill>
                  <a:schemeClr val="accent6"/>
                </a:solidFill>
                <a:latin typeface="Avenir Book" panose="02000503020000020003" pitchFamily="2" charset="0"/>
              </a:rPr>
              <a:t>kinderen </a:t>
            </a:r>
            <a:r>
              <a:rPr lang="nl-NL" sz="1600" dirty="0">
                <a:solidFill>
                  <a:srgbClr val="00B050"/>
                </a:solidFill>
                <a:latin typeface="Avenir Book" panose="02000503020000020003" pitchFamily="2" charset="0"/>
              </a:rPr>
              <a:t>(</a:t>
            </a:r>
            <a:r>
              <a:rPr lang="nl-NL" sz="1600" dirty="0" err="1">
                <a:solidFill>
                  <a:srgbClr val="00B050"/>
                </a:solidFill>
                <a:latin typeface="Avenir Book" panose="02000503020000020003" pitchFamily="2" charset="0"/>
              </a:rPr>
              <a:t>children</a:t>
            </a:r>
            <a:r>
              <a:rPr lang="nl-NL" sz="1600" dirty="0">
                <a:solidFill>
                  <a:srgbClr val="00B050"/>
                </a:solidFill>
                <a:latin typeface="Avenir Book" panose="02000503020000020003" pitchFamily="2" charset="0"/>
              </a:rPr>
              <a:t>) </a:t>
            </a:r>
            <a:r>
              <a:rPr lang="nl-NL" sz="1600" dirty="0">
                <a:latin typeface="Avenir Book" panose="02000503020000020003" pitchFamily="2" charset="0"/>
              </a:rPr>
              <a:t>van de wortel, D en E zijn de kinderen van B, ...</a:t>
            </a:r>
          </a:p>
          <a:p>
            <a:r>
              <a:rPr lang="nl-NL" sz="1600" dirty="0">
                <a:latin typeface="Avenir Book" panose="02000503020000020003" pitchFamily="2" charset="0"/>
              </a:rPr>
              <a:t>Omgekeerd is knoop C de </a:t>
            </a:r>
            <a:r>
              <a:rPr lang="nl-NL" sz="1600" dirty="0">
                <a:solidFill>
                  <a:schemeClr val="accent6"/>
                </a:solidFill>
                <a:latin typeface="Avenir Book" panose="02000503020000020003" pitchFamily="2" charset="0"/>
              </a:rPr>
              <a:t>ouder</a:t>
            </a:r>
            <a:r>
              <a:rPr lang="nl-NL" sz="1600" dirty="0">
                <a:latin typeface="Avenir Book" panose="02000503020000020003" pitchFamily="2" charset="0"/>
              </a:rPr>
              <a:t> </a:t>
            </a:r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(</a:t>
            </a:r>
            <a:r>
              <a:rPr lang="nl-NL" sz="1600" dirty="0" err="1">
                <a:solidFill>
                  <a:srgbClr val="00B050"/>
                </a:solidFill>
                <a:latin typeface="Avenir Book" panose="02000503020000020003" pitchFamily="2" charset="0"/>
              </a:rPr>
              <a:t>parent</a:t>
            </a:r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) </a:t>
            </a:r>
            <a:r>
              <a:rPr lang="nl-NL" sz="1600" dirty="0">
                <a:latin typeface="Avenir Book" panose="02000503020000020003" pitchFamily="2" charset="0"/>
              </a:rPr>
              <a:t>van F en G en is E de ouder van H.</a:t>
            </a:r>
          </a:p>
          <a:p>
            <a:r>
              <a:rPr lang="nl-NL" sz="1600" dirty="0">
                <a:latin typeface="Avenir Book" panose="02000503020000020003" pitchFamily="2" charset="0"/>
              </a:rPr>
              <a:t>Een knoop zonder kinderen wordt een </a:t>
            </a:r>
            <a:r>
              <a:rPr lang="nl-NL" sz="1600" dirty="0">
                <a:solidFill>
                  <a:srgbClr val="7E13E3"/>
                </a:solidFill>
                <a:latin typeface="Avenir Book" panose="02000503020000020003" pitchFamily="2" charset="0"/>
              </a:rPr>
              <a:t>blad</a:t>
            </a:r>
            <a:r>
              <a:rPr lang="nl-NL" sz="1600" dirty="0">
                <a:latin typeface="Avenir Book" panose="02000503020000020003" pitchFamily="2" charset="0"/>
              </a:rPr>
              <a:t> </a:t>
            </a:r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(</a:t>
            </a:r>
            <a:r>
              <a:rPr lang="nl-NL" sz="1600" dirty="0" err="1">
                <a:solidFill>
                  <a:srgbClr val="008000"/>
                </a:solidFill>
                <a:latin typeface="Avenir Book" panose="02000503020000020003" pitchFamily="2" charset="0"/>
              </a:rPr>
              <a:t>leaf</a:t>
            </a:r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) </a:t>
            </a:r>
            <a:r>
              <a:rPr lang="nl-NL" sz="1600" dirty="0">
                <a:latin typeface="Avenir Book" panose="02000503020000020003" pitchFamily="2" charset="0"/>
              </a:rPr>
              <a:t>of </a:t>
            </a:r>
            <a:r>
              <a:rPr lang="nl-NL" sz="1600" dirty="0">
                <a:solidFill>
                  <a:srgbClr val="7E13E3"/>
                </a:solidFill>
                <a:latin typeface="Avenir Book" panose="02000503020000020003" pitchFamily="2" charset="0"/>
              </a:rPr>
              <a:t>externe knoop </a:t>
            </a:r>
            <a:r>
              <a:rPr lang="nl-NL" sz="1600" dirty="0">
                <a:latin typeface="Avenir Book" panose="02000503020000020003" pitchFamily="2" charset="0"/>
              </a:rPr>
              <a:t>genoemd. (D, F, G en H)</a:t>
            </a:r>
          </a:p>
          <a:p>
            <a:r>
              <a:rPr lang="nl-NL" sz="1600" dirty="0">
                <a:latin typeface="Avenir Book" panose="02000503020000020003" pitchFamily="2" charset="0"/>
              </a:rPr>
              <a:t>Een knoop die minstens 1 kind heeft, wordt een </a:t>
            </a:r>
            <a:r>
              <a:rPr lang="nl-NL" sz="1600" dirty="0">
                <a:solidFill>
                  <a:srgbClr val="7E13E3"/>
                </a:solidFill>
                <a:latin typeface="Avenir Book" panose="02000503020000020003" pitchFamily="2" charset="0"/>
              </a:rPr>
              <a:t>interne knoop </a:t>
            </a:r>
            <a:r>
              <a:rPr lang="nl-NL" sz="1600" dirty="0">
                <a:latin typeface="Avenir Book" panose="02000503020000020003" pitchFamily="2" charset="0"/>
              </a:rPr>
              <a:t>genoemd. (A, B, C en E)</a:t>
            </a:r>
          </a:p>
          <a:p>
            <a:r>
              <a:rPr lang="nl-NL" sz="1600" dirty="0">
                <a:latin typeface="Avenir Book" panose="02000503020000020003" pitchFamily="2" charset="0"/>
              </a:rPr>
              <a:t>Elke knoop kan beschouwd worden als de wortel van een </a:t>
            </a:r>
            <a:r>
              <a:rPr lang="nl-NL" sz="1600" dirty="0" err="1">
                <a:solidFill>
                  <a:srgbClr val="7E13E3"/>
                </a:solidFill>
                <a:latin typeface="Avenir Book" panose="02000503020000020003" pitchFamily="2" charset="0"/>
              </a:rPr>
              <a:t>subboom</a:t>
            </a:r>
            <a:r>
              <a:rPr lang="nl-NL" sz="1600" dirty="0">
                <a:latin typeface="Avenir Book" panose="02000503020000020003" pitchFamily="2" charset="0"/>
              </a:rPr>
              <a:t>.</a:t>
            </a:r>
          </a:p>
          <a:p>
            <a:endParaRPr lang="nl-NL" sz="1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411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Voorbeeld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1164" y="1900027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9068" y="2334517"/>
            <a:ext cx="370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9215" y="2338178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3389162" y="238658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490557" y="238304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3951531" y="194432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4" idx="5"/>
            <a:endCxn id="13" idx="1"/>
          </p:cNvCxnSpPr>
          <p:nvPr/>
        </p:nvCxnSpPr>
        <p:spPr>
          <a:xfrm>
            <a:off x="4124973" y="2117767"/>
            <a:ext cx="395342" cy="295039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14" idx="3"/>
          </p:cNvCxnSpPr>
          <p:nvPr/>
        </p:nvCxnSpPr>
        <p:spPr>
          <a:xfrm flipV="1">
            <a:off x="3562604" y="2117767"/>
            <a:ext cx="418685" cy="298579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44264" y="2778099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3667175" y="281790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1" idx="5"/>
            <a:endCxn id="19" idx="0"/>
          </p:cNvCxnSpPr>
          <p:nvPr/>
        </p:nvCxnSpPr>
        <p:spPr>
          <a:xfrm>
            <a:off x="3562604" y="2560030"/>
            <a:ext cx="206171" cy="2578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35446" y="3275214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22" name="Oval 21"/>
          <p:cNvSpPr/>
          <p:nvPr/>
        </p:nvSpPr>
        <p:spPr>
          <a:xfrm>
            <a:off x="4562590" y="331289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Connector 22"/>
          <p:cNvCxnSpPr>
            <a:stCxn id="28" idx="3"/>
            <a:endCxn id="22" idx="0"/>
          </p:cNvCxnSpPr>
          <p:nvPr/>
        </p:nvCxnSpPr>
        <p:spPr>
          <a:xfrm flipH="1">
            <a:off x="4664190" y="2996342"/>
            <a:ext cx="271843" cy="31655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07561" y="3272049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7</a:t>
            </a:r>
          </a:p>
        </p:txBody>
      </p:sp>
      <p:sp>
        <p:nvSpPr>
          <p:cNvPr id="25" name="Oval 24"/>
          <p:cNvSpPr/>
          <p:nvPr/>
        </p:nvSpPr>
        <p:spPr>
          <a:xfrm>
            <a:off x="5232589" y="3309734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" name="Straight Connector 25"/>
          <p:cNvCxnSpPr>
            <a:stCxn id="28" idx="5"/>
            <a:endCxn id="25" idx="0"/>
          </p:cNvCxnSpPr>
          <p:nvPr/>
        </p:nvCxnSpPr>
        <p:spPr>
          <a:xfrm>
            <a:off x="5079717" y="2996342"/>
            <a:ext cx="254472" cy="313392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74786" y="2774369"/>
            <a:ext cx="37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6</a:t>
            </a:r>
          </a:p>
        </p:txBody>
      </p:sp>
      <p:sp>
        <p:nvSpPr>
          <p:cNvPr id="28" name="Oval 27"/>
          <p:cNvSpPr/>
          <p:nvPr/>
        </p:nvSpPr>
        <p:spPr>
          <a:xfrm>
            <a:off x="4906275" y="282290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9" name="Straight Connector 28"/>
          <p:cNvCxnSpPr>
            <a:stCxn id="13" idx="5"/>
            <a:endCxn id="28" idx="1"/>
          </p:cNvCxnSpPr>
          <p:nvPr/>
        </p:nvCxnSpPr>
        <p:spPr>
          <a:xfrm>
            <a:off x="4663999" y="2556490"/>
            <a:ext cx="272034" cy="29616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34216" y="1895912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14852" y="2320549"/>
            <a:ext cx="37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9936" y="2843355"/>
            <a:ext cx="2611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9823" y="2337728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849770" y="238613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501313" y="288104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Oval 42"/>
          <p:cNvSpPr/>
          <p:nvPr/>
        </p:nvSpPr>
        <p:spPr>
          <a:xfrm>
            <a:off x="2046341" y="235638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1464583" y="194021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5" name="Straight Connector 44"/>
          <p:cNvCxnSpPr>
            <a:stCxn id="44" idx="5"/>
            <a:endCxn id="43" idx="1"/>
          </p:cNvCxnSpPr>
          <p:nvPr/>
        </p:nvCxnSpPr>
        <p:spPr>
          <a:xfrm>
            <a:off x="1638025" y="2113652"/>
            <a:ext cx="438074" cy="27248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3"/>
            <a:endCxn id="42" idx="0"/>
          </p:cNvCxnSpPr>
          <p:nvPr/>
        </p:nvCxnSpPr>
        <p:spPr>
          <a:xfrm flipH="1">
            <a:off x="602913" y="2559580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1" idx="7"/>
            <a:endCxn id="44" idx="3"/>
          </p:cNvCxnSpPr>
          <p:nvPr/>
        </p:nvCxnSpPr>
        <p:spPr>
          <a:xfrm flipV="1">
            <a:off x="1023212" y="2113652"/>
            <a:ext cx="471129" cy="30224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48401" y="2838073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49" name="Oval 48"/>
          <p:cNvSpPr/>
          <p:nvPr/>
        </p:nvSpPr>
        <p:spPr>
          <a:xfrm>
            <a:off x="1171312" y="287787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0" name="Straight Connector 49"/>
          <p:cNvCxnSpPr>
            <a:stCxn id="41" idx="5"/>
            <a:endCxn id="49" idx="0"/>
          </p:cNvCxnSpPr>
          <p:nvPr/>
        </p:nvCxnSpPr>
        <p:spPr>
          <a:xfrm>
            <a:off x="1023212" y="2559580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438253" y="2812507"/>
            <a:ext cx="376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7</a:t>
            </a:r>
          </a:p>
        </p:txBody>
      </p:sp>
      <p:sp>
        <p:nvSpPr>
          <p:cNvPr id="52" name="Oval 51"/>
          <p:cNvSpPr/>
          <p:nvPr/>
        </p:nvSpPr>
        <p:spPr>
          <a:xfrm>
            <a:off x="2457042" y="284833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Straight Connector 52"/>
          <p:cNvCxnSpPr>
            <a:stCxn id="43" idx="5"/>
            <a:endCxn id="52" idx="0"/>
          </p:cNvCxnSpPr>
          <p:nvPr/>
        </p:nvCxnSpPr>
        <p:spPr>
          <a:xfrm>
            <a:off x="2219783" y="2529822"/>
            <a:ext cx="338859" cy="31851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52329" y="2815494"/>
            <a:ext cx="2611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5</a:t>
            </a:r>
          </a:p>
        </p:txBody>
      </p:sp>
      <p:sp>
        <p:nvSpPr>
          <p:cNvPr id="55" name="Oval 54"/>
          <p:cNvSpPr/>
          <p:nvPr/>
        </p:nvSpPr>
        <p:spPr>
          <a:xfrm>
            <a:off x="1683706" y="285317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6" name="Straight Connector 55"/>
          <p:cNvCxnSpPr>
            <a:endCxn id="55" idx="0"/>
          </p:cNvCxnSpPr>
          <p:nvPr/>
        </p:nvCxnSpPr>
        <p:spPr>
          <a:xfrm flipH="1">
            <a:off x="1785306" y="2531719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193152" y="1883093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11370" y="2155969"/>
            <a:ext cx="370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2</a:t>
            </a:r>
          </a:p>
        </p:txBody>
      </p:sp>
      <p:sp>
        <p:nvSpPr>
          <p:cNvPr id="70" name="Oval 69"/>
          <p:cNvSpPr/>
          <p:nvPr/>
        </p:nvSpPr>
        <p:spPr>
          <a:xfrm>
            <a:off x="6542859" y="220450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Oval 70"/>
          <p:cNvSpPr/>
          <p:nvPr/>
        </p:nvSpPr>
        <p:spPr>
          <a:xfrm>
            <a:off x="6223519" y="192739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TextBox 71"/>
          <p:cNvSpPr txBox="1"/>
          <p:nvPr/>
        </p:nvSpPr>
        <p:spPr>
          <a:xfrm>
            <a:off x="7188021" y="2767516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4</a:t>
            </a:r>
          </a:p>
        </p:txBody>
      </p:sp>
      <p:sp>
        <p:nvSpPr>
          <p:cNvPr id="73" name="Oval 72"/>
          <p:cNvSpPr/>
          <p:nvPr/>
        </p:nvSpPr>
        <p:spPr>
          <a:xfrm>
            <a:off x="7213049" y="281790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4" name="Straight Connector 73"/>
          <p:cNvCxnSpPr>
            <a:stCxn id="76" idx="5"/>
            <a:endCxn id="73" idx="1"/>
          </p:cNvCxnSpPr>
          <p:nvPr/>
        </p:nvCxnSpPr>
        <p:spPr>
          <a:xfrm>
            <a:off x="7053722" y="2680363"/>
            <a:ext cx="189085" cy="16729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848791" y="2458390"/>
            <a:ext cx="37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76" name="Oval 75"/>
          <p:cNvSpPr/>
          <p:nvPr/>
        </p:nvSpPr>
        <p:spPr>
          <a:xfrm>
            <a:off x="6880280" y="250692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7" name="Straight Connector 76"/>
          <p:cNvCxnSpPr>
            <a:stCxn id="70" idx="5"/>
            <a:endCxn id="76" idx="1"/>
          </p:cNvCxnSpPr>
          <p:nvPr/>
        </p:nvCxnSpPr>
        <p:spPr>
          <a:xfrm>
            <a:off x="6716301" y="2377942"/>
            <a:ext cx="193737" cy="15873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1" idx="5"/>
            <a:endCxn id="70" idx="1"/>
          </p:cNvCxnSpPr>
          <p:nvPr/>
        </p:nvCxnSpPr>
        <p:spPr>
          <a:xfrm>
            <a:off x="6396961" y="2100833"/>
            <a:ext cx="175656" cy="13342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504845" y="3075559"/>
            <a:ext cx="370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87" name="Oval 86"/>
          <p:cNvSpPr/>
          <p:nvPr/>
        </p:nvSpPr>
        <p:spPr>
          <a:xfrm>
            <a:off x="7536334" y="311139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" name="TextBox 87"/>
          <p:cNvSpPr txBox="1"/>
          <p:nvPr/>
        </p:nvSpPr>
        <p:spPr>
          <a:xfrm>
            <a:off x="8181496" y="3687106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7</a:t>
            </a:r>
          </a:p>
        </p:txBody>
      </p:sp>
      <p:sp>
        <p:nvSpPr>
          <p:cNvPr id="89" name="Oval 88"/>
          <p:cNvSpPr/>
          <p:nvPr/>
        </p:nvSpPr>
        <p:spPr>
          <a:xfrm>
            <a:off x="8206524" y="372479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0" name="Straight Connector 89"/>
          <p:cNvCxnSpPr>
            <a:stCxn id="92" idx="5"/>
            <a:endCxn id="89" idx="1"/>
          </p:cNvCxnSpPr>
          <p:nvPr/>
        </p:nvCxnSpPr>
        <p:spPr>
          <a:xfrm>
            <a:off x="8047197" y="3587253"/>
            <a:ext cx="189085" cy="16729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842266" y="3377980"/>
            <a:ext cx="37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6</a:t>
            </a:r>
          </a:p>
        </p:txBody>
      </p:sp>
      <p:sp>
        <p:nvSpPr>
          <p:cNvPr id="92" name="Oval 91"/>
          <p:cNvSpPr/>
          <p:nvPr/>
        </p:nvSpPr>
        <p:spPr>
          <a:xfrm>
            <a:off x="7873755" y="341381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3" name="Straight Connector 92"/>
          <p:cNvCxnSpPr>
            <a:stCxn id="87" idx="5"/>
            <a:endCxn id="92" idx="1"/>
          </p:cNvCxnSpPr>
          <p:nvPr/>
        </p:nvCxnSpPr>
        <p:spPr>
          <a:xfrm>
            <a:off x="7709776" y="3284832"/>
            <a:ext cx="193737" cy="15873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3" idx="5"/>
            <a:endCxn id="87" idx="1"/>
          </p:cNvCxnSpPr>
          <p:nvPr/>
        </p:nvCxnSpPr>
        <p:spPr>
          <a:xfrm>
            <a:off x="7386491" y="2991343"/>
            <a:ext cx="179601" cy="14980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950385" y="4013132"/>
            <a:ext cx="126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diepte = 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667175" y="4013132"/>
            <a:ext cx="126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diepte = 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499581" y="4013132"/>
            <a:ext cx="126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diepte = 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76879" y="1104832"/>
            <a:ext cx="617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Veronderstel dat we 7 integers willen opslaan in een BST.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612625" y="5130800"/>
            <a:ext cx="5909613" cy="508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463975" y="4787900"/>
            <a:ext cx="2281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6"/>
                </a:solidFill>
                <a:latin typeface="Avenir Book" panose="02000503020000020003" pitchFamily="2" charset="0"/>
              </a:rPr>
              <a:t>meer gebalanceerd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93828" y="5638800"/>
            <a:ext cx="7230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  <a:latin typeface="Avenir Book" panose="02000503020000020003" pitchFamily="2" charset="0"/>
              </a:rPr>
              <a:t>We willen gebalanceerde </a:t>
            </a:r>
            <a:r>
              <a:rPr lang="nl-NL" dirty="0" err="1">
                <a:solidFill>
                  <a:srgbClr val="FF0000"/>
                </a:solidFill>
                <a:latin typeface="Avenir Book" panose="02000503020000020003" pitchFamily="2" charset="0"/>
              </a:rPr>
              <a:t>BSTs</a:t>
            </a:r>
            <a:r>
              <a:rPr lang="nl-NL" dirty="0">
                <a:solidFill>
                  <a:srgbClr val="FF0000"/>
                </a:solidFill>
                <a:latin typeface="Avenir Book" panose="02000503020000020003" pitchFamily="2" charset="0"/>
              </a:rPr>
              <a:t> zodanig dat hun diepte klein is</a:t>
            </a:r>
          </a:p>
          <a:p>
            <a:r>
              <a:rPr lang="nl-NL" dirty="0">
                <a:solidFill>
                  <a:srgbClr val="FF0000"/>
                </a:solidFill>
                <a:latin typeface="Avenir Book" panose="02000503020000020003" pitchFamily="2" charset="0"/>
              </a:rPr>
              <a:t>en bijgevolg de operaties op deze BST </a:t>
            </a:r>
            <a:r>
              <a:rPr lang="nl-NL" dirty="0" err="1">
                <a:solidFill>
                  <a:srgbClr val="FF0000"/>
                </a:solidFill>
                <a:latin typeface="Avenir Book" panose="02000503020000020003" pitchFamily="2" charset="0"/>
              </a:rPr>
              <a:t>efficient</a:t>
            </a:r>
            <a:r>
              <a:rPr lang="nl-NL" dirty="0">
                <a:solidFill>
                  <a:srgbClr val="FF0000"/>
                </a:solidFill>
                <a:latin typeface="Avenir Book" panose="02000503020000020003" pitchFamily="2" charset="0"/>
              </a:rPr>
              <a:t> worden uitgevoerd.</a:t>
            </a:r>
          </a:p>
        </p:txBody>
      </p:sp>
    </p:spTree>
    <p:extLst>
      <p:ext uri="{BB962C8B-B14F-4D97-AF65-F5344CB8AC3E}">
        <p14:creationId xmlns:p14="http://schemas.microsoft.com/office/powerpoint/2010/main" val="172366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 animBg="1"/>
      <p:bldP spid="13" grpId="0" animBg="1"/>
      <p:bldP spid="14" grpId="0" animBg="1"/>
      <p:bldP spid="18" grpId="0"/>
      <p:bldP spid="19" grpId="0" animBg="1"/>
      <p:bldP spid="21" grpId="0"/>
      <p:bldP spid="22" grpId="0" animBg="1"/>
      <p:bldP spid="24" grpId="0"/>
      <p:bldP spid="25" grpId="0" animBg="1"/>
      <p:bldP spid="27" grpId="0"/>
      <p:bldP spid="28" grpId="0" animBg="1"/>
      <p:bldP spid="37" grpId="0"/>
      <p:bldP spid="38" grpId="0"/>
      <p:bldP spid="39" grpId="0"/>
      <p:bldP spid="40" grpId="0"/>
      <p:bldP spid="41" grpId="0" animBg="1"/>
      <p:bldP spid="42" grpId="0" animBg="1"/>
      <p:bldP spid="43" grpId="0" animBg="1"/>
      <p:bldP spid="44" grpId="0" animBg="1"/>
      <p:bldP spid="48" grpId="0"/>
      <p:bldP spid="49" grpId="0" animBg="1"/>
      <p:bldP spid="51" grpId="0"/>
      <p:bldP spid="52" grpId="0" animBg="1"/>
      <p:bldP spid="54" grpId="0"/>
      <p:bldP spid="55" grpId="0" animBg="1"/>
      <p:bldP spid="68" grpId="0"/>
      <p:bldP spid="69" grpId="0"/>
      <p:bldP spid="70" grpId="0" animBg="1"/>
      <p:bldP spid="71" grpId="0" animBg="1"/>
      <p:bldP spid="72" grpId="0"/>
      <p:bldP spid="73" grpId="0" animBg="1"/>
      <p:bldP spid="75" grpId="0"/>
      <p:bldP spid="76" grpId="0" animBg="1"/>
      <p:bldP spid="86" grpId="0"/>
      <p:bldP spid="87" grpId="0" animBg="1"/>
      <p:bldP spid="88" grpId="0"/>
      <p:bldP spid="89" grpId="0" animBg="1"/>
      <p:bldP spid="91" grpId="0"/>
      <p:bldP spid="92" grpId="0" animBg="1"/>
      <p:bldP spid="97" grpId="0"/>
      <p:bldP spid="98" grpId="0"/>
      <p:bldP spid="99" grpId="0"/>
      <p:bldP spid="100" grpId="0"/>
      <p:bldP spid="104" grpId="0"/>
      <p:bldP spid="10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Voorbeeld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1B096-355C-C849-B50A-CEAB919790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Blijven </a:t>
            </a:r>
            <a:r>
              <a:rPr lang="nl-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BSTs</a:t>
            </a:r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niet van nature min of meer gebalanceerd?</a:t>
            </a:r>
          </a:p>
          <a:p>
            <a:pPr lvl="1"/>
            <a:r>
              <a:rPr lang="nl-NL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Neen, dit hangt heel sterk af van de volgorde waarin waarden worden toegevoegd of verwijderd.</a:t>
            </a:r>
          </a:p>
          <a:p>
            <a:endParaRPr lang="en-BE" dirty="0"/>
          </a:p>
        </p:txBody>
      </p:sp>
      <p:sp>
        <p:nvSpPr>
          <p:cNvPr id="37" name="TextBox 36"/>
          <p:cNvSpPr txBox="1"/>
          <p:nvPr/>
        </p:nvSpPr>
        <p:spPr>
          <a:xfrm>
            <a:off x="2400093" y="3074159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80729" y="3498796"/>
            <a:ext cx="37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35813" y="4021602"/>
            <a:ext cx="2611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5700" y="3515975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1815647" y="356438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1467190" y="405928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Oval 42"/>
          <p:cNvSpPr/>
          <p:nvPr/>
        </p:nvSpPr>
        <p:spPr>
          <a:xfrm>
            <a:off x="3012218" y="353462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2430460" y="311845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5" name="Straight Connector 44"/>
          <p:cNvCxnSpPr>
            <a:stCxn id="44" idx="5"/>
            <a:endCxn id="43" idx="1"/>
          </p:cNvCxnSpPr>
          <p:nvPr/>
        </p:nvCxnSpPr>
        <p:spPr>
          <a:xfrm>
            <a:off x="2603902" y="3291899"/>
            <a:ext cx="438074" cy="27248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3"/>
            <a:endCxn id="42" idx="0"/>
          </p:cNvCxnSpPr>
          <p:nvPr/>
        </p:nvCxnSpPr>
        <p:spPr>
          <a:xfrm flipH="1">
            <a:off x="1568790" y="3737827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1" idx="7"/>
            <a:endCxn id="44" idx="3"/>
          </p:cNvCxnSpPr>
          <p:nvPr/>
        </p:nvCxnSpPr>
        <p:spPr>
          <a:xfrm flipV="1">
            <a:off x="1989089" y="3291899"/>
            <a:ext cx="471129" cy="30224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114278" y="4016320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49" name="Oval 48"/>
          <p:cNvSpPr/>
          <p:nvPr/>
        </p:nvSpPr>
        <p:spPr>
          <a:xfrm>
            <a:off x="2137189" y="4056122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0" name="Straight Connector 49"/>
          <p:cNvCxnSpPr>
            <a:stCxn id="41" idx="5"/>
            <a:endCxn id="49" idx="0"/>
          </p:cNvCxnSpPr>
          <p:nvPr/>
        </p:nvCxnSpPr>
        <p:spPr>
          <a:xfrm>
            <a:off x="1989089" y="3737827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04130" y="3990754"/>
            <a:ext cx="376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7</a:t>
            </a:r>
          </a:p>
        </p:txBody>
      </p:sp>
      <p:sp>
        <p:nvSpPr>
          <p:cNvPr id="52" name="Oval 51"/>
          <p:cNvSpPr/>
          <p:nvPr/>
        </p:nvSpPr>
        <p:spPr>
          <a:xfrm>
            <a:off x="3422919" y="402658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Straight Connector 52"/>
          <p:cNvCxnSpPr>
            <a:stCxn id="43" idx="5"/>
            <a:endCxn id="52" idx="0"/>
          </p:cNvCxnSpPr>
          <p:nvPr/>
        </p:nvCxnSpPr>
        <p:spPr>
          <a:xfrm>
            <a:off x="3185660" y="3708069"/>
            <a:ext cx="338859" cy="31851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18206" y="3993741"/>
            <a:ext cx="2611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5</a:t>
            </a:r>
          </a:p>
        </p:txBody>
      </p:sp>
      <p:sp>
        <p:nvSpPr>
          <p:cNvPr id="55" name="Oval 54"/>
          <p:cNvSpPr/>
          <p:nvPr/>
        </p:nvSpPr>
        <p:spPr>
          <a:xfrm>
            <a:off x="2649583" y="403142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6" name="Straight Connector 55"/>
          <p:cNvCxnSpPr>
            <a:endCxn id="55" idx="0"/>
          </p:cNvCxnSpPr>
          <p:nvPr/>
        </p:nvCxnSpPr>
        <p:spPr>
          <a:xfrm flipH="1">
            <a:off x="2751183" y="3709966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645853" y="2976571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964071" y="3249447"/>
            <a:ext cx="370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2</a:t>
            </a:r>
          </a:p>
        </p:txBody>
      </p:sp>
      <p:sp>
        <p:nvSpPr>
          <p:cNvPr id="70" name="Oval 69"/>
          <p:cNvSpPr/>
          <p:nvPr/>
        </p:nvSpPr>
        <p:spPr>
          <a:xfrm>
            <a:off x="5995560" y="329797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Oval 70"/>
          <p:cNvSpPr/>
          <p:nvPr/>
        </p:nvSpPr>
        <p:spPr>
          <a:xfrm>
            <a:off x="5676220" y="302086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TextBox 71"/>
          <p:cNvSpPr txBox="1"/>
          <p:nvPr/>
        </p:nvSpPr>
        <p:spPr>
          <a:xfrm>
            <a:off x="6640722" y="3860994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4</a:t>
            </a:r>
          </a:p>
        </p:txBody>
      </p:sp>
      <p:sp>
        <p:nvSpPr>
          <p:cNvPr id="73" name="Oval 72"/>
          <p:cNvSpPr/>
          <p:nvPr/>
        </p:nvSpPr>
        <p:spPr>
          <a:xfrm>
            <a:off x="6665750" y="391137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4" name="Straight Connector 73"/>
          <p:cNvCxnSpPr>
            <a:stCxn id="76" idx="5"/>
            <a:endCxn id="73" idx="1"/>
          </p:cNvCxnSpPr>
          <p:nvPr/>
        </p:nvCxnSpPr>
        <p:spPr>
          <a:xfrm>
            <a:off x="6506423" y="3773841"/>
            <a:ext cx="189085" cy="16729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01492" y="3551868"/>
            <a:ext cx="37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76" name="Oval 75"/>
          <p:cNvSpPr/>
          <p:nvPr/>
        </p:nvSpPr>
        <p:spPr>
          <a:xfrm>
            <a:off x="6332981" y="360039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7" name="Straight Connector 76"/>
          <p:cNvCxnSpPr>
            <a:stCxn id="70" idx="5"/>
            <a:endCxn id="76" idx="1"/>
          </p:cNvCxnSpPr>
          <p:nvPr/>
        </p:nvCxnSpPr>
        <p:spPr>
          <a:xfrm>
            <a:off x="6169002" y="3471420"/>
            <a:ext cx="193737" cy="15873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1" idx="5"/>
            <a:endCxn id="70" idx="1"/>
          </p:cNvCxnSpPr>
          <p:nvPr/>
        </p:nvCxnSpPr>
        <p:spPr>
          <a:xfrm>
            <a:off x="5849662" y="3194311"/>
            <a:ext cx="175656" cy="13342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57546" y="4169037"/>
            <a:ext cx="370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87" name="Oval 86"/>
          <p:cNvSpPr/>
          <p:nvPr/>
        </p:nvSpPr>
        <p:spPr>
          <a:xfrm>
            <a:off x="6989035" y="420486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" name="TextBox 87"/>
          <p:cNvSpPr txBox="1"/>
          <p:nvPr/>
        </p:nvSpPr>
        <p:spPr>
          <a:xfrm>
            <a:off x="7634197" y="4780584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7</a:t>
            </a:r>
          </a:p>
        </p:txBody>
      </p:sp>
      <p:sp>
        <p:nvSpPr>
          <p:cNvPr id="89" name="Oval 88"/>
          <p:cNvSpPr/>
          <p:nvPr/>
        </p:nvSpPr>
        <p:spPr>
          <a:xfrm>
            <a:off x="7659225" y="481826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0" name="Straight Connector 89"/>
          <p:cNvCxnSpPr>
            <a:stCxn id="92" idx="5"/>
            <a:endCxn id="89" idx="1"/>
          </p:cNvCxnSpPr>
          <p:nvPr/>
        </p:nvCxnSpPr>
        <p:spPr>
          <a:xfrm>
            <a:off x="7499898" y="4680731"/>
            <a:ext cx="189085" cy="16729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294967" y="4471458"/>
            <a:ext cx="37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6</a:t>
            </a:r>
          </a:p>
        </p:txBody>
      </p:sp>
      <p:sp>
        <p:nvSpPr>
          <p:cNvPr id="92" name="Oval 91"/>
          <p:cNvSpPr/>
          <p:nvPr/>
        </p:nvSpPr>
        <p:spPr>
          <a:xfrm>
            <a:off x="7326456" y="450728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3" name="Straight Connector 92"/>
          <p:cNvCxnSpPr>
            <a:stCxn id="87" idx="5"/>
            <a:endCxn id="92" idx="1"/>
          </p:cNvCxnSpPr>
          <p:nvPr/>
        </p:nvCxnSpPr>
        <p:spPr>
          <a:xfrm>
            <a:off x="7162477" y="4378310"/>
            <a:ext cx="193737" cy="15873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3" idx="5"/>
            <a:endCxn id="87" idx="1"/>
          </p:cNvCxnSpPr>
          <p:nvPr/>
        </p:nvCxnSpPr>
        <p:spPr>
          <a:xfrm>
            <a:off x="6839192" y="4084821"/>
            <a:ext cx="179601" cy="14980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16262" y="5191379"/>
            <a:ext cx="126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diepte = 3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952282" y="5106610"/>
            <a:ext cx="126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diepte = 7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64968" y="2368273"/>
            <a:ext cx="3147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Toevoegen van 4 2 6 1 3 5 7</a:t>
            </a:r>
          </a:p>
          <a:p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levert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658720" y="2360425"/>
            <a:ext cx="3147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Toevoegen van 1 2 3 4 5 6 7</a:t>
            </a:r>
          </a:p>
          <a:p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levert </a:t>
            </a:r>
          </a:p>
        </p:txBody>
      </p:sp>
    </p:spTree>
    <p:extLst>
      <p:ext uri="{BB962C8B-B14F-4D97-AF65-F5344CB8AC3E}">
        <p14:creationId xmlns:p14="http://schemas.microsoft.com/office/powerpoint/2010/main" val="209729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 animBg="1"/>
      <p:bldP spid="42" grpId="0" animBg="1"/>
      <p:bldP spid="43" grpId="0" animBg="1"/>
      <p:bldP spid="44" grpId="0" animBg="1"/>
      <p:bldP spid="48" grpId="0"/>
      <p:bldP spid="49" grpId="0" animBg="1"/>
      <p:bldP spid="51" grpId="0"/>
      <p:bldP spid="52" grpId="0" animBg="1"/>
      <p:bldP spid="54" grpId="0"/>
      <p:bldP spid="55" grpId="0" animBg="1"/>
      <p:bldP spid="68" grpId="0"/>
      <p:bldP spid="69" grpId="0"/>
      <p:bldP spid="70" grpId="0" animBg="1"/>
      <p:bldP spid="71" grpId="0" animBg="1"/>
      <p:bldP spid="72" grpId="0"/>
      <p:bldP spid="73" grpId="0" animBg="1"/>
      <p:bldP spid="75" grpId="0"/>
      <p:bldP spid="76" grpId="0" animBg="1"/>
      <p:bldP spid="86" grpId="0"/>
      <p:bldP spid="87" grpId="0" animBg="1"/>
      <p:bldP spid="88" grpId="0"/>
      <p:bldP spid="89" grpId="0" animBg="1"/>
      <p:bldP spid="91" grpId="0"/>
      <p:bldP spid="92" grpId="0" animBg="1"/>
      <p:bldP spid="97" grpId="0"/>
      <p:bldP spid="99" grpId="0"/>
      <p:bldP spid="79" grpId="0"/>
      <p:bldP spid="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1891144" y="3955334"/>
            <a:ext cx="5002415" cy="9541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Rechthoek 2"/>
          <p:cNvSpPr/>
          <p:nvPr/>
        </p:nvSpPr>
        <p:spPr>
          <a:xfrm>
            <a:off x="1891144" y="2277428"/>
            <a:ext cx="4850015" cy="1122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Zoeken in een binaire </a:t>
            </a:r>
            <a:r>
              <a:rPr lang="nl-NL" dirty="0" err="1"/>
              <a:t>zoekboom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1705" y="980214"/>
            <a:ext cx="7556313" cy="406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2000" dirty="0">
                <a:solidFill>
                  <a:srgbClr val="595959"/>
                </a:solidFill>
                <a:cs typeface="Times New Roman"/>
              </a:rPr>
              <a:t>Recursieve implementatie </a:t>
            </a:r>
            <a:r>
              <a:rPr lang="nl-NL" sz="2000" i="1" dirty="0" err="1">
                <a:solidFill>
                  <a:srgbClr val="00B0F0"/>
                </a:solidFill>
                <a:cs typeface="Times New Roman"/>
              </a:rPr>
              <a:t>lookup</a:t>
            </a:r>
            <a:r>
              <a:rPr lang="nl-NL" sz="2000" i="1" dirty="0">
                <a:solidFill>
                  <a:srgbClr val="00B0F0"/>
                </a:solidFill>
                <a:cs typeface="Times New Roman"/>
              </a:rPr>
              <a:t>(data): </a:t>
            </a:r>
            <a:r>
              <a:rPr lang="nl-NL" sz="2000" i="1" dirty="0" err="1">
                <a:solidFill>
                  <a:srgbClr val="00B0F0"/>
                </a:solidFill>
                <a:cs typeface="Times New Roman"/>
              </a:rPr>
              <a:t>boolean</a:t>
            </a:r>
            <a:r>
              <a:rPr lang="nl-NL" sz="2000" i="1" dirty="0">
                <a:solidFill>
                  <a:srgbClr val="00B0F0"/>
                </a:solidFill>
                <a:cs typeface="Times New Roman"/>
              </a:rPr>
              <a:t> 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0" y="1416090"/>
            <a:ext cx="964655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	als (data gelijk is aan this.data): return true </a:t>
            </a:r>
            <a:r>
              <a:rPr lang="nl-BE" i="1" dirty="0">
                <a:solidFill>
                  <a:srgbClr val="6D6D6D"/>
                </a:solidFill>
                <a:latin typeface="Avenir Book" panose="02000503020000020003" pitchFamily="2" charset="0"/>
              </a:rPr>
              <a:t>// gevonden</a:t>
            </a:r>
          </a:p>
          <a:p>
            <a:r>
              <a:rPr lang="nl-BE" dirty="0">
                <a:latin typeface="Avenir Book" panose="02000503020000020003" pitchFamily="2" charset="0"/>
              </a:rPr>
              <a:t>	anders:</a:t>
            </a:r>
          </a:p>
          <a:p>
            <a:r>
              <a:rPr lang="nl-BE" dirty="0">
                <a:latin typeface="Avenir Book" panose="02000503020000020003" pitchFamily="2" charset="0"/>
              </a:rPr>
              <a:t>	   als (data &lt; </a:t>
            </a:r>
            <a:r>
              <a:rPr lang="nl-BE" dirty="0" err="1">
                <a:latin typeface="Avenir Book" panose="02000503020000020003" pitchFamily="2" charset="0"/>
              </a:rPr>
              <a:t>this.data</a:t>
            </a:r>
            <a:r>
              <a:rPr lang="nl-BE" dirty="0">
                <a:latin typeface="Avenir Book" panose="02000503020000020003" pitchFamily="2" charset="0"/>
              </a:rPr>
              <a:t>): </a:t>
            </a:r>
          </a:p>
          <a:p>
            <a:r>
              <a:rPr lang="nl-BE" dirty="0">
                <a:latin typeface="Avenir Book" panose="02000503020000020003" pitchFamily="2" charset="0"/>
              </a:rPr>
              <a:t>		 als linkerdeelboom is leeg:</a:t>
            </a:r>
          </a:p>
          <a:p>
            <a:r>
              <a:rPr lang="nl-BE" dirty="0">
                <a:latin typeface="Avenir Book" panose="02000503020000020003" pitchFamily="2" charset="0"/>
              </a:rPr>
              <a:t>		   return </a:t>
            </a:r>
            <a:r>
              <a:rPr lang="nl-BE" dirty="0" err="1">
                <a:latin typeface="Avenir Book" panose="02000503020000020003" pitchFamily="2" charset="0"/>
              </a:rPr>
              <a:t>false</a:t>
            </a:r>
            <a:r>
              <a:rPr lang="nl-BE" dirty="0">
                <a:latin typeface="Avenir Book" panose="02000503020000020003" pitchFamily="2" charset="0"/>
              </a:rPr>
              <a:t>;</a:t>
            </a:r>
          </a:p>
          <a:p>
            <a:endParaRPr lang="nl-BE" dirty="0">
              <a:latin typeface="Avenir Book" panose="02000503020000020003" pitchFamily="2" charset="0"/>
            </a:endParaRPr>
          </a:p>
          <a:p>
            <a:r>
              <a:rPr lang="nl-BE" dirty="0">
                <a:latin typeface="Avenir Book" panose="02000503020000020003" pitchFamily="2" charset="0"/>
              </a:rPr>
              <a:t>		   anders : return </a:t>
            </a:r>
            <a:r>
              <a:rPr lang="nl-BE" dirty="0" err="1">
                <a:latin typeface="Avenir Book" panose="02000503020000020003" pitchFamily="2" charset="0"/>
              </a:rPr>
              <a:t>linkerdeelboom.lookup</a:t>
            </a:r>
            <a:r>
              <a:rPr lang="nl-BE" dirty="0">
                <a:latin typeface="Avenir Book" panose="02000503020000020003" pitchFamily="2" charset="0"/>
              </a:rPr>
              <a:t>(data) </a:t>
            </a:r>
            <a:r>
              <a:rPr lang="nl-BE" i="1" dirty="0">
                <a:solidFill>
                  <a:srgbClr val="6D6D6D"/>
                </a:solidFill>
                <a:latin typeface="Avenir Book" panose="02000503020000020003" pitchFamily="2" charset="0"/>
              </a:rPr>
              <a:t>// kijk in linkerdeelboom</a:t>
            </a:r>
          </a:p>
          <a:p>
            <a:endParaRPr lang="nl-BE" dirty="0">
              <a:latin typeface="Avenir Book" panose="02000503020000020003" pitchFamily="2" charset="0"/>
            </a:endParaRPr>
          </a:p>
          <a:p>
            <a:r>
              <a:rPr lang="nl-BE" dirty="0">
                <a:latin typeface="Avenir Book" panose="02000503020000020003" pitchFamily="2" charset="0"/>
              </a:rPr>
              <a:t>	   anders: </a:t>
            </a:r>
          </a:p>
          <a:p>
            <a:r>
              <a:rPr lang="nl-BE" dirty="0">
                <a:latin typeface="Avenir Book" panose="02000503020000020003" pitchFamily="2" charset="0"/>
              </a:rPr>
              <a:t>		  als rechterdeelboom is leeg:</a:t>
            </a:r>
          </a:p>
          <a:p>
            <a:r>
              <a:rPr lang="nl-BE" dirty="0">
                <a:latin typeface="Avenir Book" panose="02000503020000020003" pitchFamily="2" charset="0"/>
              </a:rPr>
              <a:t>		    return </a:t>
            </a:r>
            <a:r>
              <a:rPr lang="nl-BE" dirty="0" err="1">
                <a:latin typeface="Avenir Book" panose="02000503020000020003" pitchFamily="2" charset="0"/>
              </a:rPr>
              <a:t>false</a:t>
            </a:r>
            <a:r>
              <a:rPr lang="nl-BE" dirty="0">
                <a:latin typeface="Avenir Book" panose="02000503020000020003" pitchFamily="2" charset="0"/>
              </a:rPr>
              <a:t>;</a:t>
            </a:r>
          </a:p>
          <a:p>
            <a:r>
              <a:rPr lang="nl-BE" dirty="0">
                <a:latin typeface="Avenir Book" panose="02000503020000020003" pitchFamily="2" charset="0"/>
              </a:rPr>
              <a:t>		    anders: return </a:t>
            </a:r>
            <a:r>
              <a:rPr lang="nl-BE" dirty="0" err="1">
                <a:latin typeface="Avenir Book" panose="02000503020000020003" pitchFamily="2" charset="0"/>
              </a:rPr>
              <a:t>rechterdeelboom.lookup</a:t>
            </a:r>
            <a:r>
              <a:rPr lang="nl-BE" dirty="0">
                <a:latin typeface="Avenir Book" panose="02000503020000020003" pitchFamily="2" charset="0"/>
              </a:rPr>
              <a:t>(data) </a:t>
            </a:r>
            <a:r>
              <a:rPr lang="nl-BE" i="1" dirty="0">
                <a:solidFill>
                  <a:srgbClr val="6D6D6D"/>
                </a:solidFill>
                <a:latin typeface="Avenir Book" panose="02000503020000020003" pitchFamily="2" charset="0"/>
              </a:rPr>
              <a:t>// kijk in rechterdeelboom</a:t>
            </a:r>
            <a:endParaRPr lang="nl-BE" dirty="0">
              <a:latin typeface="Avenir Book" panose="02000503020000020003" pitchFamily="2" charset="0"/>
            </a:endParaRPr>
          </a:p>
          <a:p>
            <a:endParaRPr lang="nl-BE" dirty="0">
              <a:latin typeface="Avenir Book" panose="0200050302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A56DA8-1AC5-A14D-BF6B-8579CCB49AA1}"/>
              </a:ext>
            </a:extLst>
          </p:cNvPr>
          <p:cNvSpPr txBox="1"/>
          <p:nvPr/>
        </p:nvSpPr>
        <p:spPr>
          <a:xfrm>
            <a:off x="201704" y="6290760"/>
            <a:ext cx="8799422" cy="32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nl-NL" sz="1400" dirty="0">
                <a:solidFill>
                  <a:srgbClr val="FF0000"/>
                </a:solidFill>
                <a:latin typeface="Avenir Book" panose="02000503020000020003" pitchFamily="2" charset="0"/>
                <a:cs typeface="Times New Roman"/>
              </a:rPr>
              <a:t>Belangrijk:</a:t>
            </a:r>
            <a:r>
              <a:rPr lang="nl-NL" sz="14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 data vergelijken met </a:t>
            </a:r>
            <a:r>
              <a:rPr lang="nl-NL" sz="1400" dirty="0" err="1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this.data</a:t>
            </a:r>
            <a:r>
              <a:rPr lang="nl-NL" sz="14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 altijd via </a:t>
            </a:r>
            <a:r>
              <a:rPr lang="nl-NL" sz="1400" dirty="0" err="1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data.compareTo</a:t>
            </a:r>
            <a:r>
              <a:rPr lang="nl-NL" sz="14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(</a:t>
            </a:r>
            <a:r>
              <a:rPr lang="nl-NL" sz="1400" dirty="0" err="1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this.data</a:t>
            </a:r>
            <a:r>
              <a:rPr lang="nl-NL" sz="14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)</a:t>
            </a:r>
            <a:endParaRPr lang="nl-NL" sz="1400" dirty="0">
              <a:solidFill>
                <a:srgbClr val="00B0F0"/>
              </a:solidFill>
              <a:latin typeface="Avenir Book" panose="02000503020000020003" pitchFamily="2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3340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Zelf-balancerende 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727140" cy="4242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>
                <a:latin typeface="Avenir Book" panose="02000503020000020003" pitchFamily="2" charset="0"/>
              </a:rPr>
              <a:t>Datastructuren die een BST implementeren zodanig dat zijn diepte automatisch klein blijft. </a:t>
            </a:r>
            <a:r>
              <a:rPr lang="nl-NL" sz="1400" i="1" dirty="0">
                <a:latin typeface="Avenir Book" panose="02000503020000020003" pitchFamily="2" charset="0"/>
              </a:rPr>
              <a:t>(Niet te kennen)</a:t>
            </a:r>
            <a:endParaRPr lang="nl-NL" i="1" dirty="0">
              <a:latin typeface="Avenir Book" panose="02000503020000020003" pitchFamily="2" charset="0"/>
            </a:endParaRPr>
          </a:p>
          <a:p>
            <a:pPr lvl="1">
              <a:spcBef>
                <a:spcPts val="1080"/>
              </a:spcBef>
            </a:pPr>
            <a:r>
              <a:rPr lang="nl-NL" sz="2000" dirty="0">
                <a:latin typeface="Avenir Book" panose="02000503020000020003" pitchFamily="2" charset="0"/>
              </a:rPr>
              <a:t>2-3 tree</a:t>
            </a:r>
          </a:p>
          <a:p>
            <a:pPr lvl="1">
              <a:spcBef>
                <a:spcPts val="1080"/>
              </a:spcBef>
            </a:pPr>
            <a:r>
              <a:rPr lang="nl-NL" sz="2000" dirty="0">
                <a:latin typeface="Avenir Book" panose="02000503020000020003" pitchFamily="2" charset="0"/>
              </a:rPr>
              <a:t>AA tree</a:t>
            </a:r>
          </a:p>
          <a:p>
            <a:pPr lvl="1">
              <a:spcBef>
                <a:spcPts val="1200"/>
              </a:spcBef>
            </a:pPr>
            <a:r>
              <a:rPr lang="nl-NL" sz="2000" dirty="0">
                <a:latin typeface="Avenir Book" panose="02000503020000020003" pitchFamily="2" charset="0"/>
              </a:rPr>
              <a:t>AVL tree</a:t>
            </a:r>
          </a:p>
          <a:p>
            <a:pPr lvl="1">
              <a:spcBef>
                <a:spcPts val="1080"/>
              </a:spcBef>
            </a:pPr>
            <a:r>
              <a:rPr lang="nl-NL" sz="2000" dirty="0">
                <a:latin typeface="Avenir Book" panose="02000503020000020003" pitchFamily="2" charset="0"/>
              </a:rPr>
              <a:t>Red-black tree</a:t>
            </a:r>
          </a:p>
          <a:p>
            <a:pPr lvl="1">
              <a:spcBef>
                <a:spcPts val="1080"/>
              </a:spcBef>
            </a:pPr>
            <a:r>
              <a:rPr lang="nl-NL" sz="2000" dirty="0" err="1">
                <a:latin typeface="Avenir Book" panose="02000503020000020003" pitchFamily="2" charset="0"/>
              </a:rPr>
              <a:t>Scapegoat</a:t>
            </a:r>
            <a:r>
              <a:rPr lang="nl-NL" sz="2000" dirty="0">
                <a:latin typeface="Avenir Book" panose="02000503020000020003" pitchFamily="2" charset="0"/>
              </a:rPr>
              <a:t> tree</a:t>
            </a:r>
          </a:p>
          <a:p>
            <a:pPr lvl="1">
              <a:spcBef>
                <a:spcPts val="1080"/>
              </a:spcBef>
            </a:pPr>
            <a:r>
              <a:rPr lang="nl-NL" sz="2000" dirty="0" err="1">
                <a:latin typeface="Avenir Book" panose="02000503020000020003" pitchFamily="2" charset="0"/>
              </a:rPr>
              <a:t>Splay</a:t>
            </a:r>
            <a:r>
              <a:rPr lang="nl-NL" sz="2000" dirty="0">
                <a:latin typeface="Avenir Book" panose="02000503020000020003" pitchFamily="2" charset="0"/>
              </a:rPr>
              <a:t> tree</a:t>
            </a:r>
          </a:p>
          <a:p>
            <a:pPr lvl="1">
              <a:spcBef>
                <a:spcPts val="1080"/>
              </a:spcBef>
            </a:pPr>
            <a:r>
              <a:rPr lang="nl-NL" sz="2000" dirty="0" err="1">
                <a:latin typeface="Avenir Book" panose="02000503020000020003" pitchFamily="2" charset="0"/>
              </a:rPr>
              <a:t>Treap</a:t>
            </a:r>
            <a:endParaRPr lang="nl-NL" sz="20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15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/>
        </p:nvSpPr>
        <p:spPr>
          <a:xfrm>
            <a:off x="1867847" y="2660414"/>
            <a:ext cx="4285674" cy="9051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1867847" y="3730225"/>
            <a:ext cx="4285674" cy="9051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Toevoegen aan een binaire zoekboom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1705" y="1407131"/>
            <a:ext cx="3557495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2000" dirty="0">
                <a:solidFill>
                  <a:srgbClr val="595959"/>
                </a:solidFill>
                <a:cs typeface="Times New Roman"/>
              </a:rPr>
              <a:t>Recursieve implementatie: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3491346" y="1417563"/>
            <a:ext cx="283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>
                <a:solidFill>
                  <a:srgbClr val="00B0F0"/>
                </a:solidFill>
              </a:rPr>
              <a:t>addNode</a:t>
            </a:r>
            <a:r>
              <a:rPr lang="nl-BE" dirty="0">
                <a:solidFill>
                  <a:srgbClr val="00B0F0"/>
                </a:solidFill>
              </a:rPr>
              <a:t>(data) : </a:t>
            </a:r>
            <a:r>
              <a:rPr lang="nl-BE" dirty="0" err="1">
                <a:solidFill>
                  <a:srgbClr val="00B0F0"/>
                </a:solidFill>
              </a:rPr>
              <a:t>boolean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D1E2F9-514E-BD4D-950F-B0004F4DD808}"/>
              </a:ext>
            </a:extLst>
          </p:cNvPr>
          <p:cNvSpPr txBox="1"/>
          <p:nvPr/>
        </p:nvSpPr>
        <p:spPr>
          <a:xfrm>
            <a:off x="201704" y="6290760"/>
            <a:ext cx="8799422" cy="32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nl-NL" sz="1400" dirty="0">
                <a:solidFill>
                  <a:srgbClr val="FF0000"/>
                </a:solidFill>
                <a:latin typeface="Avenir Book" panose="02000503020000020003" pitchFamily="2" charset="0"/>
                <a:cs typeface="Times New Roman"/>
              </a:rPr>
              <a:t>Belangrijk:</a:t>
            </a:r>
            <a:r>
              <a:rPr lang="nl-NL" sz="14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 data vergelijken met </a:t>
            </a:r>
            <a:r>
              <a:rPr lang="nl-NL" sz="1400" dirty="0" err="1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this.data</a:t>
            </a:r>
            <a:r>
              <a:rPr lang="nl-NL" sz="14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 altijd via </a:t>
            </a:r>
            <a:r>
              <a:rPr lang="nl-NL" sz="1400" dirty="0" err="1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data.compareTo</a:t>
            </a:r>
            <a:r>
              <a:rPr lang="nl-NL" sz="14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(</a:t>
            </a:r>
            <a:r>
              <a:rPr lang="nl-NL" sz="1400" dirty="0" err="1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this.data</a:t>
            </a:r>
            <a:r>
              <a:rPr lang="nl-NL" sz="14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)</a:t>
            </a:r>
            <a:endParaRPr lang="nl-NL" sz="1400" dirty="0">
              <a:solidFill>
                <a:srgbClr val="00B0F0"/>
              </a:solidFill>
              <a:latin typeface="Avenir Book" panose="02000503020000020003" pitchFamily="2" charset="0"/>
              <a:cs typeface="Times New Roman"/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731983" y="1992695"/>
            <a:ext cx="62979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l-BE" sz="1400" dirty="0">
                <a:latin typeface="Avenir Book" panose="02000503020000020003" pitchFamily="2" charset="0"/>
              </a:rPr>
              <a:t>als (data gelijk aan this.data): return false </a:t>
            </a:r>
            <a:r>
              <a:rPr lang="nl-BE" sz="1400" i="1" dirty="0">
                <a:solidFill>
                  <a:schemeClr val="bg1">
                    <a:lumMod val="50000"/>
                  </a:schemeClr>
                </a:solidFill>
                <a:latin typeface="Avenir Book" panose="02000503020000020003" pitchFamily="2" charset="0"/>
              </a:rPr>
              <a:t>// data komt al voor</a:t>
            </a:r>
          </a:p>
          <a:p>
            <a:pPr lvl="1"/>
            <a:r>
              <a:rPr lang="nl-BE" sz="1400" dirty="0">
                <a:latin typeface="Avenir Book" panose="02000503020000020003" pitchFamily="2" charset="0"/>
              </a:rPr>
              <a:t>anders:</a:t>
            </a:r>
          </a:p>
          <a:p>
            <a:r>
              <a:rPr lang="nl-BE" sz="1400" dirty="0">
                <a:solidFill>
                  <a:srgbClr val="FF0000"/>
                </a:solidFill>
                <a:latin typeface="Avenir Book" panose="02000503020000020003" pitchFamily="2" charset="0"/>
              </a:rPr>
              <a:t>	</a:t>
            </a:r>
            <a:r>
              <a:rPr lang="nl-BE" sz="1400" dirty="0">
                <a:latin typeface="Avenir Book" panose="02000503020000020003" pitchFamily="2" charset="0"/>
              </a:rPr>
              <a:t>als data &lt; this.data:</a:t>
            </a:r>
          </a:p>
          <a:p>
            <a:r>
              <a:rPr lang="nl-BE" sz="1400" dirty="0">
                <a:latin typeface="Avenir Book" panose="02000503020000020003" pitchFamily="2" charset="0"/>
              </a:rPr>
              <a:t>	        als </a:t>
            </a:r>
            <a:r>
              <a:rPr lang="nl-BE" sz="1400" dirty="0" err="1">
                <a:latin typeface="Avenir Book" panose="02000503020000020003" pitchFamily="2" charset="0"/>
              </a:rPr>
              <a:t>linkerboom</a:t>
            </a:r>
            <a:r>
              <a:rPr lang="nl-BE" sz="1400" dirty="0">
                <a:latin typeface="Avenir Book" panose="02000503020000020003" pitchFamily="2" charset="0"/>
              </a:rPr>
              <a:t> is leeg :</a:t>
            </a:r>
          </a:p>
          <a:p>
            <a:r>
              <a:rPr lang="nl-BE" sz="1400" dirty="0">
                <a:latin typeface="Avenir Book" panose="02000503020000020003" pitchFamily="2" charset="0"/>
              </a:rPr>
              <a:t>		</a:t>
            </a:r>
            <a:r>
              <a:rPr lang="nl-BE" sz="1400" dirty="0" err="1">
                <a:latin typeface="Avenir Book" panose="02000503020000020003" pitchFamily="2" charset="0"/>
              </a:rPr>
              <a:t>linkerboom</a:t>
            </a:r>
            <a:r>
              <a:rPr lang="nl-BE" sz="1400" dirty="0">
                <a:latin typeface="Avenir Book" panose="02000503020000020003" pitchFamily="2" charset="0"/>
              </a:rPr>
              <a:t> = boom met 1 blad nl data</a:t>
            </a:r>
          </a:p>
          <a:p>
            <a:r>
              <a:rPr lang="nl-BE" sz="1400" dirty="0">
                <a:latin typeface="Avenir Book" panose="02000503020000020003" pitchFamily="2" charset="0"/>
              </a:rPr>
              <a:t>		return </a:t>
            </a:r>
            <a:r>
              <a:rPr lang="nl-BE" sz="1400" dirty="0" err="1">
                <a:latin typeface="Avenir Book" panose="02000503020000020003" pitchFamily="2" charset="0"/>
              </a:rPr>
              <a:t>true</a:t>
            </a:r>
            <a:endParaRPr lang="nl-BE" sz="1400" dirty="0">
              <a:latin typeface="Avenir Book" panose="02000503020000020003" pitchFamily="2" charset="0"/>
            </a:endParaRPr>
          </a:p>
          <a:p>
            <a:r>
              <a:rPr lang="nl-BE" sz="1400" dirty="0">
                <a:latin typeface="Avenir Book" panose="02000503020000020003" pitchFamily="2" charset="0"/>
              </a:rPr>
              <a:t>	         anders: return </a:t>
            </a:r>
            <a:r>
              <a:rPr lang="nl-BE" sz="1400" b="1" dirty="0">
                <a:latin typeface="Avenir Book" panose="02000503020000020003" pitchFamily="2" charset="0"/>
              </a:rPr>
              <a:t>voeg data toe aan </a:t>
            </a:r>
            <a:r>
              <a:rPr lang="nl-BE" sz="1400" b="1" dirty="0" err="1">
                <a:latin typeface="Avenir Book" panose="02000503020000020003" pitchFamily="2" charset="0"/>
              </a:rPr>
              <a:t>linkerboom</a:t>
            </a:r>
            <a:r>
              <a:rPr lang="nl-BE" sz="1400" dirty="0">
                <a:latin typeface="Avenir Book" panose="02000503020000020003" pitchFamily="2" charset="0"/>
              </a:rPr>
              <a:t>	</a:t>
            </a:r>
          </a:p>
          <a:p>
            <a:r>
              <a:rPr lang="nl-BE" sz="1400" dirty="0">
                <a:latin typeface="Avenir Book" panose="02000503020000020003" pitchFamily="2" charset="0"/>
              </a:rPr>
              <a:t>	anders: </a:t>
            </a:r>
          </a:p>
          <a:p>
            <a:r>
              <a:rPr lang="nl-BE" sz="1400" dirty="0">
                <a:latin typeface="Avenir Book" panose="02000503020000020003" pitchFamily="2" charset="0"/>
              </a:rPr>
              <a:t>	    als rechterboom is leeg:</a:t>
            </a:r>
          </a:p>
          <a:p>
            <a:r>
              <a:rPr lang="nl-BE" sz="1400" dirty="0">
                <a:latin typeface="Avenir Book" panose="02000503020000020003" pitchFamily="2" charset="0"/>
              </a:rPr>
              <a:t>		rechterboom = boom met 1 blad nl data</a:t>
            </a:r>
          </a:p>
          <a:p>
            <a:r>
              <a:rPr lang="nl-BE" sz="1400" dirty="0">
                <a:latin typeface="Avenir Book" panose="02000503020000020003" pitchFamily="2" charset="0"/>
              </a:rPr>
              <a:t>		return </a:t>
            </a:r>
            <a:r>
              <a:rPr lang="nl-BE" sz="1400" dirty="0" err="1">
                <a:latin typeface="Avenir Book" panose="02000503020000020003" pitchFamily="2" charset="0"/>
              </a:rPr>
              <a:t>true</a:t>
            </a:r>
            <a:endParaRPr lang="nl-BE" sz="1400" dirty="0">
              <a:latin typeface="Avenir Book" panose="02000503020000020003" pitchFamily="2" charset="0"/>
            </a:endParaRPr>
          </a:p>
          <a:p>
            <a:r>
              <a:rPr lang="nl-BE" sz="1400" dirty="0">
                <a:latin typeface="Avenir Book" panose="02000503020000020003" pitchFamily="2" charset="0"/>
              </a:rPr>
              <a:t>	           anders: return </a:t>
            </a:r>
            <a:r>
              <a:rPr lang="nl-BE" sz="1400" b="1" dirty="0">
                <a:latin typeface="Avenir Book" panose="02000503020000020003" pitchFamily="2" charset="0"/>
              </a:rPr>
              <a:t>voeg data toe aan rechterboom</a:t>
            </a:r>
            <a:r>
              <a:rPr lang="nl-BE" sz="1400" dirty="0">
                <a:latin typeface="Avenir Book" panose="02000503020000020003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26367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1403401" y="2375051"/>
            <a:ext cx="2697018" cy="2493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2362110" y="2967149"/>
            <a:ext cx="3842327" cy="4433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2362110" y="3572679"/>
            <a:ext cx="3842327" cy="4485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Verwijderen uit een binaire zoekboom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1705" y="1407131"/>
            <a:ext cx="3557495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2000" dirty="0">
                <a:solidFill>
                  <a:srgbClr val="595959"/>
                </a:solidFill>
                <a:cs typeface="Times New Roman"/>
              </a:rPr>
              <a:t>Recursieve implementatie: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3491346" y="1417563"/>
            <a:ext cx="322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>
                <a:solidFill>
                  <a:srgbClr val="00B0F0"/>
                </a:solidFill>
              </a:rPr>
              <a:t>removeNode</a:t>
            </a:r>
            <a:r>
              <a:rPr lang="nl-BE" dirty="0">
                <a:solidFill>
                  <a:srgbClr val="00B0F0"/>
                </a:solidFill>
              </a:rPr>
              <a:t>(data) : </a:t>
            </a:r>
            <a:r>
              <a:rPr lang="nl-BE" dirty="0" err="1">
                <a:solidFill>
                  <a:srgbClr val="00B0F0"/>
                </a:solidFill>
              </a:rPr>
              <a:t>boolean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442819" y="2077762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>
                <a:latin typeface="Avenir Book" panose="02000503020000020003" pitchFamily="2" charset="0"/>
              </a:rPr>
              <a:t>als data gelijk aan this.data:</a:t>
            </a:r>
          </a:p>
          <a:p>
            <a:r>
              <a:rPr lang="nl-BE" sz="1400" dirty="0">
                <a:latin typeface="Avenir Book" panose="02000503020000020003" pitchFamily="2" charset="0"/>
              </a:rPr>
              <a:t>	 gevonden, zie volgende slide * </a:t>
            </a:r>
            <a:endParaRPr lang="nl-BE" sz="1400" i="1" dirty="0">
              <a:solidFill>
                <a:schemeClr val="bg1">
                  <a:lumMod val="50000"/>
                </a:schemeClr>
              </a:solidFill>
              <a:latin typeface="Avenir Book" panose="02000503020000020003" pitchFamily="2" charset="0"/>
            </a:endParaRPr>
          </a:p>
          <a:p>
            <a:r>
              <a:rPr lang="nl-BE" sz="1400" dirty="0">
                <a:latin typeface="Avenir Book" panose="02000503020000020003" pitchFamily="2" charset="0"/>
              </a:rPr>
              <a:t> anders:</a:t>
            </a:r>
          </a:p>
          <a:p>
            <a:r>
              <a:rPr lang="nl-BE" sz="1400" dirty="0">
                <a:latin typeface="Avenir Book" panose="02000503020000020003" pitchFamily="2" charset="0"/>
              </a:rPr>
              <a:t>	  als data &lt; </a:t>
            </a:r>
            <a:r>
              <a:rPr lang="nl-BE" sz="1400" dirty="0" err="1">
                <a:latin typeface="Avenir Book" panose="02000503020000020003" pitchFamily="2" charset="0"/>
              </a:rPr>
              <a:t>this.data</a:t>
            </a:r>
            <a:r>
              <a:rPr lang="nl-BE" sz="1400" dirty="0">
                <a:latin typeface="Avenir Book" panose="02000503020000020003" pitchFamily="2" charset="0"/>
              </a:rPr>
              <a:t> :</a:t>
            </a:r>
          </a:p>
          <a:p>
            <a:r>
              <a:rPr lang="nl-BE" sz="1400" dirty="0">
                <a:latin typeface="Avenir Book" panose="02000503020000020003" pitchFamily="2" charset="0"/>
              </a:rPr>
              <a:t>		als </a:t>
            </a:r>
            <a:r>
              <a:rPr lang="nl-BE" sz="1400" dirty="0" err="1">
                <a:latin typeface="Avenir Book" panose="02000503020000020003" pitchFamily="2" charset="0"/>
              </a:rPr>
              <a:t>linkerboom</a:t>
            </a:r>
            <a:r>
              <a:rPr lang="nl-BE" sz="1400" dirty="0">
                <a:latin typeface="Avenir Book" panose="02000503020000020003" pitchFamily="2" charset="0"/>
              </a:rPr>
              <a:t> is leeg return </a:t>
            </a:r>
            <a:r>
              <a:rPr lang="nl-BE" sz="1400" dirty="0" err="1">
                <a:latin typeface="Avenir Book" panose="02000503020000020003" pitchFamily="2" charset="0"/>
              </a:rPr>
              <a:t>false</a:t>
            </a:r>
            <a:r>
              <a:rPr lang="nl-BE" sz="1400" dirty="0">
                <a:latin typeface="Avenir Book" panose="02000503020000020003" pitchFamily="2" charset="0"/>
              </a:rPr>
              <a:t>;</a:t>
            </a:r>
          </a:p>
          <a:p>
            <a:r>
              <a:rPr lang="nl-BE" sz="1400" dirty="0">
                <a:latin typeface="Avenir Book" panose="02000503020000020003" pitchFamily="2" charset="0"/>
              </a:rPr>
              <a:t>		anders return verwijder data uit </a:t>
            </a:r>
            <a:r>
              <a:rPr lang="nl-BE" sz="1400" dirty="0" err="1">
                <a:latin typeface="Avenir Book" panose="02000503020000020003" pitchFamily="2" charset="0"/>
              </a:rPr>
              <a:t>linkerboom</a:t>
            </a:r>
            <a:endParaRPr lang="nl-BE" sz="1400" dirty="0">
              <a:latin typeface="Avenir Book" panose="02000503020000020003" pitchFamily="2" charset="0"/>
            </a:endParaRPr>
          </a:p>
          <a:p>
            <a:r>
              <a:rPr lang="nl-BE" sz="1400" dirty="0">
                <a:latin typeface="Avenir Book" panose="02000503020000020003" pitchFamily="2" charset="0"/>
              </a:rPr>
              <a:t>	 anders: 	</a:t>
            </a:r>
          </a:p>
          <a:p>
            <a:r>
              <a:rPr lang="nl-BE" sz="1400" dirty="0">
                <a:latin typeface="Avenir Book" panose="02000503020000020003" pitchFamily="2" charset="0"/>
              </a:rPr>
              <a:t>		als rechterboom is leeg return </a:t>
            </a:r>
            <a:r>
              <a:rPr lang="nl-BE" sz="1400" dirty="0" err="1">
                <a:latin typeface="Avenir Book" panose="02000503020000020003" pitchFamily="2" charset="0"/>
              </a:rPr>
              <a:t>false</a:t>
            </a:r>
            <a:endParaRPr lang="nl-BE" sz="1400" dirty="0">
              <a:latin typeface="Avenir Book" panose="02000503020000020003" pitchFamily="2" charset="0"/>
            </a:endParaRPr>
          </a:p>
          <a:p>
            <a:r>
              <a:rPr lang="nl-BE" sz="1400" dirty="0">
                <a:latin typeface="Avenir Book" panose="02000503020000020003" pitchFamily="2" charset="0"/>
              </a:rPr>
              <a:t>		anders return verwijder data uit rechterboom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FB9261-27D3-C543-9C7B-8B62BC2853CD}"/>
              </a:ext>
            </a:extLst>
          </p:cNvPr>
          <p:cNvSpPr txBox="1"/>
          <p:nvPr/>
        </p:nvSpPr>
        <p:spPr>
          <a:xfrm>
            <a:off x="201704" y="6290760"/>
            <a:ext cx="8799422" cy="32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nl-NL" sz="1400" dirty="0">
                <a:solidFill>
                  <a:srgbClr val="FF0000"/>
                </a:solidFill>
                <a:latin typeface="Avenir Book" panose="02000503020000020003" pitchFamily="2" charset="0"/>
                <a:cs typeface="Times New Roman"/>
              </a:rPr>
              <a:t>Belangrijk:</a:t>
            </a:r>
            <a:r>
              <a:rPr lang="nl-NL" sz="14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 data vergelijken met </a:t>
            </a:r>
            <a:r>
              <a:rPr lang="nl-NL" sz="1400" dirty="0" err="1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this.data</a:t>
            </a:r>
            <a:r>
              <a:rPr lang="nl-NL" sz="14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 altijd via </a:t>
            </a:r>
            <a:r>
              <a:rPr lang="nl-NL" sz="1400" dirty="0" err="1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data.CompareTo</a:t>
            </a:r>
            <a:r>
              <a:rPr lang="nl-NL" sz="14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(</a:t>
            </a:r>
            <a:r>
              <a:rPr lang="nl-NL" sz="1400" dirty="0" err="1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this.data</a:t>
            </a:r>
            <a:r>
              <a:rPr lang="nl-NL" sz="14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)</a:t>
            </a:r>
            <a:endParaRPr lang="nl-NL" sz="1400" dirty="0">
              <a:solidFill>
                <a:srgbClr val="00B0F0"/>
              </a:solidFill>
              <a:latin typeface="Avenir Book" panose="02000503020000020003" pitchFamily="2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4958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Verwijderen uit een binaire zoekboom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1705" y="1407131"/>
            <a:ext cx="3557495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2000" dirty="0">
                <a:solidFill>
                  <a:srgbClr val="595959"/>
                </a:solidFill>
                <a:cs typeface="Times New Roman"/>
              </a:rPr>
              <a:t>Recursieve implementatie: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442818" y="2133600"/>
            <a:ext cx="870118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>
                <a:latin typeface="Avenir Book" panose="02000503020000020003" pitchFamily="2" charset="0"/>
              </a:rPr>
              <a:t>als (this.isLeaf())  : </a:t>
            </a:r>
            <a:r>
              <a:rPr lang="nl-BE" sz="1400" i="1" dirty="0">
                <a:solidFill>
                  <a:srgbClr val="6D6D6D"/>
                </a:solidFill>
                <a:latin typeface="Avenir Book" panose="02000503020000020003" pitchFamily="2" charset="0"/>
              </a:rPr>
              <a:t>// boom bestaande uit 1 knoop met gevonden data</a:t>
            </a:r>
          </a:p>
          <a:p>
            <a:r>
              <a:rPr lang="nl-BE" sz="1400" dirty="0">
                <a:latin typeface="Avenir Book" panose="02000503020000020003" pitchFamily="2" charset="0"/>
              </a:rPr>
              <a:t>	this.data= null</a:t>
            </a:r>
            <a:endParaRPr lang="nl-BE" sz="1400" dirty="0">
              <a:solidFill>
                <a:srgbClr val="00B050"/>
              </a:solidFill>
              <a:latin typeface="Avenir Book" panose="02000503020000020003" pitchFamily="2" charset="0"/>
            </a:endParaRPr>
          </a:p>
          <a:p>
            <a:r>
              <a:rPr lang="nl-BE" sz="1400" dirty="0">
                <a:latin typeface="Avenir Book" panose="02000503020000020003" pitchFamily="2" charset="0"/>
              </a:rPr>
              <a:t>	return true</a:t>
            </a:r>
          </a:p>
          <a:p>
            <a:r>
              <a:rPr lang="nl-BE" sz="1400" dirty="0">
                <a:latin typeface="Avenir Book" panose="02000503020000020003" pitchFamily="2" charset="0"/>
              </a:rPr>
              <a:t>anders: </a:t>
            </a:r>
            <a:r>
              <a:rPr lang="nl-BE" sz="1400" i="1" dirty="0">
                <a:solidFill>
                  <a:srgbClr val="6D6D6D"/>
                </a:solidFill>
                <a:latin typeface="Avenir Book" panose="02000503020000020003" pitchFamily="2" charset="0"/>
              </a:rPr>
              <a:t>// of linker- of rechterdeelboom is niet leeg</a:t>
            </a:r>
          </a:p>
          <a:p>
            <a:r>
              <a:rPr lang="nl-BE" sz="1400" dirty="0">
                <a:latin typeface="Avenir Book" panose="02000503020000020003" pitchFamily="2" charset="0"/>
              </a:rPr>
              <a:t>	als (</a:t>
            </a:r>
            <a:r>
              <a:rPr lang="nl-BE" sz="1400" dirty="0" err="1">
                <a:latin typeface="Avenir Book" panose="02000503020000020003" pitchFamily="2" charset="0"/>
              </a:rPr>
              <a:t>left</a:t>
            </a:r>
            <a:r>
              <a:rPr lang="nl-BE" sz="1400" dirty="0">
                <a:latin typeface="Avenir Book" panose="02000503020000020003" pitchFamily="2" charset="0"/>
              </a:rPr>
              <a:t> != </a:t>
            </a:r>
            <a:r>
              <a:rPr lang="nl-BE" sz="1400" dirty="0" err="1">
                <a:latin typeface="Avenir Book" panose="02000503020000020003" pitchFamily="2" charset="0"/>
              </a:rPr>
              <a:t>null</a:t>
            </a:r>
            <a:r>
              <a:rPr lang="nl-BE" sz="1400" dirty="0">
                <a:latin typeface="Avenir Book" panose="02000503020000020003" pitchFamily="2" charset="0"/>
              </a:rPr>
              <a:t>): </a:t>
            </a:r>
            <a:r>
              <a:rPr lang="nl-BE" sz="1400" i="1" dirty="0">
                <a:solidFill>
                  <a:srgbClr val="6D6D6D"/>
                </a:solidFill>
                <a:latin typeface="Avenir Book" panose="02000503020000020003" pitchFamily="2" charset="0"/>
              </a:rPr>
              <a:t>//linkerdeelboom is niet leeg</a:t>
            </a:r>
          </a:p>
          <a:p>
            <a:r>
              <a:rPr lang="nl-BE" sz="1400" dirty="0">
                <a:latin typeface="Avenir Book" panose="02000503020000020003" pitchFamily="2" charset="0"/>
              </a:rPr>
              <a:t>		- </a:t>
            </a:r>
            <a:r>
              <a:rPr lang="nl-BE" sz="1400" dirty="0" err="1">
                <a:latin typeface="Avenir Book" panose="02000503020000020003" pitchFamily="2" charset="0"/>
              </a:rPr>
              <a:t>zoekGrootsteDataLinks</a:t>
            </a:r>
            <a:r>
              <a:rPr lang="nl-BE" sz="1400" dirty="0">
                <a:latin typeface="Avenir Book" panose="02000503020000020003" pitchFamily="2" charset="0"/>
              </a:rPr>
              <a:t> </a:t>
            </a:r>
            <a:r>
              <a:rPr lang="nl-BE" sz="1400" dirty="0">
                <a:latin typeface="Avenir Book" panose="02000503020000020003" pitchFamily="2" charset="0"/>
                <a:sym typeface="Wingdings" panose="05000000000000000000" pitchFamily="2" charset="2"/>
              </a:rPr>
              <a:t> gl</a:t>
            </a:r>
          </a:p>
          <a:p>
            <a:r>
              <a:rPr lang="nl-BE" sz="1400" dirty="0">
                <a:latin typeface="Avenir Book" panose="02000503020000020003" pitchFamily="2" charset="0"/>
                <a:sym typeface="Wingdings" panose="05000000000000000000" pitchFamily="2" charset="2"/>
              </a:rPr>
              <a:t>		- vervang </a:t>
            </a:r>
            <a:r>
              <a:rPr lang="nl-BE" sz="1400" dirty="0" err="1">
                <a:latin typeface="Avenir Book" panose="02000503020000020003" pitchFamily="2" charset="0"/>
                <a:sym typeface="Wingdings" panose="05000000000000000000" pitchFamily="2" charset="2"/>
              </a:rPr>
              <a:t>this.data</a:t>
            </a:r>
            <a:r>
              <a:rPr lang="nl-BE" sz="1400" dirty="0">
                <a:latin typeface="Avenir Book" panose="02000503020000020003" pitchFamily="2" charset="0"/>
                <a:sym typeface="Wingdings" panose="05000000000000000000" pitchFamily="2" charset="2"/>
              </a:rPr>
              <a:t> door gl</a:t>
            </a:r>
          </a:p>
          <a:p>
            <a:r>
              <a:rPr lang="nl-BE" sz="1400" dirty="0">
                <a:latin typeface="Avenir Book" panose="02000503020000020003" pitchFamily="2" charset="0"/>
                <a:sym typeface="Wingdings" panose="05000000000000000000" pitchFamily="2" charset="2"/>
              </a:rPr>
              <a:t>		- verwijder gl uit linkerdeelboom </a:t>
            </a:r>
            <a:r>
              <a:rPr lang="nl-BE" sz="1400" dirty="0">
                <a:solidFill>
                  <a:srgbClr val="00B050"/>
                </a:solidFill>
                <a:latin typeface="Avenir Book" panose="02000503020000020003" pitchFamily="2" charset="0"/>
                <a:sym typeface="Wingdings" panose="05000000000000000000" pitchFamily="2" charset="2"/>
              </a:rPr>
              <a:t> blaadje moet nog opgeruimd worden</a:t>
            </a:r>
            <a:endParaRPr lang="nl-BE" sz="1400" dirty="0">
              <a:latin typeface="Avenir Book" panose="02000503020000020003" pitchFamily="2" charset="0"/>
              <a:sym typeface="Wingdings" panose="05000000000000000000" pitchFamily="2" charset="2"/>
            </a:endParaRPr>
          </a:p>
          <a:p>
            <a:r>
              <a:rPr lang="nl-BE" sz="1400" dirty="0">
                <a:latin typeface="Avenir Book" panose="02000503020000020003" pitchFamily="2" charset="0"/>
                <a:sym typeface="Wingdings" panose="05000000000000000000" pitchFamily="2" charset="2"/>
              </a:rPr>
              <a:t>		return </a:t>
            </a:r>
            <a:r>
              <a:rPr lang="nl-BE" sz="1400" dirty="0" err="1">
                <a:latin typeface="Avenir Book" panose="02000503020000020003" pitchFamily="2" charset="0"/>
                <a:sym typeface="Wingdings" panose="05000000000000000000" pitchFamily="2" charset="2"/>
              </a:rPr>
              <a:t>true</a:t>
            </a:r>
            <a:endParaRPr lang="nl-BE" sz="1400" dirty="0">
              <a:latin typeface="Avenir Book" panose="02000503020000020003" pitchFamily="2" charset="0"/>
              <a:sym typeface="Wingdings" panose="05000000000000000000" pitchFamily="2" charset="2"/>
            </a:endParaRPr>
          </a:p>
          <a:p>
            <a:r>
              <a:rPr lang="nl-BE" sz="1400" dirty="0">
                <a:latin typeface="Avenir Book" panose="02000503020000020003" pitchFamily="2" charset="0"/>
                <a:sym typeface="Wingdings" panose="05000000000000000000" pitchFamily="2" charset="2"/>
              </a:rPr>
              <a:t>	anders: </a:t>
            </a:r>
            <a:r>
              <a:rPr lang="nl-BE" sz="1400" i="1" dirty="0">
                <a:solidFill>
                  <a:srgbClr val="6D6D6D"/>
                </a:solidFill>
                <a:latin typeface="Avenir Book" panose="02000503020000020003" pitchFamily="2" charset="0"/>
                <a:sym typeface="Wingdings" panose="05000000000000000000" pitchFamily="2" charset="2"/>
              </a:rPr>
              <a:t>// rechterdeelboom is niet leeg</a:t>
            </a:r>
          </a:p>
          <a:p>
            <a:r>
              <a:rPr lang="nl-BE" sz="1400" dirty="0">
                <a:latin typeface="Avenir Book" panose="02000503020000020003" pitchFamily="2" charset="0"/>
              </a:rPr>
              <a:t>		- </a:t>
            </a:r>
            <a:r>
              <a:rPr lang="nl-BE" sz="1400" dirty="0" err="1">
                <a:latin typeface="Avenir Book" panose="02000503020000020003" pitchFamily="2" charset="0"/>
              </a:rPr>
              <a:t>zoekKleinsteDataRechts</a:t>
            </a:r>
            <a:r>
              <a:rPr lang="nl-BE" sz="1400" dirty="0">
                <a:latin typeface="Avenir Book" panose="02000503020000020003" pitchFamily="2" charset="0"/>
              </a:rPr>
              <a:t> </a:t>
            </a:r>
            <a:r>
              <a:rPr lang="nl-BE" sz="1400" dirty="0">
                <a:latin typeface="Avenir Book" panose="02000503020000020003" pitchFamily="2" charset="0"/>
                <a:sym typeface="Wingdings" panose="05000000000000000000" pitchFamily="2" charset="2"/>
              </a:rPr>
              <a:t> </a:t>
            </a:r>
            <a:r>
              <a:rPr lang="nl-BE" sz="1400" dirty="0" err="1">
                <a:latin typeface="Avenir Book" panose="02000503020000020003" pitchFamily="2" charset="0"/>
                <a:sym typeface="Wingdings" panose="05000000000000000000" pitchFamily="2" charset="2"/>
              </a:rPr>
              <a:t>kr</a:t>
            </a:r>
            <a:endParaRPr lang="nl-BE" sz="1400" dirty="0">
              <a:latin typeface="Avenir Book" panose="02000503020000020003" pitchFamily="2" charset="0"/>
              <a:sym typeface="Wingdings" panose="05000000000000000000" pitchFamily="2" charset="2"/>
            </a:endParaRPr>
          </a:p>
          <a:p>
            <a:r>
              <a:rPr lang="nl-BE" sz="1400" dirty="0">
                <a:latin typeface="Avenir Book" panose="02000503020000020003" pitchFamily="2" charset="0"/>
                <a:sym typeface="Wingdings" panose="05000000000000000000" pitchFamily="2" charset="2"/>
              </a:rPr>
              <a:t>		- vervang </a:t>
            </a:r>
            <a:r>
              <a:rPr lang="nl-BE" sz="1400" dirty="0" err="1">
                <a:latin typeface="Avenir Book" panose="02000503020000020003" pitchFamily="2" charset="0"/>
                <a:sym typeface="Wingdings" panose="05000000000000000000" pitchFamily="2" charset="2"/>
              </a:rPr>
              <a:t>this.data</a:t>
            </a:r>
            <a:r>
              <a:rPr lang="nl-BE" sz="1400" dirty="0">
                <a:latin typeface="Avenir Book" panose="02000503020000020003" pitchFamily="2" charset="0"/>
                <a:sym typeface="Wingdings" panose="05000000000000000000" pitchFamily="2" charset="2"/>
              </a:rPr>
              <a:t> door </a:t>
            </a:r>
            <a:r>
              <a:rPr lang="nl-BE" sz="1400" dirty="0" err="1">
                <a:latin typeface="Avenir Book" panose="02000503020000020003" pitchFamily="2" charset="0"/>
                <a:sym typeface="Wingdings" panose="05000000000000000000" pitchFamily="2" charset="2"/>
              </a:rPr>
              <a:t>kr</a:t>
            </a:r>
            <a:endParaRPr lang="nl-BE" sz="1400" dirty="0">
              <a:latin typeface="Avenir Book" panose="02000503020000020003" pitchFamily="2" charset="0"/>
              <a:sym typeface="Wingdings" panose="05000000000000000000" pitchFamily="2" charset="2"/>
            </a:endParaRPr>
          </a:p>
          <a:p>
            <a:r>
              <a:rPr lang="nl-BE" sz="1400" dirty="0">
                <a:latin typeface="Avenir Book" panose="02000503020000020003" pitchFamily="2" charset="0"/>
                <a:sym typeface="Wingdings" panose="05000000000000000000" pitchFamily="2" charset="2"/>
              </a:rPr>
              <a:t>		- verwijder </a:t>
            </a:r>
            <a:r>
              <a:rPr lang="nl-BE" sz="1400" dirty="0" err="1">
                <a:latin typeface="Avenir Book" panose="02000503020000020003" pitchFamily="2" charset="0"/>
                <a:sym typeface="Wingdings" panose="05000000000000000000" pitchFamily="2" charset="2"/>
              </a:rPr>
              <a:t>kr</a:t>
            </a:r>
            <a:r>
              <a:rPr lang="nl-BE" sz="1400" dirty="0">
                <a:latin typeface="Avenir Book" panose="02000503020000020003" pitchFamily="2" charset="0"/>
                <a:sym typeface="Wingdings" panose="05000000000000000000" pitchFamily="2" charset="2"/>
              </a:rPr>
              <a:t> uit rechterdeelboom </a:t>
            </a:r>
            <a:r>
              <a:rPr lang="nl-BE" sz="1400" dirty="0">
                <a:solidFill>
                  <a:srgbClr val="00B050"/>
                </a:solidFill>
                <a:latin typeface="Avenir Book" panose="02000503020000020003" pitchFamily="2" charset="0"/>
                <a:sym typeface="Wingdings" panose="05000000000000000000" pitchFamily="2" charset="2"/>
              </a:rPr>
              <a:t> blaadje moet nog opgeruimd worden</a:t>
            </a:r>
            <a:endParaRPr lang="nl-BE" sz="1400" dirty="0">
              <a:latin typeface="Avenir Book" panose="02000503020000020003" pitchFamily="2" charset="0"/>
              <a:sym typeface="Wingdings" panose="05000000000000000000" pitchFamily="2" charset="2"/>
            </a:endParaRPr>
          </a:p>
          <a:p>
            <a:r>
              <a:rPr lang="nl-BE" sz="1400" dirty="0">
                <a:latin typeface="Avenir Book" panose="02000503020000020003" pitchFamily="2" charset="0"/>
                <a:sym typeface="Wingdings" panose="05000000000000000000" pitchFamily="2" charset="2"/>
              </a:rPr>
              <a:t>		- return </a:t>
            </a:r>
            <a:r>
              <a:rPr lang="nl-BE" sz="1400" dirty="0" err="1">
                <a:latin typeface="Avenir Book" panose="02000503020000020003" pitchFamily="2" charset="0"/>
                <a:sym typeface="Wingdings" panose="05000000000000000000" pitchFamily="2" charset="2"/>
              </a:rPr>
              <a:t>true</a:t>
            </a:r>
            <a:endParaRPr lang="nl-BE" sz="1400" dirty="0">
              <a:latin typeface="Avenir Book" panose="02000503020000020003" pitchFamily="2" charset="0"/>
              <a:sym typeface="Wingdings" panose="05000000000000000000" pitchFamily="2" charset="2"/>
            </a:endParaRPr>
          </a:p>
          <a:p>
            <a:endParaRPr lang="nl-BE" sz="1400" i="1" dirty="0">
              <a:solidFill>
                <a:srgbClr val="6D6D6D"/>
              </a:solidFill>
              <a:latin typeface="Avenir Book" panose="02000503020000020003" pitchFamily="2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491346" y="1417563"/>
            <a:ext cx="426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00B0F0"/>
                </a:solidFill>
              </a:rPr>
              <a:t>removeNode(data) : boolean (vervolg)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284833" y="6239302"/>
            <a:ext cx="5574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err="1">
                <a:solidFill>
                  <a:srgbClr val="00B050"/>
                </a:solidFill>
              </a:rPr>
              <a:t>Opm</a:t>
            </a:r>
            <a:r>
              <a:rPr lang="nl-BE" sz="1200" dirty="0">
                <a:solidFill>
                  <a:srgbClr val="00B050"/>
                </a:solidFill>
              </a:rPr>
              <a:t>: door deze operatie kunnen er bladeren ontstaan met datavelden leeg, </a:t>
            </a:r>
          </a:p>
          <a:p>
            <a:r>
              <a:rPr lang="nl-BE" sz="1200" dirty="0">
                <a:solidFill>
                  <a:srgbClr val="00B050"/>
                </a:solidFill>
              </a:rPr>
              <a:t>Deze moeten dan nog opgeruimd worden. Zie oefeningen.</a:t>
            </a:r>
          </a:p>
        </p:txBody>
      </p:sp>
    </p:spTree>
    <p:extLst>
      <p:ext uri="{BB962C8B-B14F-4D97-AF65-F5344CB8AC3E}">
        <p14:creationId xmlns:p14="http://schemas.microsoft.com/office/powerpoint/2010/main" val="656953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latin typeface="Avenir Book" panose="02000503020000020003" pitchFamily="2" charset="0"/>
                <a:cs typeface="Chalkduster"/>
              </a:rPr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174662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Terminologie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46865" y="1004920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23536" y="1573398"/>
            <a:ext cx="2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24446" y="2075840"/>
            <a:ext cx="296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0682" y="1576563"/>
            <a:ext cx="274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3410630" y="162497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062173" y="211987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569842" y="161557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3985699" y="104921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4" idx="5"/>
            <a:endCxn id="13" idx="0"/>
          </p:cNvCxnSpPr>
          <p:nvPr/>
        </p:nvCxnSpPr>
        <p:spPr>
          <a:xfrm>
            <a:off x="4159141" y="1222660"/>
            <a:ext cx="512301" cy="392919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2" idx="0"/>
          </p:cNvCxnSpPr>
          <p:nvPr/>
        </p:nvCxnSpPr>
        <p:spPr>
          <a:xfrm flipH="1">
            <a:off x="3163773" y="1798415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0"/>
            <a:endCxn id="14" idx="3"/>
          </p:cNvCxnSpPr>
          <p:nvPr/>
        </p:nvCxnSpPr>
        <p:spPr>
          <a:xfrm flipV="1">
            <a:off x="3512230" y="1222660"/>
            <a:ext cx="503227" cy="402313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98678" y="2072675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E</a:t>
            </a:r>
          </a:p>
        </p:txBody>
      </p:sp>
      <p:sp>
        <p:nvSpPr>
          <p:cNvPr id="19" name="Oval 18"/>
          <p:cNvSpPr/>
          <p:nvPr/>
        </p:nvSpPr>
        <p:spPr>
          <a:xfrm>
            <a:off x="3732172" y="211671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1" idx="5"/>
            <a:endCxn id="19" idx="0"/>
          </p:cNvCxnSpPr>
          <p:nvPr/>
        </p:nvCxnSpPr>
        <p:spPr>
          <a:xfrm>
            <a:off x="3584072" y="1798415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96357" y="2070758"/>
            <a:ext cx="26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F</a:t>
            </a:r>
          </a:p>
        </p:txBody>
      </p:sp>
      <p:sp>
        <p:nvSpPr>
          <p:cNvPr id="22" name="Oval 21"/>
          <p:cNvSpPr/>
          <p:nvPr/>
        </p:nvSpPr>
        <p:spPr>
          <a:xfrm>
            <a:off x="4221385" y="211479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Connector 22"/>
          <p:cNvCxnSpPr>
            <a:stCxn id="13" idx="3"/>
            <a:endCxn id="22" idx="0"/>
          </p:cNvCxnSpPr>
          <p:nvPr/>
        </p:nvCxnSpPr>
        <p:spPr>
          <a:xfrm flipH="1">
            <a:off x="4322985" y="1789021"/>
            <a:ext cx="276615" cy="325772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45191" y="2067593"/>
            <a:ext cx="308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G</a:t>
            </a:r>
          </a:p>
        </p:txBody>
      </p:sp>
      <p:sp>
        <p:nvSpPr>
          <p:cNvPr id="25" name="Oval 24"/>
          <p:cNvSpPr/>
          <p:nvPr/>
        </p:nvSpPr>
        <p:spPr>
          <a:xfrm>
            <a:off x="4891384" y="211162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" name="Straight Connector 25"/>
          <p:cNvCxnSpPr>
            <a:stCxn id="13" idx="5"/>
            <a:endCxn id="25" idx="0"/>
          </p:cNvCxnSpPr>
          <p:nvPr/>
        </p:nvCxnSpPr>
        <p:spPr>
          <a:xfrm>
            <a:off x="4743284" y="1789021"/>
            <a:ext cx="249700" cy="32260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05770" y="2604812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H</a:t>
            </a:r>
          </a:p>
        </p:txBody>
      </p:sp>
      <p:sp>
        <p:nvSpPr>
          <p:cNvPr id="28" name="Oval 27"/>
          <p:cNvSpPr/>
          <p:nvPr/>
        </p:nvSpPr>
        <p:spPr>
          <a:xfrm>
            <a:off x="3447730" y="264884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9" name="Straight Connector 28"/>
          <p:cNvCxnSpPr>
            <a:stCxn id="19" idx="4"/>
            <a:endCxn id="28" idx="0"/>
          </p:cNvCxnSpPr>
          <p:nvPr/>
        </p:nvCxnSpPr>
        <p:spPr>
          <a:xfrm flipH="1">
            <a:off x="3549330" y="2319910"/>
            <a:ext cx="284442" cy="32893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7400" y="1171859"/>
            <a:ext cx="3213100" cy="0"/>
          </a:xfrm>
          <a:prstGeom prst="line">
            <a:avLst/>
          </a:prstGeom>
          <a:ln w="12700" cmpd="sng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437400" y="1717004"/>
            <a:ext cx="3213100" cy="0"/>
          </a:xfrm>
          <a:prstGeom prst="line">
            <a:avLst/>
          </a:prstGeom>
          <a:ln w="12700" cmpd="sng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37400" y="2208600"/>
            <a:ext cx="3213100" cy="0"/>
          </a:xfrm>
          <a:prstGeom prst="line">
            <a:avLst/>
          </a:prstGeom>
          <a:ln w="12700" cmpd="sng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7400" y="2759359"/>
            <a:ext cx="3213100" cy="0"/>
          </a:xfrm>
          <a:prstGeom prst="line">
            <a:avLst/>
          </a:prstGeom>
          <a:ln w="12700" cmpd="sng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77500" y="981360"/>
            <a:ext cx="1672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FF0000"/>
                </a:solidFill>
                <a:latin typeface="Avenir Book" panose="02000503020000020003" pitchFamily="2" charset="0"/>
              </a:rPr>
              <a:t>niveau/diepte 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77500" y="1526505"/>
            <a:ext cx="1672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FF0000"/>
                </a:solidFill>
                <a:latin typeface="Avenir Book" panose="02000503020000020003" pitchFamily="2" charset="0"/>
              </a:rPr>
              <a:t>niveau/diepte 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77500" y="1996503"/>
            <a:ext cx="1672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FF0000"/>
                </a:solidFill>
                <a:latin typeface="Avenir Book" panose="02000503020000020003" pitchFamily="2" charset="0"/>
              </a:rPr>
              <a:t>niveau/diepte 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64800" y="2555957"/>
            <a:ext cx="1672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FF0000"/>
                </a:solidFill>
                <a:latin typeface="Avenir Book" panose="02000503020000020003" pitchFamily="2" charset="0"/>
              </a:rPr>
              <a:t>niveau/diepte 4</a:t>
            </a:r>
          </a:p>
        </p:txBody>
      </p:sp>
      <p:sp>
        <p:nvSpPr>
          <p:cNvPr id="42" name="Content Placeholder 5"/>
          <p:cNvSpPr>
            <a:spLocks noGrp="1"/>
          </p:cNvSpPr>
          <p:nvPr>
            <p:ph sz="quarter" idx="13"/>
          </p:nvPr>
        </p:nvSpPr>
        <p:spPr>
          <a:xfrm>
            <a:off x="206272" y="3339268"/>
            <a:ext cx="8937728" cy="2972632"/>
          </a:xfrm>
        </p:spPr>
        <p:txBody>
          <a:bodyPr>
            <a:normAutofit/>
          </a:bodyPr>
          <a:lstStyle/>
          <a:p>
            <a:r>
              <a:rPr lang="nl-NL" sz="1600" dirty="0">
                <a:latin typeface="Avenir Book" panose="02000503020000020003" pitchFamily="2" charset="0"/>
              </a:rPr>
              <a:t>Een </a:t>
            </a:r>
            <a:r>
              <a:rPr lang="nl-NL" sz="1600" dirty="0">
                <a:solidFill>
                  <a:schemeClr val="accent6"/>
                </a:solidFill>
                <a:latin typeface="Avenir Book" panose="02000503020000020003" pitchFamily="2" charset="0"/>
              </a:rPr>
              <a:t>binaire boom </a:t>
            </a:r>
            <a:r>
              <a:rPr lang="nl-NL" sz="1600" dirty="0">
                <a:latin typeface="Avenir Book" panose="02000503020000020003" pitchFamily="2" charset="0"/>
              </a:rPr>
              <a:t>is een boom waarvan elke knoop maximaal twee kinderen heeft. </a:t>
            </a:r>
          </a:p>
          <a:p>
            <a:pPr>
              <a:spcBef>
                <a:spcPts val="800"/>
              </a:spcBef>
            </a:pPr>
            <a:r>
              <a:rPr lang="nl-NL" sz="1600" dirty="0">
                <a:latin typeface="Avenir Book" panose="02000503020000020003" pitchFamily="2" charset="0"/>
              </a:rPr>
              <a:t>Knoop B is het </a:t>
            </a:r>
            <a:r>
              <a:rPr lang="nl-NL" sz="1600" dirty="0" err="1">
                <a:solidFill>
                  <a:srgbClr val="7E13E3"/>
                </a:solidFill>
                <a:latin typeface="Avenir Book" panose="02000503020000020003" pitchFamily="2" charset="0"/>
              </a:rPr>
              <a:t>linkerkind</a:t>
            </a:r>
            <a:r>
              <a:rPr lang="nl-NL" sz="1600" dirty="0">
                <a:latin typeface="Avenir Book" panose="02000503020000020003" pitchFamily="2" charset="0"/>
              </a:rPr>
              <a:t> </a:t>
            </a:r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(</a:t>
            </a:r>
            <a:r>
              <a:rPr lang="nl-NL" sz="1600" dirty="0" err="1">
                <a:solidFill>
                  <a:srgbClr val="008000"/>
                </a:solidFill>
                <a:latin typeface="Avenir Book" panose="02000503020000020003" pitchFamily="2" charset="0"/>
              </a:rPr>
              <a:t>left</a:t>
            </a:r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 </a:t>
            </a:r>
            <a:r>
              <a:rPr lang="nl-NL" sz="1600" dirty="0" err="1">
                <a:solidFill>
                  <a:srgbClr val="008000"/>
                </a:solidFill>
                <a:latin typeface="Avenir Book" panose="02000503020000020003" pitchFamily="2" charset="0"/>
              </a:rPr>
              <a:t>child</a:t>
            </a:r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) </a:t>
            </a:r>
            <a:r>
              <a:rPr lang="nl-NL" sz="1600" dirty="0">
                <a:latin typeface="Avenir Book" panose="02000503020000020003" pitchFamily="2" charset="0"/>
              </a:rPr>
              <a:t>van A en C is het </a:t>
            </a:r>
            <a:r>
              <a:rPr lang="nl-NL" sz="1600" dirty="0">
                <a:solidFill>
                  <a:schemeClr val="accent6"/>
                </a:solidFill>
                <a:latin typeface="Avenir Book" panose="02000503020000020003" pitchFamily="2" charset="0"/>
              </a:rPr>
              <a:t>rechterkind</a:t>
            </a:r>
            <a:r>
              <a:rPr lang="nl-NL" sz="1600" dirty="0">
                <a:latin typeface="Avenir Book" panose="02000503020000020003" pitchFamily="2" charset="0"/>
              </a:rPr>
              <a:t> </a:t>
            </a:r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(right </a:t>
            </a:r>
            <a:r>
              <a:rPr lang="nl-NL" sz="1600" dirty="0" err="1">
                <a:solidFill>
                  <a:srgbClr val="008000"/>
                </a:solidFill>
                <a:latin typeface="Avenir Book" panose="02000503020000020003" pitchFamily="2" charset="0"/>
              </a:rPr>
              <a:t>child</a:t>
            </a:r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) </a:t>
            </a:r>
            <a:r>
              <a:rPr lang="nl-NL" sz="1600" dirty="0">
                <a:latin typeface="Avenir Book" panose="02000503020000020003" pitchFamily="2" charset="0"/>
              </a:rPr>
              <a:t>van A.</a:t>
            </a:r>
          </a:p>
          <a:p>
            <a:pPr>
              <a:spcBef>
                <a:spcPts val="800"/>
              </a:spcBef>
            </a:pPr>
            <a:r>
              <a:rPr lang="nl-NL" sz="1600" dirty="0">
                <a:latin typeface="Avenir Book" panose="02000503020000020003" pitchFamily="2" charset="0"/>
              </a:rPr>
              <a:t>De </a:t>
            </a:r>
            <a:r>
              <a:rPr lang="nl-NL" sz="1600" dirty="0">
                <a:solidFill>
                  <a:schemeClr val="accent6"/>
                </a:solidFill>
                <a:latin typeface="Avenir Book" panose="02000503020000020003" pitchFamily="2" charset="0"/>
              </a:rPr>
              <a:t>(maximale) diepte </a:t>
            </a:r>
            <a:r>
              <a:rPr lang="nl-NL" sz="1600" dirty="0">
                <a:latin typeface="Avenir Book" panose="02000503020000020003" pitchFamily="2" charset="0"/>
              </a:rPr>
              <a:t>van de boom is het maximaal aantal knopen van een pad van de wortel tot een blad. Bovenstaande boom heeft een (maximale) diepte gelijk aan 4.</a:t>
            </a:r>
          </a:p>
          <a:p>
            <a:pPr>
              <a:spcBef>
                <a:spcPts val="800"/>
              </a:spcBef>
            </a:pPr>
            <a:r>
              <a:rPr lang="nl-NL" sz="1600" dirty="0">
                <a:latin typeface="Avenir Book" panose="02000503020000020003" pitchFamily="2" charset="0"/>
              </a:rPr>
              <a:t>Een binaire boom wordt </a:t>
            </a:r>
            <a:r>
              <a:rPr lang="nl-NL" sz="1600" dirty="0">
                <a:solidFill>
                  <a:schemeClr val="accent6"/>
                </a:solidFill>
                <a:latin typeface="Avenir Book" panose="02000503020000020003" pitchFamily="2" charset="0"/>
              </a:rPr>
              <a:t>compleet</a:t>
            </a:r>
            <a:r>
              <a:rPr lang="nl-NL" sz="1600" dirty="0">
                <a:latin typeface="Avenir Book" panose="02000503020000020003" pitchFamily="2" charset="0"/>
              </a:rPr>
              <a:t> genoemd als al zijn niveaus behalve eventueel de laatste volledig gevuld zijn en alle knopen op het laatste niveau aan de linkerzijde zijn.</a:t>
            </a:r>
          </a:p>
          <a:p>
            <a:endParaRPr lang="nl-NL" sz="1600" dirty="0">
              <a:latin typeface="Avenir Book" panose="02000503020000020003" pitchFamily="2" charset="0"/>
            </a:endParaRPr>
          </a:p>
          <a:p>
            <a:endParaRPr lang="nl-NL" sz="1600" dirty="0">
              <a:latin typeface="Avenir Book" panose="02000503020000020003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34226" y="5256214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10897" y="5672286"/>
            <a:ext cx="2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16040" y="6073124"/>
            <a:ext cx="296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459577" y="5675451"/>
            <a:ext cx="29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A</a:t>
            </a:r>
          </a:p>
        </p:txBody>
      </p:sp>
      <p:sp>
        <p:nvSpPr>
          <p:cNvPr id="47" name="Oval 46"/>
          <p:cNvSpPr/>
          <p:nvPr/>
        </p:nvSpPr>
        <p:spPr>
          <a:xfrm>
            <a:off x="3502224" y="572386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3153767" y="611715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4661436" y="571446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l 49"/>
          <p:cNvSpPr/>
          <p:nvPr/>
        </p:nvSpPr>
        <p:spPr>
          <a:xfrm>
            <a:off x="4077293" y="5300512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1" name="Straight Connector 50"/>
          <p:cNvCxnSpPr>
            <a:stCxn id="50" idx="5"/>
            <a:endCxn id="49" idx="0"/>
          </p:cNvCxnSpPr>
          <p:nvPr/>
        </p:nvCxnSpPr>
        <p:spPr>
          <a:xfrm>
            <a:off x="4250735" y="5473954"/>
            <a:ext cx="512301" cy="240513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7" idx="3"/>
            <a:endCxn id="48" idx="0"/>
          </p:cNvCxnSpPr>
          <p:nvPr/>
        </p:nvCxnSpPr>
        <p:spPr>
          <a:xfrm flipH="1">
            <a:off x="3255367" y="5897303"/>
            <a:ext cx="276615" cy="21985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7" idx="0"/>
            <a:endCxn id="50" idx="3"/>
          </p:cNvCxnSpPr>
          <p:nvPr/>
        </p:nvCxnSpPr>
        <p:spPr>
          <a:xfrm flipV="1">
            <a:off x="3603824" y="5473954"/>
            <a:ext cx="503227" cy="24990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794505" y="6074192"/>
            <a:ext cx="26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F</a:t>
            </a:r>
          </a:p>
        </p:txBody>
      </p:sp>
      <p:sp>
        <p:nvSpPr>
          <p:cNvPr id="55" name="Oval 54"/>
          <p:cNvSpPr/>
          <p:nvPr/>
        </p:nvSpPr>
        <p:spPr>
          <a:xfrm>
            <a:off x="3823766" y="6113994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6" name="Straight Connector 55"/>
          <p:cNvCxnSpPr>
            <a:stCxn id="47" idx="5"/>
            <a:endCxn id="55" idx="0"/>
          </p:cNvCxnSpPr>
          <p:nvPr/>
        </p:nvCxnSpPr>
        <p:spPr>
          <a:xfrm>
            <a:off x="3675666" y="5897303"/>
            <a:ext cx="249700" cy="21669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79485" y="606804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E</a:t>
            </a:r>
          </a:p>
        </p:txBody>
      </p:sp>
      <p:sp>
        <p:nvSpPr>
          <p:cNvPr id="58" name="Oval 57"/>
          <p:cNvSpPr/>
          <p:nvPr/>
        </p:nvSpPr>
        <p:spPr>
          <a:xfrm>
            <a:off x="4312979" y="611207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9" name="Straight Connector 58"/>
          <p:cNvCxnSpPr>
            <a:stCxn id="49" idx="3"/>
            <a:endCxn id="58" idx="0"/>
          </p:cNvCxnSpPr>
          <p:nvPr/>
        </p:nvCxnSpPr>
        <p:spPr>
          <a:xfrm flipH="1">
            <a:off x="4414579" y="5887909"/>
            <a:ext cx="276615" cy="22416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4159" y="5376707"/>
            <a:ext cx="1453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complete </a:t>
            </a:r>
          </a:p>
          <a:p>
            <a:pPr algn="ctr"/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binaire boom</a:t>
            </a:r>
          </a:p>
          <a:p>
            <a:pPr algn="ctr"/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met diepte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36481" y="1482817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niet-complete </a:t>
            </a:r>
          </a:p>
          <a:p>
            <a:pPr algn="ctr"/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binaire boom</a:t>
            </a:r>
          </a:p>
        </p:txBody>
      </p:sp>
    </p:spTree>
    <p:extLst>
      <p:ext uri="{BB962C8B-B14F-4D97-AF65-F5344CB8AC3E}">
        <p14:creationId xmlns:p14="http://schemas.microsoft.com/office/powerpoint/2010/main" val="103206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706" y="186277"/>
            <a:ext cx="8727141" cy="764198"/>
          </a:xfrm>
        </p:spPr>
        <p:txBody>
          <a:bodyPr/>
          <a:lstStyle/>
          <a:p>
            <a:r>
              <a:rPr lang="nl-BE" dirty="0">
                <a:latin typeface="Avenir Book" panose="02000503020000020003" pitchFamily="2" charset="0"/>
              </a:rPr>
              <a:t>Implementatie van een binaire boom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Tijdelijke aanduiding voor inhoud 6">
            <a:extLst>
              <a:ext uri="{FF2B5EF4-FFF2-40B4-BE49-F238E27FC236}">
                <a16:creationId xmlns:a16="http://schemas.microsoft.com/office/drawing/2014/main" id="{FD0BB31E-52D7-6544-98A7-13212B61223B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0" y="1260090"/>
            <a:ext cx="9144000" cy="496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7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228" y="86812"/>
            <a:ext cx="7556313" cy="764198"/>
          </a:xfrm>
        </p:spPr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Wandelen door een boom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42632" y="1004920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19303" y="1573398"/>
            <a:ext cx="2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24446" y="2075840"/>
            <a:ext cx="296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67983" y="1576563"/>
            <a:ext cx="29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3410630" y="162497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062173" y="211987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569842" y="161557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3985699" y="104921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4" idx="5"/>
            <a:endCxn id="13" idx="0"/>
          </p:cNvCxnSpPr>
          <p:nvPr/>
        </p:nvCxnSpPr>
        <p:spPr>
          <a:xfrm>
            <a:off x="4159141" y="1222660"/>
            <a:ext cx="512301" cy="392919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2" idx="0"/>
          </p:cNvCxnSpPr>
          <p:nvPr/>
        </p:nvCxnSpPr>
        <p:spPr>
          <a:xfrm flipH="1">
            <a:off x="3163773" y="1798415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0"/>
            <a:endCxn id="14" idx="3"/>
          </p:cNvCxnSpPr>
          <p:nvPr/>
        </p:nvCxnSpPr>
        <p:spPr>
          <a:xfrm flipV="1">
            <a:off x="3512230" y="1222660"/>
            <a:ext cx="503227" cy="402313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02911" y="2076908"/>
            <a:ext cx="26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F</a:t>
            </a:r>
          </a:p>
        </p:txBody>
      </p:sp>
      <p:sp>
        <p:nvSpPr>
          <p:cNvPr id="19" name="Oval 18"/>
          <p:cNvSpPr/>
          <p:nvPr/>
        </p:nvSpPr>
        <p:spPr>
          <a:xfrm>
            <a:off x="3732172" y="211671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1" idx="5"/>
            <a:endCxn id="19" idx="0"/>
          </p:cNvCxnSpPr>
          <p:nvPr/>
        </p:nvCxnSpPr>
        <p:spPr>
          <a:xfrm>
            <a:off x="3584072" y="1798415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87891" y="2070758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E</a:t>
            </a:r>
          </a:p>
        </p:txBody>
      </p:sp>
      <p:sp>
        <p:nvSpPr>
          <p:cNvPr id="22" name="Oval 21"/>
          <p:cNvSpPr/>
          <p:nvPr/>
        </p:nvSpPr>
        <p:spPr>
          <a:xfrm>
            <a:off x="4221385" y="211479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Connector 22"/>
          <p:cNvCxnSpPr>
            <a:stCxn id="13" idx="3"/>
            <a:endCxn id="22" idx="0"/>
          </p:cNvCxnSpPr>
          <p:nvPr/>
        </p:nvCxnSpPr>
        <p:spPr>
          <a:xfrm flipH="1">
            <a:off x="4322985" y="1789021"/>
            <a:ext cx="276615" cy="325772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66356" y="2067593"/>
            <a:ext cx="274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</a:t>
            </a:r>
          </a:p>
        </p:txBody>
      </p:sp>
      <p:sp>
        <p:nvSpPr>
          <p:cNvPr id="25" name="Oval 24"/>
          <p:cNvSpPr/>
          <p:nvPr/>
        </p:nvSpPr>
        <p:spPr>
          <a:xfrm>
            <a:off x="4891384" y="211162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" name="Straight Connector 25"/>
          <p:cNvCxnSpPr>
            <a:stCxn id="13" idx="5"/>
            <a:endCxn id="25" idx="0"/>
          </p:cNvCxnSpPr>
          <p:nvPr/>
        </p:nvCxnSpPr>
        <p:spPr>
          <a:xfrm>
            <a:off x="4743284" y="1789021"/>
            <a:ext cx="249700" cy="32260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5"/>
          <p:cNvSpPr>
            <a:spLocks noGrp="1"/>
          </p:cNvSpPr>
          <p:nvPr>
            <p:ph sz="quarter" idx="13"/>
          </p:nvPr>
        </p:nvSpPr>
        <p:spPr>
          <a:xfrm>
            <a:off x="206272" y="2455336"/>
            <a:ext cx="8937728" cy="3721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dirty="0">
                <a:latin typeface="Avenir Book" panose="02000503020000020003" pitchFamily="2" charset="0"/>
              </a:rPr>
              <a:t>Een boomwandeling verwijst naar een systematische manier om een boom te doorlopen zodanig dat elke knoop juist 1 keer wordt bezocht.</a:t>
            </a:r>
          </a:p>
          <a:p>
            <a:pPr>
              <a:spcBef>
                <a:spcPts val="800"/>
              </a:spcBef>
            </a:pPr>
            <a:r>
              <a:rPr lang="nl-NL" sz="1600" dirty="0">
                <a:solidFill>
                  <a:schemeClr val="accent6"/>
                </a:solidFill>
                <a:latin typeface="Avenir Book" panose="02000503020000020003" pitchFamily="2" charset="0"/>
              </a:rPr>
              <a:t>Depth-first</a:t>
            </a:r>
          </a:p>
          <a:p>
            <a:pPr lvl="2">
              <a:spcBef>
                <a:spcPts val="1200"/>
              </a:spcBef>
            </a:pPr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Pre-order</a:t>
            </a:r>
          </a:p>
          <a:p>
            <a:pPr lvl="2">
              <a:spcBef>
                <a:spcPts val="1200"/>
              </a:spcBef>
            </a:pPr>
            <a:endParaRPr lang="nl-NL" sz="1600" dirty="0">
              <a:solidFill>
                <a:srgbClr val="008000"/>
              </a:solidFill>
              <a:latin typeface="Avenir Book" panose="02000503020000020003" pitchFamily="2" charset="0"/>
            </a:endParaRPr>
          </a:p>
          <a:p>
            <a:pPr lvl="2"/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In-order</a:t>
            </a:r>
          </a:p>
          <a:p>
            <a:pPr lvl="2"/>
            <a:endParaRPr lang="nl-NL" sz="1600" dirty="0">
              <a:solidFill>
                <a:srgbClr val="008000"/>
              </a:solidFill>
              <a:latin typeface="Avenir Book" panose="02000503020000020003" pitchFamily="2" charset="0"/>
            </a:endParaRPr>
          </a:p>
          <a:p>
            <a:pPr lvl="2"/>
            <a:r>
              <a:rPr lang="nl-NL" sz="1600" dirty="0" err="1">
                <a:solidFill>
                  <a:srgbClr val="008000"/>
                </a:solidFill>
                <a:latin typeface="Avenir Book" panose="02000503020000020003" pitchFamily="2" charset="0"/>
              </a:rPr>
              <a:t>Post-order</a:t>
            </a:r>
            <a:endParaRPr lang="nl-NL" sz="1600" dirty="0">
              <a:solidFill>
                <a:srgbClr val="008000"/>
              </a:solidFill>
              <a:latin typeface="Avenir Book" panose="02000503020000020003" pitchFamily="2" charset="0"/>
            </a:endParaRPr>
          </a:p>
          <a:p>
            <a:pPr marL="0" indent="0">
              <a:spcBef>
                <a:spcPts val="4400"/>
              </a:spcBef>
              <a:buNone/>
            </a:pPr>
            <a:endParaRPr lang="nl-NL" sz="1600" dirty="0">
              <a:solidFill>
                <a:srgbClr val="008000"/>
              </a:solidFill>
              <a:latin typeface="Avenir Book" panose="02000503020000020003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51746" y="3488270"/>
            <a:ext cx="309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Bezoek de knoop</a:t>
            </a:r>
          </a:p>
          <a:p>
            <a:pPr marL="228600" indent="-228600">
              <a:buFont typeface="+mj-lt"/>
              <a:buAutoNum type="arabicParenR"/>
            </a:pP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Wandel door de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linkersubboom</a:t>
            </a: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</a:endParaRPr>
          </a:p>
          <a:p>
            <a:pPr marL="228600" indent="-228600">
              <a:buFont typeface="+mj-lt"/>
              <a:buAutoNum type="arabicParenR"/>
            </a:pP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Wandel door de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rechtersubboom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51746" y="4188265"/>
            <a:ext cx="309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Wandel door de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linkersubboom</a:t>
            </a: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</a:endParaRPr>
          </a:p>
          <a:p>
            <a:pPr marL="228600" indent="-228600">
              <a:buFont typeface="+mj-lt"/>
              <a:buAutoNum type="arabicParenR"/>
            </a:pP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Bezoek de knoop</a:t>
            </a:r>
          </a:p>
          <a:p>
            <a:pPr marL="228600" indent="-228600">
              <a:buFont typeface="+mj-lt"/>
              <a:buAutoNum type="arabicParenR"/>
            </a:pP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Wandel door de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rechtersubboom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51746" y="4843188"/>
            <a:ext cx="309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Wandel door de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linkersubboom</a:t>
            </a: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</a:endParaRPr>
          </a:p>
          <a:p>
            <a:pPr marL="228600" indent="-228600">
              <a:buFont typeface="+mj-lt"/>
              <a:buAutoNum type="arabicParenR"/>
            </a:pP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Wandel door de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rechtersubboom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</a:t>
            </a:r>
          </a:p>
          <a:p>
            <a:pPr marL="228600" indent="-228600">
              <a:buFont typeface="+mj-lt"/>
              <a:buAutoNum type="arabicParenR"/>
            </a:pP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Bezoek de knoop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03512" y="3525005"/>
            <a:ext cx="1654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C  A  D  F  G  E  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03515" y="4228204"/>
            <a:ext cx="1654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D  A  F  C  E  G  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98480" y="4834596"/>
            <a:ext cx="1654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D  F  A  E  B  G  C</a:t>
            </a:r>
          </a:p>
        </p:txBody>
      </p:sp>
    </p:spTree>
    <p:extLst>
      <p:ext uri="{BB962C8B-B14F-4D97-AF65-F5344CB8AC3E}">
        <p14:creationId xmlns:p14="http://schemas.microsoft.com/office/powerpoint/2010/main" val="390469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latin typeface="Avenir Book" panose="02000503020000020003" pitchFamily="2" charset="0"/>
                <a:cs typeface="Chalkduster"/>
              </a:rPr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5878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968792" y="2783677"/>
            <a:ext cx="5358999" cy="587730"/>
          </a:xfrm>
        </p:spPr>
        <p:txBody>
          <a:bodyPr/>
          <a:lstStyle/>
          <a:p>
            <a:pPr algn="ctr"/>
            <a:r>
              <a:rPr lang="nl-NL" sz="4000" spc="300" dirty="0">
                <a:latin typeface="Avenir Book" panose="02000503020000020003" pitchFamily="2" charset="0"/>
                <a:cs typeface="Chalkduster"/>
              </a:rPr>
              <a:t>Binaire zoekbomen</a:t>
            </a:r>
          </a:p>
        </p:txBody>
      </p:sp>
    </p:spTree>
    <p:extLst>
      <p:ext uri="{BB962C8B-B14F-4D97-AF65-F5344CB8AC3E}">
        <p14:creationId xmlns:p14="http://schemas.microsoft.com/office/powerpoint/2010/main" val="406101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Definitie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Avenir Book" panose="02000503020000020003" pitchFamily="2" charset="0"/>
              </a:rPr>
              <a:t>Binaire zoekboom of gesorteerde binaire boom (</a:t>
            </a:r>
            <a:r>
              <a:rPr lang="nl-NL" dirty="0" err="1">
                <a:latin typeface="Avenir Book" panose="02000503020000020003" pitchFamily="2" charset="0"/>
              </a:rPr>
              <a:t>binary</a:t>
            </a:r>
            <a:r>
              <a:rPr lang="nl-NL" dirty="0">
                <a:latin typeface="Avenir Book" panose="02000503020000020003" pitchFamily="2" charset="0"/>
              </a:rPr>
              <a:t> search tree of BST)</a:t>
            </a:r>
          </a:p>
          <a:p>
            <a:pPr lvl="1"/>
            <a:r>
              <a:rPr lang="nl-NL" dirty="0">
                <a:latin typeface="Avenir Book" panose="02000503020000020003" pitchFamily="2" charset="0"/>
              </a:rPr>
              <a:t>Binaire boom (boom met max 2 kinderen)</a:t>
            </a:r>
          </a:p>
          <a:p>
            <a:pPr lvl="1"/>
            <a:r>
              <a:rPr lang="nl-NL" dirty="0">
                <a:latin typeface="Avenir Book" panose="02000503020000020003" pitchFamily="2" charset="0"/>
              </a:rPr>
              <a:t>Data is gesorteerd volgens:</a:t>
            </a:r>
          </a:p>
          <a:p>
            <a:pPr lvl="2"/>
            <a:r>
              <a:rPr lang="nl-NL" dirty="0">
                <a:latin typeface="Avenir Book" panose="02000503020000020003" pitchFamily="2" charset="0"/>
              </a:rPr>
              <a:t>Knoop data &gt; iedere knoop data uit linker </a:t>
            </a:r>
            <a:r>
              <a:rPr lang="nl-NL" dirty="0" err="1">
                <a:latin typeface="Avenir Book" panose="02000503020000020003" pitchFamily="2" charset="0"/>
              </a:rPr>
              <a:t>subboom</a:t>
            </a:r>
            <a:br>
              <a:rPr lang="nl-NL" dirty="0">
                <a:latin typeface="Avenir Book" panose="02000503020000020003" pitchFamily="2" charset="0"/>
              </a:rPr>
            </a:br>
            <a:r>
              <a:rPr lang="nl-NL" dirty="0">
                <a:latin typeface="Avenir Book" panose="02000503020000020003" pitchFamily="2" charset="0"/>
              </a:rPr>
              <a:t>bv. 5 &gt; 2 &amp;&amp; 5 &gt; -4 &amp;&amp; 5 &gt; 3</a:t>
            </a:r>
          </a:p>
          <a:p>
            <a:pPr lvl="2"/>
            <a:r>
              <a:rPr lang="nl-NL" dirty="0">
                <a:latin typeface="Avenir Book" panose="02000503020000020003" pitchFamily="2" charset="0"/>
              </a:rPr>
              <a:t>Knoop data &lt; iedere knoop data uit rechter </a:t>
            </a:r>
            <a:r>
              <a:rPr lang="nl-NL" dirty="0" err="1">
                <a:latin typeface="Avenir Book" panose="02000503020000020003" pitchFamily="2" charset="0"/>
              </a:rPr>
              <a:t>subboom</a:t>
            </a:r>
            <a:br>
              <a:rPr lang="nl-NL" dirty="0">
                <a:latin typeface="Avenir Book" panose="02000503020000020003" pitchFamily="2" charset="0"/>
              </a:rPr>
            </a:br>
            <a:r>
              <a:rPr lang="nl-NL" dirty="0">
                <a:latin typeface="Avenir Book" panose="02000503020000020003" pitchFamily="2" charset="0"/>
              </a:rPr>
              <a:t>bv. 5 &lt; 18 &amp;&amp; 5 &lt; 19 &amp;&amp; 5 &lt; 21 &amp;&amp; 5 &lt; 25</a:t>
            </a:r>
          </a:p>
          <a:p>
            <a:pPr marL="0" indent="0">
              <a:buNone/>
            </a:pPr>
            <a:endParaRPr lang="nl-NL" i="1" dirty="0">
              <a:latin typeface="Avenir Book" panose="02000503020000020003" pitchFamily="2" charset="0"/>
            </a:endParaRPr>
          </a:p>
        </p:txBody>
      </p:sp>
      <p:pic>
        <p:nvPicPr>
          <p:cNvPr id="7" name="Tijdelijke aanduiding voor inhoud 2">
            <a:extLst>
              <a:ext uri="{FF2B5EF4-FFF2-40B4-BE49-F238E27FC236}">
                <a16:creationId xmlns:a16="http://schemas.microsoft.com/office/drawing/2014/main" id="{2CD02A3A-FE55-844C-B81D-D97610B15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521" y="3884608"/>
            <a:ext cx="3603970" cy="265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8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Oefening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latin typeface="Avenir Book" panose="02000503020000020003" pitchFamily="2" charset="0"/>
              </a:rPr>
              <a:t>Zijn onderstaande bomen een binaire </a:t>
            </a:r>
            <a:r>
              <a:rPr lang="nl-NL" dirty="0" err="1">
                <a:latin typeface="Avenir Book" panose="02000503020000020003" pitchFamily="2" charset="0"/>
              </a:rPr>
              <a:t>zoekboom</a:t>
            </a:r>
            <a:r>
              <a:rPr lang="nl-NL" dirty="0">
                <a:latin typeface="Avenir Book" panose="02000503020000020003" pitchFamily="2" charset="0"/>
              </a:rPr>
              <a:t>?</a:t>
            </a:r>
          </a:p>
          <a:p>
            <a:pPr marL="0" indent="0">
              <a:buNone/>
            </a:pPr>
            <a:r>
              <a:rPr lang="nl-NL" dirty="0"/>
              <a:t>	</a:t>
            </a:r>
          </a:p>
          <a:p>
            <a:pPr marL="0" indent="0">
              <a:buNone/>
            </a:pPr>
            <a:r>
              <a:rPr lang="nl-NL" dirty="0"/>
              <a:t>	a)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b)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50277" y="2101335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39648" y="2676163"/>
            <a:ext cx="37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25741" y="3178605"/>
            <a:ext cx="2611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75628" y="2672978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63" name="Oval 62"/>
          <p:cNvSpPr/>
          <p:nvPr/>
        </p:nvSpPr>
        <p:spPr>
          <a:xfrm>
            <a:off x="2505575" y="272138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Oval 63"/>
          <p:cNvSpPr/>
          <p:nvPr/>
        </p:nvSpPr>
        <p:spPr>
          <a:xfrm>
            <a:off x="2157118" y="321629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Oval 64"/>
          <p:cNvSpPr/>
          <p:nvPr/>
        </p:nvSpPr>
        <p:spPr>
          <a:xfrm>
            <a:off x="3664787" y="2711994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Oval 65"/>
          <p:cNvSpPr/>
          <p:nvPr/>
        </p:nvSpPr>
        <p:spPr>
          <a:xfrm>
            <a:off x="3080644" y="214563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7" name="Straight Connector 66"/>
          <p:cNvCxnSpPr>
            <a:stCxn id="66" idx="5"/>
            <a:endCxn id="65" idx="1"/>
          </p:cNvCxnSpPr>
          <p:nvPr/>
        </p:nvCxnSpPr>
        <p:spPr>
          <a:xfrm>
            <a:off x="3254086" y="2319075"/>
            <a:ext cx="440459" cy="42267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3" idx="3"/>
            <a:endCxn id="64" idx="0"/>
          </p:cNvCxnSpPr>
          <p:nvPr/>
        </p:nvCxnSpPr>
        <p:spPr>
          <a:xfrm flipH="1">
            <a:off x="2258718" y="2894830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3" idx="7"/>
            <a:endCxn id="66" idx="3"/>
          </p:cNvCxnSpPr>
          <p:nvPr/>
        </p:nvCxnSpPr>
        <p:spPr>
          <a:xfrm flipV="1">
            <a:off x="2679017" y="2319075"/>
            <a:ext cx="431385" cy="4320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797856" y="3173323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6</a:t>
            </a:r>
          </a:p>
        </p:txBody>
      </p:sp>
      <p:sp>
        <p:nvSpPr>
          <p:cNvPr id="71" name="Oval 70"/>
          <p:cNvSpPr/>
          <p:nvPr/>
        </p:nvSpPr>
        <p:spPr>
          <a:xfrm>
            <a:off x="2827117" y="321312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2" name="Straight Connector 71"/>
          <p:cNvCxnSpPr>
            <a:stCxn id="63" idx="5"/>
            <a:endCxn id="71" idx="0"/>
          </p:cNvCxnSpPr>
          <p:nvPr/>
        </p:nvCxnSpPr>
        <p:spPr>
          <a:xfrm>
            <a:off x="2679017" y="2894830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16931" y="4510110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43467" y="5156918"/>
            <a:ext cx="37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92395" y="5587380"/>
            <a:ext cx="2611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42282" y="5081753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1</a:t>
            </a:r>
          </a:p>
        </p:txBody>
      </p:sp>
      <p:sp>
        <p:nvSpPr>
          <p:cNvPr id="36" name="Oval 35"/>
          <p:cNvSpPr/>
          <p:nvPr/>
        </p:nvSpPr>
        <p:spPr>
          <a:xfrm>
            <a:off x="2472229" y="513016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2123772" y="562506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3068606" y="519274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l 38"/>
          <p:cNvSpPr/>
          <p:nvPr/>
        </p:nvSpPr>
        <p:spPr>
          <a:xfrm>
            <a:off x="3047298" y="455440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/>
          <p:nvPr/>
        </p:nvCxnSpPr>
        <p:spPr>
          <a:xfrm>
            <a:off x="3157240" y="4753250"/>
            <a:ext cx="12966" cy="43571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3"/>
            <a:endCxn id="37" idx="0"/>
          </p:cNvCxnSpPr>
          <p:nvPr/>
        </p:nvCxnSpPr>
        <p:spPr>
          <a:xfrm flipH="1">
            <a:off x="2225372" y="5303605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6" idx="7"/>
            <a:endCxn id="39" idx="3"/>
          </p:cNvCxnSpPr>
          <p:nvPr/>
        </p:nvCxnSpPr>
        <p:spPr>
          <a:xfrm flipV="1">
            <a:off x="2645671" y="4727850"/>
            <a:ext cx="431385" cy="4320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70860" y="5582098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44" name="Oval 43"/>
          <p:cNvSpPr/>
          <p:nvPr/>
        </p:nvSpPr>
        <p:spPr>
          <a:xfrm>
            <a:off x="2793771" y="562190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5" name="Straight Connector 44"/>
          <p:cNvCxnSpPr>
            <a:stCxn id="36" idx="5"/>
            <a:endCxn id="44" idx="0"/>
          </p:cNvCxnSpPr>
          <p:nvPr/>
        </p:nvCxnSpPr>
        <p:spPr>
          <a:xfrm>
            <a:off x="2645671" y="5303605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88805" y="5075400"/>
            <a:ext cx="37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10</a:t>
            </a:r>
          </a:p>
        </p:txBody>
      </p:sp>
      <p:sp>
        <p:nvSpPr>
          <p:cNvPr id="47" name="Oval 46"/>
          <p:cNvSpPr/>
          <p:nvPr/>
        </p:nvSpPr>
        <p:spPr>
          <a:xfrm>
            <a:off x="3658394" y="511123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8" name="Straight Connector 47"/>
          <p:cNvCxnSpPr>
            <a:endCxn id="47" idx="1"/>
          </p:cNvCxnSpPr>
          <p:nvPr/>
        </p:nvCxnSpPr>
        <p:spPr>
          <a:xfrm>
            <a:off x="3247693" y="4718312"/>
            <a:ext cx="440459" cy="42267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918968" y="3174404"/>
            <a:ext cx="351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11</a:t>
            </a:r>
          </a:p>
        </p:txBody>
      </p:sp>
      <p:sp>
        <p:nvSpPr>
          <p:cNvPr id="53" name="Oval 52"/>
          <p:cNvSpPr/>
          <p:nvPr/>
        </p:nvSpPr>
        <p:spPr>
          <a:xfrm>
            <a:off x="3992679" y="321420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4" name="Straight Connector 53"/>
          <p:cNvCxnSpPr>
            <a:endCxn id="53" idx="0"/>
          </p:cNvCxnSpPr>
          <p:nvPr/>
        </p:nvCxnSpPr>
        <p:spPr>
          <a:xfrm>
            <a:off x="3844579" y="2895911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02200" y="2306375"/>
            <a:ext cx="394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Avenir Book" panose="02000503020000020003" pitchFamily="2" charset="0"/>
              </a:rPr>
              <a:t>Nee, 9 is </a:t>
            </a:r>
            <a:r>
              <a:rPr lang="en-US" dirty="0" err="1">
                <a:solidFill>
                  <a:srgbClr val="595959"/>
                </a:solidFill>
                <a:latin typeface="Avenir Book" panose="02000503020000020003" pitchFamily="2" charset="0"/>
              </a:rPr>
              <a:t>niet</a:t>
            </a:r>
            <a:r>
              <a:rPr lang="en-US" dirty="0">
                <a:solidFill>
                  <a:srgbClr val="595959"/>
                </a:solidFill>
                <a:latin typeface="Avenir Book" panose="02000503020000020003" pitchFamily="2" charset="0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venir Book" panose="02000503020000020003" pitchFamily="2" charset="0"/>
              </a:rPr>
              <a:t>strikt</a:t>
            </a:r>
            <a:r>
              <a:rPr lang="en-US" dirty="0">
                <a:solidFill>
                  <a:srgbClr val="595959"/>
                </a:solidFill>
                <a:latin typeface="Avenir Book" panose="02000503020000020003" pitchFamily="2" charset="0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venir Book" panose="02000503020000020003" pitchFamily="2" charset="0"/>
              </a:rPr>
              <a:t>groter</a:t>
            </a:r>
            <a:r>
              <a:rPr lang="en-US" dirty="0">
                <a:solidFill>
                  <a:srgbClr val="595959"/>
                </a:solidFill>
                <a:latin typeface="Avenir Book" panose="02000503020000020003" pitchFamily="2" charset="0"/>
              </a:rPr>
              <a:t> (&gt;) dan 9.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902200" y="4655268"/>
            <a:ext cx="3883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Nee,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een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binaire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zoekboom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moet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in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eerste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plaats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een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binaire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boom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zijn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. 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Dit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is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niet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het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geval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omdat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wortel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meer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dan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2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kinderen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heeft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69429" y="2808600"/>
            <a:ext cx="3892938" cy="61555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dirty="0" err="1">
                <a:solidFill>
                  <a:schemeClr val="accent6"/>
                </a:solidFill>
                <a:latin typeface="Avenir Book" panose="02000503020000020003" pitchFamily="2" charset="0"/>
              </a:rPr>
              <a:t>Dit</a:t>
            </a:r>
            <a:r>
              <a:rPr lang="en-US" sz="1700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en-US" sz="1700" dirty="0" err="1">
                <a:solidFill>
                  <a:schemeClr val="accent6"/>
                </a:solidFill>
                <a:latin typeface="Avenir Book" panose="02000503020000020003" pitchFamily="2" charset="0"/>
              </a:rPr>
              <a:t>impliceert</a:t>
            </a:r>
            <a:r>
              <a:rPr lang="en-US" sz="1700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en-US" sz="1700" dirty="0" err="1">
                <a:solidFill>
                  <a:schemeClr val="accent6"/>
                </a:solidFill>
                <a:latin typeface="Avenir Book" panose="02000503020000020003" pitchFamily="2" charset="0"/>
              </a:rPr>
              <a:t>dat</a:t>
            </a:r>
            <a:r>
              <a:rPr lang="en-US" sz="1700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en-US" sz="1700" dirty="0" err="1">
                <a:solidFill>
                  <a:schemeClr val="accent6"/>
                </a:solidFill>
                <a:latin typeface="Avenir Book" panose="02000503020000020003" pitchFamily="2" charset="0"/>
              </a:rPr>
              <a:t>er</a:t>
            </a:r>
            <a:r>
              <a:rPr lang="en-US" sz="1700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en-US" sz="1700" dirty="0" err="1">
                <a:solidFill>
                  <a:schemeClr val="accent6"/>
                </a:solidFill>
                <a:latin typeface="Avenir Book" panose="02000503020000020003" pitchFamily="2" charset="0"/>
              </a:rPr>
              <a:t>geen</a:t>
            </a:r>
            <a:r>
              <a:rPr lang="en-US" sz="1700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en-US" sz="1700" dirty="0" err="1">
                <a:solidFill>
                  <a:schemeClr val="accent6"/>
                </a:solidFill>
                <a:latin typeface="Avenir Book" panose="02000503020000020003" pitchFamily="2" charset="0"/>
              </a:rPr>
              <a:t>duplicaten</a:t>
            </a:r>
            <a:endParaRPr lang="en-US" sz="1700" dirty="0">
              <a:solidFill>
                <a:schemeClr val="accent6"/>
              </a:solidFill>
              <a:latin typeface="Avenir Book" panose="02000503020000020003" pitchFamily="2" charset="0"/>
            </a:endParaRPr>
          </a:p>
          <a:p>
            <a:r>
              <a:rPr lang="en-US" sz="1700" dirty="0" err="1">
                <a:solidFill>
                  <a:schemeClr val="accent6"/>
                </a:solidFill>
                <a:latin typeface="Avenir Book" panose="02000503020000020003" pitchFamily="2" charset="0"/>
              </a:rPr>
              <a:t>mogen</a:t>
            </a:r>
            <a:r>
              <a:rPr lang="en-US" sz="1700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en-US" sz="1700" dirty="0" err="1">
                <a:solidFill>
                  <a:schemeClr val="accent6"/>
                </a:solidFill>
                <a:latin typeface="Avenir Book" panose="02000503020000020003" pitchFamily="2" charset="0"/>
              </a:rPr>
              <a:t>voorkomen</a:t>
            </a:r>
            <a:r>
              <a:rPr lang="en-US" sz="1700" dirty="0">
                <a:solidFill>
                  <a:schemeClr val="accent6"/>
                </a:solidFill>
                <a:latin typeface="Avenir Book" panose="02000503020000020003" pitchFamily="2" charset="0"/>
              </a:rPr>
              <a:t> in </a:t>
            </a:r>
            <a:r>
              <a:rPr lang="en-US" sz="1700" dirty="0" err="1">
                <a:solidFill>
                  <a:schemeClr val="accent6"/>
                </a:solidFill>
                <a:latin typeface="Avenir Book" panose="02000503020000020003" pitchFamily="2" charset="0"/>
              </a:rPr>
              <a:t>een</a:t>
            </a:r>
            <a:r>
              <a:rPr lang="en-US" sz="1700" dirty="0">
                <a:solidFill>
                  <a:schemeClr val="accent6"/>
                </a:solidFill>
                <a:latin typeface="Avenir Book" panose="02000503020000020003" pitchFamily="2" charset="0"/>
              </a:rPr>
              <a:t> BST!</a:t>
            </a:r>
          </a:p>
        </p:txBody>
      </p:sp>
    </p:spTree>
    <p:extLst>
      <p:ext uri="{BB962C8B-B14F-4D97-AF65-F5344CB8AC3E}">
        <p14:creationId xmlns:p14="http://schemas.microsoft.com/office/powerpoint/2010/main" val="412297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6" grpId="0"/>
      <p:bldP spid="9" grpId="0" animBg="1"/>
    </p:bldLst>
  </p:timing>
</p:sld>
</file>

<file path=ppt/theme/theme1.xml><?xml version="1.0" encoding="utf-8"?>
<a:theme xmlns:a="http://schemas.openxmlformats.org/drawingml/2006/main" name="MyTheme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MyTheme.thmx</Template>
  <TotalTime>21957</TotalTime>
  <Words>2247</Words>
  <Application>Microsoft Macintosh PowerPoint</Application>
  <PresentationFormat>On-screen Show (4:3)</PresentationFormat>
  <Paragraphs>406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Avenir Book</vt:lpstr>
      <vt:lpstr>Calibri</vt:lpstr>
      <vt:lpstr>Rockwell</vt:lpstr>
      <vt:lpstr>Wingdings</vt:lpstr>
      <vt:lpstr>MyTheme</vt:lpstr>
      <vt:lpstr>Bomen en Grafen</vt:lpstr>
      <vt:lpstr>Terminologie</vt:lpstr>
      <vt:lpstr>Terminologie</vt:lpstr>
      <vt:lpstr>Implementatie van een binaire boom</vt:lpstr>
      <vt:lpstr>Wandelen door een boom</vt:lpstr>
      <vt:lpstr>Vragen?</vt:lpstr>
      <vt:lpstr>PowerPoint Presentation</vt:lpstr>
      <vt:lpstr>Definitie</vt:lpstr>
      <vt:lpstr>Oefening</vt:lpstr>
      <vt:lpstr>BST</vt:lpstr>
      <vt:lpstr>BST implementatie </vt:lpstr>
      <vt:lpstr>BST implementatie </vt:lpstr>
      <vt:lpstr>BST implementatie </vt:lpstr>
      <vt:lpstr>Zoeken in een binaire zoekboom</vt:lpstr>
      <vt:lpstr>Zoeken in een binaire zoekboom</vt:lpstr>
      <vt:lpstr>Zoeken in een binaire zoekboom</vt:lpstr>
      <vt:lpstr>Zoeken in een binaire zoekboom</vt:lpstr>
      <vt:lpstr>Zoeken in een binaire zoekboom</vt:lpstr>
      <vt:lpstr>Zoeken in een binaire zoekboom</vt:lpstr>
      <vt:lpstr>Voorbeeld</vt:lpstr>
      <vt:lpstr>Voorbeeld</vt:lpstr>
      <vt:lpstr>Zoeken in een binaire zoekboom</vt:lpstr>
      <vt:lpstr>Zelf-balancerende BST</vt:lpstr>
      <vt:lpstr>Toevoegen aan een binaire zoekboom</vt:lpstr>
      <vt:lpstr>Verwijderen uit een binaire zoekboom</vt:lpstr>
      <vt:lpstr>Verwijderen uit een binaire zoekboom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Ausseloos</dc:creator>
  <cp:lastModifiedBy>Tom Eversdijk</cp:lastModifiedBy>
  <cp:revision>651</cp:revision>
  <dcterms:created xsi:type="dcterms:W3CDTF">2011-09-06T15:37:21Z</dcterms:created>
  <dcterms:modified xsi:type="dcterms:W3CDTF">2021-02-26T11:05:36Z</dcterms:modified>
</cp:coreProperties>
</file>