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8"/>
  </p:notesMasterIdLst>
  <p:handoutMasterIdLst>
    <p:handoutMasterId r:id="rId29"/>
  </p:handoutMasterIdLst>
  <p:sldIdLst>
    <p:sldId id="489" r:id="rId2"/>
    <p:sldId id="494" r:id="rId3"/>
    <p:sldId id="537" r:id="rId4"/>
    <p:sldId id="649" r:id="rId5"/>
    <p:sldId id="650" r:id="rId6"/>
    <p:sldId id="548" r:id="rId7"/>
    <p:sldId id="630" r:id="rId8"/>
    <p:sldId id="631" r:id="rId9"/>
    <p:sldId id="644" r:id="rId10"/>
    <p:sldId id="645" r:id="rId11"/>
    <p:sldId id="646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3" r:id="rId21"/>
    <p:sldId id="629" r:id="rId22"/>
    <p:sldId id="640" r:id="rId23"/>
    <p:sldId id="641" r:id="rId24"/>
    <p:sldId id="642" r:id="rId25"/>
    <p:sldId id="648" r:id="rId26"/>
    <p:sldId id="64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BC13"/>
    <a:srgbClr val="308004"/>
    <a:srgbClr val="158003"/>
    <a:srgbClr val="72AD3B"/>
    <a:srgbClr val="86AD35"/>
    <a:srgbClr val="62AD1B"/>
    <a:srgbClr val="508B15"/>
    <a:srgbClr val="63AE17"/>
    <a:srgbClr val="FFC421"/>
    <a:srgbClr val="69B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A111C-FD3C-4E95-AAF3-D1CC82BEE525}" v="10" dt="2020-03-09T11:41:09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 autoAdjust="0"/>
    <p:restoredTop sz="90236" autoAdjust="0"/>
  </p:normalViewPr>
  <p:slideViewPr>
    <p:cSldViewPr snapToGrid="0" snapToObjects="1">
      <p:cViewPr varScale="1">
        <p:scale>
          <a:sx n="98" d="100"/>
          <a:sy n="98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2" y="273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Eversdijk" userId="1a3aca54-f7c7-4c35-9ffd-bc0adb02fcb5" providerId="ADAL" clId="{C86A111C-FD3C-4E95-AAF3-D1CC82BEE525}"/>
    <pc:docChg chg="undo custSel addSld delSld modSld sldOrd">
      <pc:chgData name="Tom Eversdijk" userId="1a3aca54-f7c7-4c35-9ffd-bc0adb02fcb5" providerId="ADAL" clId="{C86A111C-FD3C-4E95-AAF3-D1CC82BEE525}" dt="2020-03-09T11:41:20" v="320" actId="2696"/>
      <pc:docMkLst>
        <pc:docMk/>
      </pc:docMkLst>
      <pc:sldChg chg="ord">
        <pc:chgData name="Tom Eversdijk" userId="1a3aca54-f7c7-4c35-9ffd-bc0adb02fcb5" providerId="ADAL" clId="{C86A111C-FD3C-4E95-AAF3-D1CC82BEE525}" dt="2020-03-09T11:40:52.617" v="312"/>
        <pc:sldMkLst>
          <pc:docMk/>
          <pc:sldMk cId="2023293869" sldId="629"/>
        </pc:sldMkLst>
      </pc:sldChg>
      <pc:sldChg chg="modNotesTx">
        <pc:chgData name="Tom Eversdijk" userId="1a3aca54-f7c7-4c35-9ffd-bc0adb02fcb5" providerId="ADAL" clId="{C86A111C-FD3C-4E95-AAF3-D1CC82BEE525}" dt="2020-03-06T15:48:10.229" v="306" actId="20577"/>
        <pc:sldMkLst>
          <pc:docMk/>
          <pc:sldMk cId="729462383" sldId="635"/>
        </pc:sldMkLst>
      </pc:sldChg>
      <pc:sldChg chg="addSp delSp modSp addAnim delAnim modAnim">
        <pc:chgData name="Tom Eversdijk" userId="1a3aca54-f7c7-4c35-9ffd-bc0adb02fcb5" providerId="ADAL" clId="{C86A111C-FD3C-4E95-AAF3-D1CC82BEE525}" dt="2020-03-09T11:41:13.588" v="319" actId="478"/>
        <pc:sldMkLst>
          <pc:docMk/>
          <pc:sldMk cId="2149380798" sldId="640"/>
        </pc:sldMkLst>
        <pc:spChg chg="mod">
          <ac:chgData name="Tom Eversdijk" userId="1a3aca54-f7c7-4c35-9ffd-bc0adb02fcb5" providerId="ADAL" clId="{C86A111C-FD3C-4E95-AAF3-D1CC82BEE525}" dt="2020-03-06T15:54:37.310" v="309" actId="20577"/>
          <ac:spMkLst>
            <pc:docMk/>
            <pc:sldMk cId="2149380798" sldId="640"/>
            <ac:spMk id="6" creationId="{00000000-0000-0000-0000-000000000000}"/>
          </ac:spMkLst>
        </pc:spChg>
        <pc:spChg chg="add del">
          <ac:chgData name="Tom Eversdijk" userId="1a3aca54-f7c7-4c35-9ffd-bc0adb02fcb5" providerId="ADAL" clId="{C86A111C-FD3C-4E95-AAF3-D1CC82BEE525}" dt="2020-03-09T11:41:13.588" v="319" actId="478"/>
          <ac:spMkLst>
            <pc:docMk/>
            <pc:sldMk cId="2149380798" sldId="640"/>
            <ac:spMk id="7" creationId="{00000000-0000-0000-0000-000000000000}"/>
          </ac:spMkLst>
        </pc:spChg>
        <pc:spChg chg="add mod">
          <ac:chgData name="Tom Eversdijk" userId="1a3aca54-f7c7-4c35-9ffd-bc0adb02fcb5" providerId="ADAL" clId="{C86A111C-FD3C-4E95-AAF3-D1CC82BEE525}" dt="2020-03-09T11:41:05.060" v="316"/>
          <ac:spMkLst>
            <pc:docMk/>
            <pc:sldMk cId="2149380798" sldId="640"/>
            <ac:spMk id="8" creationId="{3C8AAD32-7BD9-45A7-81C7-C2CB95779342}"/>
          </ac:spMkLst>
        </pc:spChg>
      </pc:sldChg>
      <pc:sldChg chg="add del ord">
        <pc:chgData name="Tom Eversdijk" userId="1a3aca54-f7c7-4c35-9ffd-bc0adb02fcb5" providerId="ADAL" clId="{C86A111C-FD3C-4E95-AAF3-D1CC82BEE525}" dt="2020-03-09T11:41:20" v="320" actId="2696"/>
        <pc:sldMkLst>
          <pc:docMk/>
          <pc:sldMk cId="1145385806" sldId="6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CA33-3050-104D-AC08-585B3B7D8B70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E237-E859-6849-AD03-E29723A0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93992-738F-B541-A9DD-0A8D26999395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7ECAA-CB5C-B14C-BCB2-5A2690AD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0" u="none" dirty="0">
                <a:latin typeface="Avenir Book" panose="02000503020000020003" pitchFamily="2" charset="0"/>
              </a:rPr>
              <a:t>complete binaire boom: </a:t>
            </a:r>
            <a:r>
              <a:rPr lang="nl-NL" sz="1200" dirty="0">
                <a:latin typeface="Avenir Book" panose="02000503020000020003" pitchFamily="2" charset="0"/>
              </a:rPr>
              <a:t>Een binaire boom wordt </a:t>
            </a:r>
            <a:r>
              <a:rPr lang="nl-NL" sz="1200" dirty="0">
                <a:solidFill>
                  <a:schemeClr val="accent6"/>
                </a:solidFill>
                <a:latin typeface="Avenir Book" panose="02000503020000020003" pitchFamily="2" charset="0"/>
              </a:rPr>
              <a:t>compleet</a:t>
            </a:r>
            <a:r>
              <a:rPr lang="nl-NL" sz="1200" dirty="0">
                <a:latin typeface="Avenir Book" panose="02000503020000020003" pitchFamily="2" charset="0"/>
              </a:rPr>
              <a:t> genoemd als al zijn niveaus behalve eventueel de laatste volledig gevuld zijn en alle knopen op het laatste niveau aan de linkerzijde zijn.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4" y="2679015"/>
            <a:ext cx="5358999" cy="8834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98070"/>
            <a:ext cx="5358999" cy="587730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D7A8-248B-AB47-A6A9-41A1E1C1EE96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3)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706" y="1142169"/>
            <a:ext cx="4271445" cy="24201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706" y="3745992"/>
            <a:ext cx="4271445" cy="24840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80833" y="1142168"/>
            <a:ext cx="4248014" cy="24201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680833" y="3745993"/>
            <a:ext cx="4248014" cy="24840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088473"/>
            <a:ext cx="5358999" cy="587730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32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81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3" y="2742354"/>
            <a:ext cx="5358999" cy="749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25180"/>
            <a:ext cx="5358999" cy="556786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2595758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6031" y="472207"/>
            <a:ext cx="1725363" cy="17212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96031" y="4682063"/>
            <a:ext cx="1725363" cy="169612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8897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217" y="439294"/>
            <a:ext cx="3594496" cy="357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974" y="1781142"/>
            <a:ext cx="3290960" cy="87859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355" y="2659733"/>
            <a:ext cx="3618462" cy="361819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1595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8892" y="1175540"/>
            <a:ext cx="4312848" cy="4303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6086" y="3068508"/>
            <a:ext cx="4009861" cy="485791"/>
          </a:xfrm>
        </p:spPr>
        <p:txBody>
          <a:bodyPr anchor="b">
            <a:normAutofit/>
          </a:bodyPr>
          <a:lstStyle>
            <a:lvl1pPr algn="l">
              <a:defRPr sz="2400" b="0" baseline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Question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427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5CC-66E3-C34A-B8A2-BF7140D71348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  <a:lvl2pPr>
              <a:defRPr>
                <a:solidFill>
                  <a:srgbClr val="6D6D6D"/>
                </a:solidFill>
              </a:defRPr>
            </a:lvl2pPr>
            <a:lvl3pPr>
              <a:defRPr>
                <a:solidFill>
                  <a:srgbClr val="6D6D6D"/>
                </a:solidFill>
              </a:defRPr>
            </a:lvl3pPr>
            <a:lvl4pPr>
              <a:defRPr>
                <a:solidFill>
                  <a:srgbClr val="6D6D6D"/>
                </a:solidFill>
              </a:defRPr>
            </a:lvl4pPr>
            <a:lvl5pPr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50154"/>
            <a:ext cx="4239494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833" y="1150154"/>
            <a:ext cx="4248013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A910-4D70-114A-BCA0-58386E0984B6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3)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06" y="1645361"/>
            <a:ext cx="4255470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883" y="1645361"/>
            <a:ext cx="4279964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2E19-7E5B-6645-BE71-FD54A5BB3C05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52320"/>
            <a:ext cx="4255469" cy="322729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883" y="1152320"/>
            <a:ext cx="4279963" cy="322729"/>
          </a:xfrm>
          <a:prstGeom prst="rect">
            <a:avLst/>
          </a:prstGeom>
          <a:solidFill>
            <a:srgbClr val="FBC01E"/>
          </a:solidFill>
          <a:ln>
            <a:solidFill>
              <a:srgbClr val="FBC01E"/>
            </a:solidFill>
          </a:ln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18206"/>
            <a:ext cx="8727141" cy="246804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994E5908-AA3B-8641-A6D1-DEA8BA31E258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r>
              <a:rPr lang="en-US"/>
              <a:t>Toegepaste wiskunde 3 (les 3)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1706" y="3769953"/>
            <a:ext cx="8727141" cy="247602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4919" y="1158143"/>
            <a:ext cx="4303928" cy="2468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21AD-572A-EF4B-BF79-BA77A555FE78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3)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01706" y="1158142"/>
            <a:ext cx="4255470" cy="50878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24919" y="3785928"/>
            <a:ext cx="4303928" cy="24600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26194"/>
            <a:ext cx="8777101" cy="515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6D6D6D"/>
                </a:solidFill>
              </a:defRPr>
            </a:lvl1pPr>
          </a:lstStyle>
          <a:p>
            <a:fld id="{6BCC7D35-361A-8141-8F15-C332BB83C196}" type="datetime1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6D6D6D"/>
                </a:solidFill>
              </a:defRPr>
            </a:lvl1pPr>
          </a:lstStyle>
          <a:p>
            <a:r>
              <a:rPr lang="en-US"/>
              <a:t>Toegepaste wiskunde 3 (les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819" y="186277"/>
            <a:ext cx="357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257452" y="176173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 rot="5400000">
            <a:off x="8758499" y="672535"/>
            <a:ext cx="21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 Placeholder 15"/>
          <p:cNvSpPr txBox="1">
            <a:spLocks/>
          </p:cNvSpPr>
          <p:nvPr userDrawn="1"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6D6D6D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heap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heap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heap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700" y="2441953"/>
            <a:ext cx="5715000" cy="809248"/>
          </a:xfrm>
        </p:spPr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Bomen en </a:t>
            </a:r>
            <a:r>
              <a:rPr lang="nl-NL" sz="4000" spc="300" dirty="0" err="1">
                <a:latin typeface="Avenir Book" panose="02000503020000020003" pitchFamily="2" charset="0"/>
                <a:cs typeface="Chalkduster"/>
              </a:rPr>
              <a:t>Grafen</a:t>
            </a:r>
            <a:endParaRPr lang="nl-NL" sz="4000" spc="300" dirty="0">
              <a:latin typeface="Avenir Book" panose="02000503020000020003" pitchFamily="2" charset="0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218" y="3753098"/>
            <a:ext cx="2712344" cy="587730"/>
          </a:xfrm>
        </p:spPr>
        <p:txBody>
          <a:bodyPr>
            <a:noAutofit/>
          </a:bodyPr>
          <a:lstStyle/>
          <a:p>
            <a:pPr algn="ctr"/>
            <a:r>
              <a:rPr lang="nl-NL" sz="3200" dirty="0">
                <a:solidFill>
                  <a:schemeClr val="accent1"/>
                </a:solidFill>
                <a:latin typeface="Avenir Book" panose="02000503020000020003" pitchFamily="2" charset="0"/>
                <a:cs typeface="Chalkduster"/>
              </a:rPr>
              <a:t>Les</a:t>
            </a:r>
            <a:r>
              <a:rPr lang="nl-NL" sz="3200" dirty="0">
                <a:solidFill>
                  <a:schemeClr val="accent3"/>
                </a:solidFill>
                <a:latin typeface="Avenir Book" panose="02000503020000020003" pitchFamily="2" charset="0"/>
                <a:cs typeface="Chalkduster"/>
              </a:rPr>
              <a:t> </a:t>
            </a:r>
            <a:r>
              <a:rPr lang="nl-NL" sz="3200" dirty="0">
                <a:solidFill>
                  <a:srgbClr val="FF0000"/>
                </a:solidFill>
                <a:latin typeface="Avenir Book" panose="02000503020000020003" pitchFamily="2" charset="0"/>
                <a:cs typeface="Chalkduster"/>
              </a:rPr>
              <a:t>5-6</a:t>
            </a:r>
          </a:p>
        </p:txBody>
      </p:sp>
    </p:spTree>
    <p:extLst>
      <p:ext uri="{BB962C8B-B14F-4D97-AF65-F5344CB8AC3E}">
        <p14:creationId xmlns:p14="http://schemas.microsoft.com/office/powerpoint/2010/main" val="353015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Definitie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612093" cy="5423732"/>
          </a:xfrm>
        </p:spPr>
        <p:txBody>
          <a:bodyPr>
            <a:normAutofit/>
          </a:bodyPr>
          <a:lstStyle/>
          <a:p>
            <a:pPr marL="0" indent="0">
              <a:spcBef>
                <a:spcPts val="26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Een 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binaire </a:t>
            </a:r>
            <a:r>
              <a:rPr lang="nl-NL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nl-NL" dirty="0">
                <a:latin typeface="Avenir Book" panose="02000503020000020003" pitchFamily="2" charset="0"/>
              </a:rPr>
              <a:t>is een </a:t>
            </a:r>
            <a:r>
              <a:rPr lang="nl-NL" u="sng" dirty="0">
                <a:latin typeface="Avenir Book" panose="02000503020000020003" pitchFamily="2" charset="0"/>
              </a:rPr>
              <a:t>complete binaire boom </a:t>
            </a:r>
            <a:r>
              <a:rPr lang="nl-NL" dirty="0">
                <a:latin typeface="Avenir Book" panose="02000503020000020003" pitchFamily="2" charset="0"/>
              </a:rPr>
              <a:t>waarbij de data in de boom voldoen aan de </a:t>
            </a:r>
            <a:r>
              <a:rPr lang="nl-NL" u="sng" dirty="0" err="1">
                <a:latin typeface="Avenir Book" panose="02000503020000020003" pitchFamily="2" charset="0"/>
              </a:rPr>
              <a:t>heap</a:t>
            </a:r>
            <a:r>
              <a:rPr lang="nl-NL" u="sng" dirty="0">
                <a:latin typeface="Avenir Book" panose="02000503020000020003" pitchFamily="2" charset="0"/>
              </a:rPr>
              <a:t> eigenschap</a:t>
            </a:r>
            <a:r>
              <a:rPr lang="nl-NL" dirty="0">
                <a:latin typeface="Avenir Book" panose="02000503020000020003" pitchFamily="2" charset="0"/>
              </a:rPr>
              <a:t>. </a:t>
            </a:r>
          </a:p>
          <a:p>
            <a:pPr>
              <a:spcBef>
                <a:spcPts val="2600"/>
              </a:spcBef>
            </a:pPr>
            <a:r>
              <a:rPr lang="nl-NL" i="1" dirty="0">
                <a:latin typeface="Avenir Book" panose="02000503020000020003" pitchFamily="2" charset="0"/>
              </a:rPr>
              <a:t>Een 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binaire max-</a:t>
            </a:r>
            <a:r>
              <a:rPr lang="nl-NL" i="1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nl-NL" i="1" dirty="0">
                <a:latin typeface="Avenir Book" panose="02000503020000020003" pitchFamily="2" charset="0"/>
              </a:rPr>
              <a:t>is een </a:t>
            </a:r>
            <a:r>
              <a:rPr lang="nl-NL" b="1" i="1" dirty="0">
                <a:latin typeface="Avenir Book" panose="02000503020000020003" pitchFamily="2" charset="0"/>
              </a:rPr>
              <a:t>complete binaire </a:t>
            </a:r>
            <a:r>
              <a:rPr lang="nl-NL" i="1" dirty="0">
                <a:latin typeface="Avenir Book" panose="02000503020000020003" pitchFamily="2" charset="0"/>
              </a:rPr>
              <a:t>boom waarbij voor elke knoop geldt dat zijn waarde groter of gelijk is aan de waarden van zijn kinderen. </a:t>
            </a:r>
          </a:p>
          <a:p>
            <a:pPr>
              <a:spcBef>
                <a:spcPts val="2600"/>
              </a:spcBef>
            </a:pPr>
            <a:r>
              <a:rPr lang="nl-NL" i="1" dirty="0">
                <a:latin typeface="Avenir Book" panose="02000503020000020003" pitchFamily="2" charset="0"/>
              </a:rPr>
              <a:t>Een 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binaire min-</a:t>
            </a:r>
            <a:r>
              <a:rPr lang="nl-NL" i="1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nl-NL" i="1" dirty="0">
                <a:latin typeface="Avenir Book" panose="02000503020000020003" pitchFamily="2" charset="0"/>
              </a:rPr>
              <a:t>is </a:t>
            </a:r>
            <a:r>
              <a:rPr lang="nl-NL" b="1" i="1" dirty="0">
                <a:latin typeface="Avenir Book" panose="02000503020000020003" pitchFamily="2" charset="0"/>
              </a:rPr>
              <a:t>een complete binaire </a:t>
            </a:r>
            <a:r>
              <a:rPr lang="nl-NL" i="1" dirty="0">
                <a:latin typeface="Avenir Book" panose="02000503020000020003" pitchFamily="2" charset="0"/>
              </a:rPr>
              <a:t>boom waarbij voor elke knoop geldt dat zijn waarde kleiner of gelijk is aan de waarden van zijn kinderen. </a:t>
            </a:r>
          </a:p>
          <a:p>
            <a:pPr marL="0" indent="0">
              <a:spcBef>
                <a:spcPts val="0"/>
              </a:spcBef>
              <a:buNone/>
            </a:pPr>
            <a:endParaRPr lang="nl-NL" sz="1800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0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401075" y="117018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8996" y="1529111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65439" y="1917253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40726" y="153862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63" name="Oval 62"/>
          <p:cNvSpPr/>
          <p:nvPr/>
        </p:nvSpPr>
        <p:spPr>
          <a:xfrm>
            <a:off x="1970673" y="158703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1622216" y="195493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2888585" y="156494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2431442" y="121448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7" name="Straight Connector 66"/>
          <p:cNvCxnSpPr>
            <a:stCxn id="66" idx="5"/>
            <a:endCxn id="65" idx="1"/>
          </p:cNvCxnSpPr>
          <p:nvPr/>
        </p:nvCxnSpPr>
        <p:spPr>
          <a:xfrm>
            <a:off x="2604884" y="1387923"/>
            <a:ext cx="313459" cy="2067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64" idx="0"/>
          </p:cNvCxnSpPr>
          <p:nvPr/>
        </p:nvCxnSpPr>
        <p:spPr>
          <a:xfrm flipH="1">
            <a:off x="1723816" y="1760478"/>
            <a:ext cx="276615" cy="194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7"/>
            <a:endCxn id="66" idx="3"/>
          </p:cNvCxnSpPr>
          <p:nvPr/>
        </p:nvCxnSpPr>
        <p:spPr>
          <a:xfrm flipV="1">
            <a:off x="2144115" y="1387923"/>
            <a:ext cx="317085" cy="228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31204" y="191197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30</a:t>
            </a:r>
          </a:p>
        </p:txBody>
      </p:sp>
      <p:sp>
        <p:nvSpPr>
          <p:cNvPr id="71" name="Oval 70"/>
          <p:cNvSpPr/>
          <p:nvPr/>
        </p:nvSpPr>
        <p:spPr>
          <a:xfrm>
            <a:off x="2292215" y="19517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2" name="Straight Connector 71"/>
          <p:cNvCxnSpPr>
            <a:stCxn id="63" idx="5"/>
            <a:endCxn id="71" idx="0"/>
          </p:cNvCxnSpPr>
          <p:nvPr/>
        </p:nvCxnSpPr>
        <p:spPr>
          <a:xfrm>
            <a:off x="2144115" y="1760478"/>
            <a:ext cx="249700" cy="191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64957" y="2287584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28</a:t>
            </a:r>
          </a:p>
        </p:txBody>
      </p:sp>
      <p:sp>
        <p:nvSpPr>
          <p:cNvPr id="74" name="Oval 73"/>
          <p:cNvSpPr/>
          <p:nvPr/>
        </p:nvSpPr>
        <p:spPr>
          <a:xfrm>
            <a:off x="2930201" y="23252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5" name="Straight Connector 74"/>
          <p:cNvCxnSpPr>
            <a:stCxn id="80" idx="3"/>
            <a:endCxn id="74" idx="0"/>
          </p:cNvCxnSpPr>
          <p:nvPr/>
        </p:nvCxnSpPr>
        <p:spPr>
          <a:xfrm flipH="1">
            <a:off x="3031801" y="2110312"/>
            <a:ext cx="271843" cy="2149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37072" y="2284419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16</a:t>
            </a:r>
          </a:p>
        </p:txBody>
      </p:sp>
      <p:sp>
        <p:nvSpPr>
          <p:cNvPr id="77" name="Oval 76"/>
          <p:cNvSpPr/>
          <p:nvPr/>
        </p:nvSpPr>
        <p:spPr>
          <a:xfrm>
            <a:off x="3600200" y="232210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8" name="Straight Connector 77"/>
          <p:cNvCxnSpPr>
            <a:stCxn id="80" idx="5"/>
            <a:endCxn id="77" idx="0"/>
          </p:cNvCxnSpPr>
          <p:nvPr/>
        </p:nvCxnSpPr>
        <p:spPr>
          <a:xfrm>
            <a:off x="3447328" y="2110312"/>
            <a:ext cx="254472" cy="2117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04297" y="1901039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15</a:t>
            </a:r>
          </a:p>
        </p:txBody>
      </p:sp>
      <p:sp>
        <p:nvSpPr>
          <p:cNvPr id="80" name="Oval 79"/>
          <p:cNvSpPr/>
          <p:nvPr/>
        </p:nvSpPr>
        <p:spPr>
          <a:xfrm>
            <a:off x="3273886" y="193687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1" name="Straight Connector 80"/>
          <p:cNvCxnSpPr>
            <a:stCxn id="65" idx="5"/>
            <a:endCxn id="80" idx="0"/>
          </p:cNvCxnSpPr>
          <p:nvPr/>
        </p:nvCxnSpPr>
        <p:spPr>
          <a:xfrm>
            <a:off x="3062027" y="1738384"/>
            <a:ext cx="313459" cy="1984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3911" y="1237415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83662" y="2003682"/>
            <a:ext cx="234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3562" y="160585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5943509" y="165426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6115151" y="20395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6404278" y="12817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endCxn id="40" idx="0"/>
          </p:cNvCxnSpPr>
          <p:nvPr/>
        </p:nvCxnSpPr>
        <p:spPr>
          <a:xfrm>
            <a:off x="6111263" y="1846162"/>
            <a:ext cx="105488" cy="19335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7"/>
            <a:endCxn id="41" idx="3"/>
          </p:cNvCxnSpPr>
          <p:nvPr/>
        </p:nvCxnSpPr>
        <p:spPr>
          <a:xfrm flipV="1">
            <a:off x="6116951" y="1455155"/>
            <a:ext cx="317085" cy="228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76154" y="200062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5801182" y="2038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endCxn id="52" idx="0"/>
          </p:cNvCxnSpPr>
          <p:nvPr/>
        </p:nvCxnSpPr>
        <p:spPr>
          <a:xfrm flipH="1">
            <a:off x="5902782" y="1846162"/>
            <a:ext cx="64797" cy="19215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01698" y="1662881"/>
            <a:ext cx="22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6826837" y="169871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Connector 55"/>
          <p:cNvCxnSpPr>
            <a:stCxn id="41" idx="5"/>
            <a:endCxn id="55" idx="0"/>
          </p:cNvCxnSpPr>
          <p:nvPr/>
        </p:nvCxnSpPr>
        <p:spPr>
          <a:xfrm>
            <a:off x="6577720" y="1455155"/>
            <a:ext cx="350717" cy="243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98814" y="2649379"/>
            <a:ext cx="117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min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96655" y="26493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max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32899" y="409541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84684" y="4454347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2661" y="4842489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2550" y="4463862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2202497" y="451227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l 89"/>
          <p:cNvSpPr/>
          <p:nvPr/>
        </p:nvSpPr>
        <p:spPr>
          <a:xfrm>
            <a:off x="1854040" y="488017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Oval 90"/>
          <p:cNvSpPr/>
          <p:nvPr/>
        </p:nvSpPr>
        <p:spPr>
          <a:xfrm>
            <a:off x="3120409" y="44901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Oval 91"/>
          <p:cNvSpPr/>
          <p:nvPr/>
        </p:nvSpPr>
        <p:spPr>
          <a:xfrm>
            <a:off x="2663266" y="4139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3" name="Straight Connector 92"/>
          <p:cNvCxnSpPr>
            <a:stCxn id="92" idx="5"/>
            <a:endCxn id="91" idx="1"/>
          </p:cNvCxnSpPr>
          <p:nvPr/>
        </p:nvCxnSpPr>
        <p:spPr>
          <a:xfrm>
            <a:off x="2836708" y="4313159"/>
            <a:ext cx="313459" cy="2067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9" idx="3"/>
            <a:endCxn id="90" idx="0"/>
          </p:cNvCxnSpPr>
          <p:nvPr/>
        </p:nvCxnSpPr>
        <p:spPr>
          <a:xfrm flipH="1">
            <a:off x="1955640" y="4685714"/>
            <a:ext cx="276615" cy="194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7"/>
            <a:endCxn id="92" idx="3"/>
          </p:cNvCxnSpPr>
          <p:nvPr/>
        </p:nvCxnSpPr>
        <p:spPr>
          <a:xfrm flipV="1">
            <a:off x="2375939" y="4313159"/>
            <a:ext cx="317085" cy="228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492659" y="4837207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6</a:t>
            </a:r>
          </a:p>
        </p:txBody>
      </p:sp>
      <p:sp>
        <p:nvSpPr>
          <p:cNvPr id="97" name="Oval 96"/>
          <p:cNvSpPr/>
          <p:nvPr/>
        </p:nvSpPr>
        <p:spPr>
          <a:xfrm>
            <a:off x="2524039" y="487700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8" name="Straight Connector 97"/>
          <p:cNvCxnSpPr>
            <a:stCxn id="89" idx="5"/>
            <a:endCxn id="97" idx="0"/>
          </p:cNvCxnSpPr>
          <p:nvPr/>
        </p:nvCxnSpPr>
        <p:spPr>
          <a:xfrm>
            <a:off x="2375939" y="4685714"/>
            <a:ext cx="249700" cy="191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00115" y="410773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087762" y="4869626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9766" y="448464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2" name="Oval 111"/>
          <p:cNvSpPr/>
          <p:nvPr/>
        </p:nvSpPr>
        <p:spPr>
          <a:xfrm>
            <a:off x="6469713" y="453305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Oval 112"/>
          <p:cNvSpPr/>
          <p:nvPr/>
        </p:nvSpPr>
        <p:spPr>
          <a:xfrm>
            <a:off x="6121256" y="490096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Oval 114"/>
          <p:cNvSpPr/>
          <p:nvPr/>
        </p:nvSpPr>
        <p:spPr>
          <a:xfrm>
            <a:off x="6930482" y="416050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/>
          <p:cNvCxnSpPr>
            <a:stCxn id="112" idx="3"/>
            <a:endCxn id="113" idx="0"/>
          </p:cNvCxnSpPr>
          <p:nvPr/>
        </p:nvCxnSpPr>
        <p:spPr>
          <a:xfrm flipH="1">
            <a:off x="6222856" y="4706501"/>
            <a:ext cx="276615" cy="194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2" idx="7"/>
            <a:endCxn id="115" idx="3"/>
          </p:cNvCxnSpPr>
          <p:nvPr/>
        </p:nvCxnSpPr>
        <p:spPr>
          <a:xfrm flipV="1">
            <a:off x="6643155" y="4333946"/>
            <a:ext cx="317085" cy="228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152831" y="5489945"/>
            <a:ext cx="117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min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40705" y="5467698"/>
            <a:ext cx="136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 geen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36082" y="2967911"/>
            <a:ext cx="19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binaire max-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698416" y="2955211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geen binaire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70803" y="4848469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8</a:t>
            </a:r>
          </a:p>
        </p:txBody>
      </p:sp>
      <p:sp>
        <p:nvSpPr>
          <p:cNvPr id="136" name="Oval 135"/>
          <p:cNvSpPr/>
          <p:nvPr/>
        </p:nvSpPr>
        <p:spPr>
          <a:xfrm>
            <a:off x="2797949" y="488615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7" name="Straight Connector 136"/>
          <p:cNvCxnSpPr>
            <a:endCxn id="136" idx="0"/>
          </p:cNvCxnSpPr>
          <p:nvPr/>
        </p:nvCxnSpPr>
        <p:spPr>
          <a:xfrm flipH="1">
            <a:off x="2899549" y="4691694"/>
            <a:ext cx="276615" cy="194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768707" y="5790864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binaire min-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710179" y="5790864"/>
            <a:ext cx="218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 geen binaire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  <p:bldP spid="138" grpId="0"/>
      <p:bldP spid="1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8061761" cy="764198"/>
          </a:xfrm>
        </p:spPr>
        <p:txBody>
          <a:bodyPr/>
          <a:lstStyle/>
          <a:p>
            <a:r>
              <a:rPr lang="nl-NL" sz="2700" dirty="0">
                <a:latin typeface="Avenir Book" panose="02000503020000020003" pitchFamily="2" charset="0"/>
              </a:rPr>
              <a:t>Een waarde toevoegen aan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Voeg de waarde </a:t>
            </a:r>
            <a:r>
              <a:rPr lang="nl-NL" u="sng" dirty="0">
                <a:latin typeface="Avenir Book" panose="02000503020000020003" pitchFamily="2" charset="0"/>
              </a:rPr>
              <a:t>onderaan</a:t>
            </a:r>
            <a:r>
              <a:rPr lang="nl-NL" dirty="0">
                <a:latin typeface="Avenir Book" panose="02000503020000020003" pitchFamily="2" charset="0"/>
              </a:rPr>
              <a:t> toe op de </a:t>
            </a:r>
            <a:r>
              <a:rPr lang="nl-NL" u="sng" dirty="0">
                <a:latin typeface="Avenir Book" panose="02000503020000020003" pitchFamily="2" charset="0"/>
              </a:rPr>
              <a:t>eerste</a:t>
            </a:r>
            <a:r>
              <a:rPr lang="nl-NL" dirty="0">
                <a:latin typeface="Avenir Book" panose="02000503020000020003" pitchFamily="2" charset="0"/>
              </a:rPr>
              <a:t> vrije plaats.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 toegevoegde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kleiner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groter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zijn ouder, verwissel de twee waarden.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	Voorbeeld:   voeg 4 toe aan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33925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3967351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463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3964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012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507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003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436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610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186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610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458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504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186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3082536" y="6236310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latin typeface="Avenir Book" panose="02000503020000020003" pitchFamily="2" charset="0"/>
              </a:rPr>
              <a:t>Zie: </a:t>
            </a:r>
            <a:r>
              <a:rPr lang="nl-BE" sz="1400" dirty="0">
                <a:latin typeface="Avenir Book" panose="02000503020000020003" pitchFamily="2" charset="0"/>
                <a:hlinkClick r:id="rId2"/>
              </a:rPr>
              <a:t>https://visualgo.net/heap</a:t>
            </a:r>
            <a:endParaRPr lang="nl-BE" sz="1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8061761" cy="764198"/>
          </a:xfrm>
        </p:spPr>
        <p:txBody>
          <a:bodyPr/>
          <a:lstStyle/>
          <a:p>
            <a:r>
              <a:rPr lang="nl-NL" sz="2700" dirty="0">
                <a:latin typeface="Avenir Book" panose="02000503020000020003" pitchFamily="2" charset="0"/>
              </a:rPr>
              <a:t>Een waarde toevoegen aan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Voeg de waarde </a:t>
            </a:r>
            <a:r>
              <a:rPr lang="nl-NL" u="sng" dirty="0">
                <a:latin typeface="Avenir Book" panose="02000503020000020003" pitchFamily="2" charset="0"/>
              </a:rPr>
              <a:t>onderaan</a:t>
            </a:r>
            <a:r>
              <a:rPr lang="nl-NL" dirty="0">
                <a:latin typeface="Avenir Book" panose="02000503020000020003" pitchFamily="2" charset="0"/>
              </a:rPr>
              <a:t> toe op de </a:t>
            </a:r>
            <a:r>
              <a:rPr lang="nl-NL" u="sng" dirty="0">
                <a:latin typeface="Avenir Book" panose="02000503020000020003" pitchFamily="2" charset="0"/>
              </a:rPr>
              <a:t>eerste</a:t>
            </a:r>
            <a:r>
              <a:rPr lang="nl-NL" dirty="0">
                <a:latin typeface="Avenir Book" panose="02000503020000020003" pitchFamily="2" charset="0"/>
              </a:rPr>
              <a:t> vrije plaats.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 toegevoegde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kleiner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groter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zijn ouder, verwissel de twee waarden.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	Voorbeeld:   voeg 4 toe aan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33925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3967351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463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3964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012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507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003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436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610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186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610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458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504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186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4182" y="445755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4523443" y="450158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625043" y="4176624"/>
            <a:ext cx="265982" cy="3249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791678" y="4241165"/>
            <a:ext cx="370874" cy="469513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0">
            <a:extLst>
              <a:ext uri="{FF2B5EF4-FFF2-40B4-BE49-F238E27FC236}">
                <a16:creationId xmlns:a16="http://schemas.microsoft.com/office/drawing/2014/main" id="{B788E676-BE14-1B46-9DBF-8FA7D483DEB7}"/>
              </a:ext>
            </a:extLst>
          </p:cNvPr>
          <p:cNvSpPr txBox="1"/>
          <p:nvPr/>
        </p:nvSpPr>
        <p:spPr>
          <a:xfrm>
            <a:off x="3082536" y="6236310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latin typeface="Avenir Book" panose="02000503020000020003" pitchFamily="2" charset="0"/>
              </a:rPr>
              <a:t>Zie: </a:t>
            </a:r>
            <a:r>
              <a:rPr lang="nl-BE" sz="1400" dirty="0">
                <a:latin typeface="Avenir Book" panose="02000503020000020003" pitchFamily="2" charset="0"/>
                <a:hlinkClick r:id="rId2"/>
              </a:rPr>
              <a:t>https://visualgo.net/heap</a:t>
            </a:r>
            <a:endParaRPr lang="nl-BE" sz="1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7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8061761" cy="764198"/>
          </a:xfrm>
        </p:spPr>
        <p:txBody>
          <a:bodyPr/>
          <a:lstStyle/>
          <a:p>
            <a:r>
              <a:rPr lang="nl-NL" sz="2700" dirty="0">
                <a:latin typeface="Avenir Book" panose="02000503020000020003" pitchFamily="2" charset="0"/>
              </a:rPr>
              <a:t>Een waarde toevoegen aan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Voeg de waarde </a:t>
            </a:r>
            <a:r>
              <a:rPr lang="nl-NL" u="sng" dirty="0">
                <a:latin typeface="Avenir Book" panose="02000503020000020003" pitchFamily="2" charset="0"/>
              </a:rPr>
              <a:t>onderaan</a:t>
            </a:r>
            <a:r>
              <a:rPr lang="nl-NL" dirty="0">
                <a:latin typeface="Avenir Book" panose="02000503020000020003" pitchFamily="2" charset="0"/>
              </a:rPr>
              <a:t> toe op de </a:t>
            </a:r>
            <a:r>
              <a:rPr lang="nl-NL" u="sng" dirty="0">
                <a:latin typeface="Avenir Book" panose="02000503020000020003" pitchFamily="2" charset="0"/>
              </a:rPr>
              <a:t>eerste</a:t>
            </a:r>
            <a:r>
              <a:rPr lang="nl-NL" dirty="0">
                <a:latin typeface="Avenir Book" panose="02000503020000020003" pitchFamily="2" charset="0"/>
              </a:rPr>
              <a:t> vrije plaats.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 toegevoegde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kleiner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groter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zijn ouder, verwissel de twee waarden.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	Voorbeeld:   voeg 4 toe aan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33925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9778" y="3961001"/>
            <a:ext cx="22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463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3964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012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507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003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436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610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186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610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458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504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186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6082" y="4463904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13</a:t>
            </a:r>
          </a:p>
        </p:txBody>
      </p:sp>
      <p:sp>
        <p:nvSpPr>
          <p:cNvPr id="22" name="Oval 21"/>
          <p:cNvSpPr/>
          <p:nvPr/>
        </p:nvSpPr>
        <p:spPr>
          <a:xfrm>
            <a:off x="4523443" y="450158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625043" y="4176624"/>
            <a:ext cx="265982" cy="3249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561543" y="3424121"/>
            <a:ext cx="569257" cy="52418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kstvak 20">
            <a:extLst>
              <a:ext uri="{FF2B5EF4-FFF2-40B4-BE49-F238E27FC236}">
                <a16:creationId xmlns:a16="http://schemas.microsoft.com/office/drawing/2014/main" id="{E54908B0-ECD7-1747-8AE6-46E6DA55D0D4}"/>
              </a:ext>
            </a:extLst>
          </p:cNvPr>
          <p:cNvSpPr txBox="1"/>
          <p:nvPr/>
        </p:nvSpPr>
        <p:spPr>
          <a:xfrm>
            <a:off x="3082536" y="6236310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latin typeface="Avenir Book" panose="02000503020000020003" pitchFamily="2" charset="0"/>
              </a:rPr>
              <a:t>Zie: </a:t>
            </a:r>
            <a:r>
              <a:rPr lang="nl-BE" sz="1400" dirty="0">
                <a:latin typeface="Avenir Book" panose="02000503020000020003" pitchFamily="2" charset="0"/>
                <a:hlinkClick r:id="rId2"/>
              </a:rPr>
              <a:t>https://visualgo.net/heap</a:t>
            </a:r>
            <a:endParaRPr lang="nl-BE" sz="1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8061761" cy="764198"/>
          </a:xfrm>
        </p:spPr>
        <p:txBody>
          <a:bodyPr/>
          <a:lstStyle/>
          <a:p>
            <a:r>
              <a:rPr lang="nl-NL" sz="2700" dirty="0">
                <a:latin typeface="Avenir Book" panose="02000503020000020003" pitchFamily="2" charset="0"/>
              </a:rPr>
              <a:t>Een waarde toevoegen aan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Voeg de waarde </a:t>
            </a:r>
            <a:r>
              <a:rPr lang="nl-NL" u="sng" dirty="0">
                <a:latin typeface="Avenir Book" panose="02000503020000020003" pitchFamily="2" charset="0"/>
              </a:rPr>
              <a:t>onderaan</a:t>
            </a:r>
            <a:r>
              <a:rPr lang="nl-NL" dirty="0">
                <a:latin typeface="Avenir Book" panose="02000503020000020003" pitchFamily="2" charset="0"/>
              </a:rPr>
              <a:t> toe op de </a:t>
            </a:r>
            <a:r>
              <a:rPr lang="nl-NL" u="sng" dirty="0">
                <a:latin typeface="Avenir Book" panose="02000503020000020003" pitchFamily="2" charset="0"/>
              </a:rPr>
              <a:t>eerste</a:t>
            </a:r>
            <a:r>
              <a:rPr lang="nl-NL" dirty="0">
                <a:latin typeface="Avenir Book" panose="02000503020000020003" pitchFamily="2" charset="0"/>
              </a:rPr>
              <a:t> vrije plaats.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 toegevoegde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kleiner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groter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zijn ouder, verwissel de twee waarden.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	Voorbeeld:   voeg 4 toe aan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33925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9778" y="3961001"/>
            <a:ext cx="22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463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3964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012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507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003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436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610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186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610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458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504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186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6082" y="4463904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13</a:t>
            </a:r>
          </a:p>
        </p:txBody>
      </p:sp>
      <p:sp>
        <p:nvSpPr>
          <p:cNvPr id="22" name="Oval 21"/>
          <p:cNvSpPr/>
          <p:nvPr/>
        </p:nvSpPr>
        <p:spPr>
          <a:xfrm>
            <a:off x="4523443" y="450158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625043" y="4176624"/>
            <a:ext cx="265982" cy="3249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9998" y="5276334"/>
            <a:ext cx="69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Deze operatie wordt ook wel </a:t>
            </a:r>
            <a:r>
              <a:rPr lang="nl-NL" dirty="0" err="1">
                <a:solidFill>
                  <a:schemeClr val="accent6"/>
                </a:solidFill>
                <a:latin typeface="Avenir Book" panose="02000503020000020003" pitchFamily="2" charset="0"/>
              </a:rPr>
              <a:t>bubble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-up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of </a:t>
            </a:r>
            <a:r>
              <a:rPr lang="nl-NL" dirty="0" err="1">
                <a:solidFill>
                  <a:srgbClr val="7E13E3"/>
                </a:solidFill>
                <a:latin typeface="Avenir Book" panose="02000503020000020003" pitchFamily="2" charset="0"/>
              </a:rPr>
              <a:t>heapify</a:t>
            </a:r>
            <a:r>
              <a:rPr lang="nl-NL" dirty="0">
                <a:solidFill>
                  <a:srgbClr val="7E13E3"/>
                </a:solidFill>
                <a:latin typeface="Avenir Book" panose="02000503020000020003" pitchFamily="2" charset="0"/>
              </a:rPr>
              <a:t>-up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genoemd.</a:t>
            </a:r>
          </a:p>
        </p:txBody>
      </p:sp>
    </p:spTree>
    <p:extLst>
      <p:ext uri="{BB962C8B-B14F-4D97-AF65-F5344CB8AC3E}">
        <p14:creationId xmlns:p14="http://schemas.microsoft.com/office/powerpoint/2010/main" val="7294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8192994" cy="764198"/>
          </a:xfrm>
        </p:spPr>
        <p:txBody>
          <a:bodyPr/>
          <a:lstStyle/>
          <a:p>
            <a:r>
              <a:rPr lang="nl-NL" sz="2700" dirty="0">
                <a:latin typeface="Avenir Book" panose="02000503020000020003" pitchFamily="2" charset="0"/>
              </a:rPr>
              <a:t>Delete het minimum/maximum in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Vervang de wortel met de waarde op de laatste plaats en delete de laatste knoop.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deze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groter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kleiner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1 van zijn kinderen, verwissel deze waarde met 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kleinste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grootste</a:t>
            </a:r>
            <a:r>
              <a:rPr lang="nl-NL" dirty="0">
                <a:latin typeface="Avenir Book" panose="02000503020000020003" pitchFamily="2" charset="0"/>
              </a:rPr>
              <a:t> waarde van zijn kinderen.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          Voorbeeld:   delete het minimum in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35195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9778" y="4088001"/>
            <a:ext cx="22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590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091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139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634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130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563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737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313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737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585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631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313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6082" y="4590904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13</a:t>
            </a:r>
          </a:p>
        </p:txBody>
      </p:sp>
      <p:sp>
        <p:nvSpPr>
          <p:cNvPr id="22" name="Oval 21"/>
          <p:cNvSpPr/>
          <p:nvPr/>
        </p:nvSpPr>
        <p:spPr>
          <a:xfrm>
            <a:off x="4523443" y="4628589"/>
            <a:ext cx="203200" cy="203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625043" y="4303624"/>
            <a:ext cx="265982" cy="32496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8" grpId="0"/>
      <p:bldP spid="19" grpId="0" animBg="1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Vervang de wortel met de waarde op de laatste plaats en delete de laatste knoop.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deze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groter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kleiner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1 van zijn kinderen, verwissel deze waarde met de kleinste waarde van zijn kinderen.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          Voorbeeld:   delete het minimum in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6757" y="35195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9778" y="4088001"/>
            <a:ext cx="22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590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091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139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634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130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563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737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313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737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585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631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313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6082" y="4590904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22" name="Oval 21"/>
          <p:cNvSpPr/>
          <p:nvPr/>
        </p:nvSpPr>
        <p:spPr>
          <a:xfrm>
            <a:off x="4523443" y="4628589"/>
            <a:ext cx="203200" cy="203200"/>
          </a:xfrm>
          <a:prstGeom prst="ellipse">
            <a:avLst/>
          </a:prstGeom>
          <a:noFill/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625043" y="4303624"/>
            <a:ext cx="265982" cy="32496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399766" y="3796522"/>
            <a:ext cx="174305" cy="79438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78B9A8D3-9350-C147-B02A-F54D0F4A5D3E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8192994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700" dirty="0">
                <a:latin typeface="Avenir Book" panose="02000503020000020003" pitchFamily="2" charset="0"/>
              </a:rPr>
              <a:t>Delete het minimum/maximum in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1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Vervang de wortel met de waarde op de laatste plaats en delete de laatste knoop.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deze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groter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kleiner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1 van zijn kinderen, verwissel deze waarde met de kleinste waarde van zijn kinderen.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          Voorbeeld:   delete het minimum in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8656" y="3532223"/>
            <a:ext cx="38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9778" y="4088001"/>
            <a:ext cx="22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590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091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139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634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130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563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737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313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737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585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631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313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561543" y="3525721"/>
            <a:ext cx="569257" cy="52418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8C4A940F-A735-C848-B292-8CC5A85E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86277"/>
            <a:ext cx="8192994" cy="764198"/>
          </a:xfrm>
        </p:spPr>
        <p:txBody>
          <a:bodyPr/>
          <a:lstStyle/>
          <a:p>
            <a:r>
              <a:rPr lang="nl-NL" sz="2700" dirty="0">
                <a:latin typeface="Avenir Book" panose="02000503020000020003" pitchFamily="2" charset="0"/>
              </a:rPr>
              <a:t>Delete het minimum/maximum in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4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972838"/>
            <a:ext cx="8942293" cy="511978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Vervang de wortel met de waarde op de laatste plaats en delete de laatste knoop.</a:t>
            </a:r>
          </a:p>
          <a:p>
            <a:r>
              <a:rPr lang="nl-NL" dirty="0">
                <a:latin typeface="Avenir Book" panose="02000503020000020003" pitchFamily="2" charset="0"/>
              </a:rPr>
              <a:t>Zolang deze waarde 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groter (min-</a:t>
            </a:r>
            <a:r>
              <a:rPr lang="nl-NL" dirty="0" err="1">
                <a:solidFill>
                  <a:srgbClr val="FF0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0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kleiner (max-</a:t>
            </a:r>
            <a:r>
              <a:rPr lang="nl-NL" dirty="0" err="1">
                <a:solidFill>
                  <a:srgbClr val="FFC000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rgbClr val="FFC000"/>
                </a:solidFill>
                <a:latin typeface="Avenir Book" panose="02000503020000020003" pitchFamily="2" charset="0"/>
              </a:rPr>
              <a:t>)</a:t>
            </a:r>
            <a:r>
              <a:rPr lang="nl-NL" dirty="0">
                <a:latin typeface="Avenir Book" panose="02000503020000020003" pitchFamily="2" charset="0"/>
              </a:rPr>
              <a:t> is dan 1 van zijn kinderen, verwissel deze waarde met de kleinste waarde van zijn kinderen.</a:t>
            </a:r>
          </a:p>
          <a:p>
            <a:pPr marL="0" indent="0">
              <a:spcBef>
                <a:spcPts val="3200"/>
              </a:spcBef>
              <a:buNone/>
            </a:pPr>
            <a:r>
              <a:rPr lang="nl-NL" dirty="0">
                <a:latin typeface="Avenir Book" panose="02000503020000020003" pitchFamily="2" charset="0"/>
              </a:rPr>
              <a:t>          Voorbeeld:   delete het minimum in onderstaande binaire min-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9456" y="3519523"/>
            <a:ext cx="38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678" y="4088001"/>
            <a:ext cx="41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0687" y="459044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2108" y="409116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3702055" y="41395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353598" y="46344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861267" y="413018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277124" y="356382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1"/>
          </p:cNvCxnSpPr>
          <p:nvPr/>
        </p:nvCxnSpPr>
        <p:spPr>
          <a:xfrm>
            <a:off x="4450566" y="3737263"/>
            <a:ext cx="440459" cy="4226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455198" y="4313018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14" idx="3"/>
          </p:cNvCxnSpPr>
          <p:nvPr/>
        </p:nvCxnSpPr>
        <p:spPr>
          <a:xfrm flipV="1">
            <a:off x="3875497" y="3737263"/>
            <a:ext cx="431385" cy="4320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686" y="458516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9" name="Oval 18"/>
          <p:cNvSpPr/>
          <p:nvPr/>
        </p:nvSpPr>
        <p:spPr>
          <a:xfrm>
            <a:off x="4023597" y="4631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875497" y="4313018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59998" y="5365234"/>
            <a:ext cx="758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Deze operatie wordt ook wel </a:t>
            </a:r>
            <a:r>
              <a:rPr lang="nl-NL" dirty="0" err="1">
                <a:solidFill>
                  <a:schemeClr val="accent6"/>
                </a:solidFill>
                <a:latin typeface="Avenir Book" panose="02000503020000020003" pitchFamily="2" charset="0"/>
              </a:rPr>
              <a:t>bubble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-down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of </a:t>
            </a:r>
            <a:r>
              <a:rPr lang="nl-NL" dirty="0" err="1">
                <a:solidFill>
                  <a:srgbClr val="7E13E3"/>
                </a:solidFill>
                <a:latin typeface="Avenir Book" panose="02000503020000020003" pitchFamily="2" charset="0"/>
              </a:rPr>
              <a:t>heapify</a:t>
            </a:r>
            <a:r>
              <a:rPr lang="nl-NL" dirty="0">
                <a:solidFill>
                  <a:srgbClr val="7E13E3"/>
                </a:solidFill>
                <a:latin typeface="Avenir Book" panose="02000503020000020003" pitchFamily="2" charset="0"/>
              </a:rPr>
              <a:t>-down </a:t>
            </a:r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genoemd.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B0C5EA4-A8AA-724D-9DAF-157AA4C38398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8192994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700" dirty="0">
                <a:latin typeface="Avenir Book" panose="02000503020000020003" pitchFamily="2" charset="0"/>
              </a:rPr>
              <a:t>Delete het minimum/maximum in een binaire </a:t>
            </a:r>
            <a:r>
              <a:rPr lang="nl-NL" sz="2700" dirty="0" err="1">
                <a:latin typeface="Avenir Book" panose="02000503020000020003" pitchFamily="2" charset="0"/>
              </a:rPr>
              <a:t>heap</a:t>
            </a:r>
            <a:endParaRPr lang="nl-NL" sz="27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Definitie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Binaire zoekboom of gesorteerde binaire boom (</a:t>
            </a:r>
            <a:r>
              <a:rPr lang="nl-NL" dirty="0" err="1">
                <a:latin typeface="Avenir Book" panose="02000503020000020003" pitchFamily="2" charset="0"/>
              </a:rPr>
              <a:t>binary</a:t>
            </a:r>
            <a:r>
              <a:rPr lang="nl-NL" dirty="0">
                <a:latin typeface="Avenir Book" panose="02000503020000020003" pitchFamily="2" charset="0"/>
              </a:rPr>
              <a:t> search tree of BST)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Binaire boom (boom met max 2 kinderen)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Data is gesorteerd volgens:</a:t>
            </a:r>
          </a:p>
          <a:p>
            <a:pPr lvl="2"/>
            <a:r>
              <a:rPr lang="nl-NL" dirty="0">
                <a:latin typeface="Avenir Book" panose="02000503020000020003" pitchFamily="2" charset="0"/>
              </a:rPr>
              <a:t>Knoop data &gt; iedere knoop data uit linker </a:t>
            </a:r>
            <a:r>
              <a:rPr lang="nl-NL" dirty="0" err="1">
                <a:latin typeface="Avenir Book" panose="02000503020000020003" pitchFamily="2" charset="0"/>
              </a:rPr>
              <a:t>subboom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bv. 5 &gt; 2 &amp;&amp; 5 &gt; -4 &amp;&amp; 5 &gt; 3</a:t>
            </a:r>
          </a:p>
          <a:p>
            <a:pPr lvl="2"/>
            <a:r>
              <a:rPr lang="nl-NL" dirty="0">
                <a:latin typeface="Avenir Book" panose="02000503020000020003" pitchFamily="2" charset="0"/>
              </a:rPr>
              <a:t>Knoop data &lt; iedere knoop data uit rechter </a:t>
            </a:r>
            <a:r>
              <a:rPr lang="nl-NL" dirty="0" err="1">
                <a:latin typeface="Avenir Book" panose="02000503020000020003" pitchFamily="2" charset="0"/>
              </a:rPr>
              <a:t>subboom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bv. 5 &lt; 18 &amp;&amp; 5 &lt; 19 &amp;&amp; 5 &lt; 21 &amp;&amp; 5 &lt; 25</a:t>
            </a:r>
          </a:p>
          <a:p>
            <a:pPr marL="0" indent="0">
              <a:buNone/>
            </a:pPr>
            <a:endParaRPr lang="nl-NL" i="1" dirty="0">
              <a:latin typeface="Avenir Book" panose="02000503020000020003" pitchFamily="2" charset="0"/>
            </a:endParaRPr>
          </a:p>
        </p:txBody>
      </p:sp>
      <p:pic>
        <p:nvPicPr>
          <p:cNvPr id="7" name="Tijdelijke aanduiding voor inhoud 2">
            <a:extLst>
              <a:ext uri="{FF2B5EF4-FFF2-40B4-BE49-F238E27FC236}">
                <a16:creationId xmlns:a16="http://schemas.microsoft.com/office/drawing/2014/main" id="{2CD02A3A-FE55-844C-B81D-D97610B1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21" y="3884608"/>
            <a:ext cx="3603970" cy="26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92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03477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Array implementatie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6" y="1015162"/>
            <a:ext cx="4243293" cy="3810843"/>
          </a:xfrm>
        </p:spPr>
        <p:txBody>
          <a:bodyPr>
            <a:norm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Het is mogelijk om een boom intern als een lineaire datastructuur voor te stellen.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Idee: scan de boom niveau per niveau en voor elk niveau van links naar rechts.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De wortel bevindt zich altijd bij index 0.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Bij welke index bevindt zich het linker-kind van de knoop op index i?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Bij welke index bevindt zich het rechter-kind van de knoop op index i?</a:t>
            </a:r>
          </a:p>
          <a:p>
            <a:pPr>
              <a:spcBef>
                <a:spcPts val="1400"/>
              </a:spcBef>
            </a:pPr>
            <a:r>
              <a:rPr lang="nl-NL" sz="1600" dirty="0">
                <a:latin typeface="Avenir Book" panose="02000503020000020003" pitchFamily="2" charset="0"/>
              </a:rPr>
              <a:t>Bij welke index bevindt zich de ouder van de knoop op index i?</a:t>
            </a:r>
          </a:p>
          <a:p>
            <a:endParaRPr lang="nl-NL" sz="16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nl-NL" sz="1800" dirty="0">
              <a:latin typeface="Avenir Book" panose="02000503020000020003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464" y="3013215"/>
            <a:ext cx="603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2i+1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5858" y="3674089"/>
            <a:ext cx="603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2i+2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095" y="4604770"/>
            <a:ext cx="2926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(i-1)/2 naar beneden afgerond</a:t>
            </a:r>
          </a:p>
        </p:txBody>
      </p:sp>
      <p:pic>
        <p:nvPicPr>
          <p:cNvPr id="13" name="Picture 12" descr="arrayBinaryTree.png">
            <a:extLst>
              <a:ext uri="{FF2B5EF4-FFF2-40B4-BE49-F238E27FC236}">
                <a16:creationId xmlns:a16="http://schemas.microsoft.com/office/drawing/2014/main" id="{51C4104A-E283-9F48-9A2F-85C464EEAE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5522" r="7258" b="16481"/>
          <a:stretch/>
        </p:blipFill>
        <p:spPr>
          <a:xfrm>
            <a:off x="4680833" y="2209048"/>
            <a:ext cx="4248013" cy="2978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32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Array implementatie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8CFE3-CBA8-FB4D-85DC-56B42E716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706" y="1150154"/>
            <a:ext cx="4239494" cy="5095827"/>
          </a:xfrm>
        </p:spPr>
        <p:txBody>
          <a:bodyPr>
            <a:norm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Wat is het nadeel van een dergelijke array implementatie van bomen?</a:t>
            </a:r>
          </a:p>
          <a:p>
            <a:pPr lvl="1"/>
            <a:r>
              <a:rPr lang="nl-NL" i="1" dirty="0">
                <a:latin typeface="Avenir Book" panose="02000503020000020003" pitchFamily="2" charset="0"/>
              </a:rPr>
              <a:t>Inefficiënt geheugengebruik bij niet-complete bomen.</a:t>
            </a:r>
          </a:p>
          <a:p>
            <a:r>
              <a:rPr lang="nl-NL" dirty="0">
                <a:latin typeface="Avenir Book" panose="02000503020000020003" pitchFamily="2" charset="0"/>
              </a:rPr>
              <a:t>Een array implementatie wordt voornamelijk voor complete binaire bomen gebruikt.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Een binaire 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r>
              <a:rPr lang="nl-NL" dirty="0">
                <a:latin typeface="Avenir Book" panose="02000503020000020003" pitchFamily="2" charset="0"/>
              </a:rPr>
              <a:t> is per definitie een complete binaire boom</a:t>
            </a:r>
          </a:p>
        </p:txBody>
      </p:sp>
      <p:pic>
        <p:nvPicPr>
          <p:cNvPr id="8" name="Picture 7" descr="arrayBinaryTree.png">
            <a:extLst>
              <a:ext uri="{FF2B5EF4-FFF2-40B4-BE49-F238E27FC236}">
                <a16:creationId xmlns:a16="http://schemas.microsoft.com/office/drawing/2014/main" id="{2C54BCA6-BCAC-2C49-84D3-6F42443E34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5522" r="7258" b="16481"/>
          <a:stretch/>
        </p:blipFill>
        <p:spPr>
          <a:xfrm>
            <a:off x="4680833" y="2209048"/>
            <a:ext cx="4248013" cy="297803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62F1D00-BD13-4404-86B0-79703945A0A7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65592" y="2859877"/>
            <a:ext cx="5819608" cy="1280324"/>
          </a:xfrm>
        </p:spPr>
        <p:txBody>
          <a:bodyPr/>
          <a:lstStyle/>
          <a:p>
            <a:pPr algn="ctr"/>
            <a:r>
              <a:rPr lang="nl-NL" sz="2800" spc="300" dirty="0">
                <a:latin typeface="Avenir Book" panose="02000503020000020003" pitchFamily="2" charset="0"/>
                <a:cs typeface="Chalkduster"/>
              </a:rPr>
              <a:t>Toepassing:</a:t>
            </a:r>
          </a:p>
          <a:p>
            <a:pPr algn="ctr">
              <a:lnSpc>
                <a:spcPct val="120000"/>
              </a:lnSpc>
            </a:pPr>
            <a:r>
              <a:rPr lang="nl-NL" sz="3400" spc="300" dirty="0">
                <a:latin typeface="Avenir Book" panose="02000503020000020003" pitchFamily="2" charset="0"/>
                <a:cs typeface="Chalkduster"/>
              </a:rPr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97997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Priority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552826" cy="5119788"/>
          </a:xfrm>
        </p:spPr>
        <p:txBody>
          <a:bodyPr>
            <a:norm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Een </a:t>
            </a:r>
            <a:r>
              <a:rPr lang="nl-NL" dirty="0">
                <a:solidFill>
                  <a:srgbClr val="7030A0"/>
                </a:solidFill>
                <a:latin typeface="Avenir Book" panose="02000503020000020003" pitchFamily="2" charset="0"/>
              </a:rPr>
              <a:t>queue</a:t>
            </a:r>
            <a:r>
              <a:rPr lang="nl-NL" dirty="0">
                <a:latin typeface="Avenir Book" panose="02000503020000020003" pitchFamily="2" charset="0"/>
              </a:rPr>
              <a:t> is gebaseerd op het FIFO principe 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Bv.: Een rij klanten die in een rij wachten aan de kassa</a:t>
            </a:r>
          </a:p>
          <a:p>
            <a:r>
              <a:rPr lang="nl-NL" dirty="0">
                <a:latin typeface="Avenir Book" panose="02000503020000020003" pitchFamily="2" charset="0"/>
              </a:rPr>
              <a:t>Een </a:t>
            </a:r>
            <a:r>
              <a:rPr lang="nl-NL" dirty="0">
                <a:solidFill>
                  <a:srgbClr val="7030A0"/>
                </a:solidFill>
                <a:latin typeface="Avenir Book" panose="02000503020000020003" pitchFamily="2" charset="0"/>
              </a:rPr>
              <a:t>priority queue</a:t>
            </a:r>
            <a:r>
              <a:rPr lang="nl-NL" dirty="0">
                <a:latin typeface="Avenir Book" panose="02000503020000020003" pitchFamily="2" charset="0"/>
              </a:rPr>
              <a:t> is gebaseerd op het prioriteit principe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Een rij klanten waarbij iedere klant een prioriteit heeft. Hoogste prioriteit wordt eerst bediend, ongeacht de volgorde waarin de klanten aankwamen.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Bv.: Spoedafdeling in het ziekenhuis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Bv.: Procesmanager van een OS</a:t>
            </a:r>
          </a:p>
        </p:txBody>
      </p:sp>
    </p:spTree>
    <p:extLst>
      <p:ext uri="{BB962C8B-B14F-4D97-AF65-F5344CB8AC3E}">
        <p14:creationId xmlns:p14="http://schemas.microsoft.com/office/powerpoint/2010/main" val="47743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Priority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552826" cy="5119788"/>
          </a:xfrm>
        </p:spPr>
        <p:txBody>
          <a:bodyPr>
            <a:normAutofit/>
          </a:bodyPr>
          <a:lstStyle/>
          <a:p>
            <a:r>
              <a:rPr lang="nl-NL" dirty="0">
                <a:latin typeface="Avenir Book" panose="02000503020000020003" pitchFamily="2" charset="0"/>
              </a:rPr>
              <a:t>Implementatie a.d.h.v. een lijst gesorteerd op prioriteit 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Nadeel: sorteren is een dure operatie</a:t>
            </a:r>
          </a:p>
          <a:p>
            <a:r>
              <a:rPr lang="nl-NL" dirty="0">
                <a:latin typeface="Avenir Book" panose="02000503020000020003" pitchFamily="2" charset="0"/>
              </a:rPr>
              <a:t>Implementatie a.d.h.v. binaire </a:t>
            </a:r>
            <a:r>
              <a:rPr lang="nl-NL" dirty="0" err="1">
                <a:latin typeface="Avenir Book" panose="02000503020000020003" pitchFamily="2" charset="0"/>
              </a:rPr>
              <a:t>heap</a:t>
            </a:r>
            <a:endParaRPr lang="nl-NL" dirty="0">
              <a:latin typeface="Avenir Book" panose="02000503020000020003" pitchFamily="2" charset="0"/>
            </a:endParaRPr>
          </a:p>
          <a:p>
            <a:pPr lvl="1"/>
            <a:r>
              <a:rPr lang="nl-NL" dirty="0">
                <a:latin typeface="Avenir Book" panose="02000503020000020003" pitchFamily="2" charset="0"/>
              </a:rPr>
              <a:t>Efficiënt geheugen gebruik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Efficiënt basisoperaties uitvoeren (toevoegen, verwijderen)</a:t>
            </a:r>
          </a:p>
        </p:txBody>
      </p:sp>
    </p:spTree>
    <p:extLst>
      <p:ext uri="{BB962C8B-B14F-4D97-AF65-F5344CB8AC3E}">
        <p14:creationId xmlns:p14="http://schemas.microsoft.com/office/powerpoint/2010/main" val="3027180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96275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venir Book" panose="02000503020000020003" pitchFamily="2" charset="0"/>
              </a:rPr>
              <a:t>BST implementatie 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1579419" y="3786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72290" y="4640398"/>
            <a:ext cx="8799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 class </a:t>
            </a:r>
            <a:r>
              <a:rPr lang="nl-NL" sz="1400" dirty="0" err="1">
                <a:latin typeface="Avenir Book" panose="02000503020000020003" pitchFamily="2" charset="0"/>
              </a:rPr>
              <a:t>BinarySearchTree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Comparable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&gt;&gt;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dirty="0"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BinaryTree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 {</a:t>
            </a:r>
          </a:p>
          <a:p>
            <a:endParaRPr lang="nl-NL" sz="1400" dirty="0">
              <a:latin typeface="Avenir Book" panose="02000503020000020003" pitchFamily="2" charset="0"/>
            </a:endParaRPr>
          </a:p>
          <a:p>
            <a:r>
              <a:rPr lang="nl-NL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(data,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}</a:t>
            </a:r>
            <a:r>
              <a:rPr lang="nl-NL" sz="1400" dirty="0">
                <a:latin typeface="Avenir Book" panose="02000503020000020003" pitchFamily="2" charset="0"/>
              </a:rPr>
              <a:t>    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CE8492B5-BDD2-9947-8DBC-0249C109C8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2643871"/>
          </a:xfrm>
        </p:spPr>
        <p:txBody>
          <a:bodyPr>
            <a:normAutofit/>
          </a:bodyPr>
          <a:lstStyle/>
          <a:p>
            <a:r>
              <a:rPr lang="nl-NL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BE" dirty="0">
                <a:latin typeface="Avenir Book" panose="02000503020000020003" pitchFamily="2" charset="0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venir Book" panose="02000503020000020003" pitchFamily="2" charset="0"/>
              </a:rPr>
              <a:t>BinaryTree</a:t>
            </a:r>
            <a:r>
              <a:rPr lang="nl-NL" dirty="0">
                <a:latin typeface="Avenir Book" panose="02000503020000020003" pitchFamily="2" charset="0"/>
              </a:rPr>
              <a:t>&lt;</a:t>
            </a:r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dirty="0">
                <a:latin typeface="Avenir Book" panose="02000503020000020003" pitchFamily="2" charset="0"/>
              </a:rPr>
              <a:t>&gt; (OOP)</a:t>
            </a:r>
          </a:p>
          <a:p>
            <a:pPr lvl="1"/>
            <a:r>
              <a:rPr lang="en-GB" dirty="0" err="1">
                <a:latin typeface="Avenir Book" panose="02000503020000020003" pitchFamily="2" charset="0"/>
              </a:rPr>
              <a:t>Overerving</a:t>
            </a:r>
            <a:r>
              <a:rPr lang="nl-NL" dirty="0">
                <a:latin typeface="Avenir Book" panose="02000503020000020003" pitchFamily="2" charset="0"/>
              </a:rPr>
              <a:t>: Methodes en variabelen uit </a:t>
            </a:r>
            <a:r>
              <a:rPr lang="nl-NL" dirty="0" err="1">
                <a:latin typeface="Avenir Book" panose="02000503020000020003" pitchFamily="2" charset="0"/>
              </a:rPr>
              <a:t>BinaryTree</a:t>
            </a:r>
            <a:r>
              <a:rPr lang="nl-NL" dirty="0">
                <a:latin typeface="Avenir Book" panose="02000503020000020003" pitchFamily="2" charset="0"/>
              </a:rPr>
              <a:t>&lt;</a:t>
            </a:r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dirty="0">
                <a:latin typeface="Avenir Book" panose="02000503020000020003" pitchFamily="2" charset="0"/>
              </a:rPr>
              <a:t>&gt; kunnen in </a:t>
            </a:r>
            <a:r>
              <a:rPr lang="nl-NL" dirty="0" err="1">
                <a:latin typeface="Avenir Book" panose="02000503020000020003" pitchFamily="2" charset="0"/>
              </a:rPr>
              <a:t>BinarySearchTree</a:t>
            </a:r>
            <a:r>
              <a:rPr lang="nl-NL" dirty="0">
                <a:latin typeface="Avenir Book" panose="02000503020000020003" pitchFamily="2" charset="0"/>
              </a:rPr>
              <a:t> gebruikt worden</a:t>
            </a:r>
          </a:p>
          <a:p>
            <a:pPr lvl="1"/>
            <a:r>
              <a:rPr lang="nl-NL" dirty="0" err="1">
                <a:latin typeface="Avenir Book" panose="02000503020000020003" pitchFamily="2" charset="0"/>
              </a:rPr>
              <a:t>AddNode</a:t>
            </a:r>
            <a:r>
              <a:rPr lang="nl-NL" dirty="0">
                <a:latin typeface="Avenir Book" panose="02000503020000020003" pitchFamily="2" charset="0"/>
              </a:rPr>
              <a:t>(data) &amp; </a:t>
            </a:r>
            <a:r>
              <a:rPr lang="nl-NL" dirty="0" err="1">
                <a:latin typeface="Avenir Book" panose="02000503020000020003" pitchFamily="2" charset="0"/>
              </a:rPr>
              <a:t>removeNode</a:t>
            </a:r>
            <a:r>
              <a:rPr lang="nl-NL" dirty="0">
                <a:latin typeface="Avenir Book" panose="02000503020000020003" pitchFamily="2" charset="0"/>
              </a:rPr>
              <a:t>(data)</a:t>
            </a:r>
          </a:p>
          <a:p>
            <a:pPr lvl="2"/>
            <a:r>
              <a:rPr lang="nl-NL" sz="1600" dirty="0">
                <a:latin typeface="Avenir Book" panose="02000503020000020003" pitchFamily="2" charset="0"/>
              </a:rPr>
              <a:t>Werken verschillende van </a:t>
            </a:r>
            <a:r>
              <a:rPr lang="nl-NL" sz="1600" dirty="0" err="1">
                <a:latin typeface="Avenir Book" panose="02000503020000020003" pitchFamily="2" charset="0"/>
              </a:rPr>
              <a:t>BinaryTree</a:t>
            </a:r>
            <a:r>
              <a:rPr lang="nl-NL" sz="1600" dirty="0">
                <a:latin typeface="Avenir Book" panose="02000503020000020003" pitchFamily="2" charset="0"/>
              </a:rPr>
              <a:t>&lt;</a:t>
            </a:r>
            <a:r>
              <a:rPr lang="nl-NL" sz="16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600" dirty="0">
                <a:latin typeface="Avenir Book" panose="02000503020000020003" pitchFamily="2" charset="0"/>
              </a:rPr>
              <a:t>&gt; </a:t>
            </a:r>
          </a:p>
          <a:p>
            <a:pPr lvl="2"/>
            <a:r>
              <a:rPr lang="nl-NL" sz="1600" dirty="0">
                <a:latin typeface="Avenir Book" panose="02000503020000020003" pitchFamily="2" charset="0"/>
              </a:rPr>
              <a:t>Overschrijven in </a:t>
            </a:r>
            <a:r>
              <a:rPr lang="nl-NL" sz="1600" dirty="0" err="1">
                <a:latin typeface="Avenir Book" panose="02000503020000020003" pitchFamily="2" charset="0"/>
              </a:rPr>
              <a:t>BinarySearchTree</a:t>
            </a:r>
            <a:r>
              <a:rPr lang="nl-NL" sz="1600" dirty="0">
                <a:latin typeface="Avenir Book" panose="02000503020000020003" pitchFamily="2" charset="0"/>
              </a:rPr>
              <a:t>&lt;</a:t>
            </a:r>
            <a:r>
              <a:rPr lang="nl-NL" sz="16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600" dirty="0">
                <a:latin typeface="Avenir Book" panose="02000503020000020003" pitchFamily="2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81575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venir Book" panose="02000503020000020003" pitchFamily="2" charset="0"/>
              </a:rPr>
              <a:t>BST implementatie 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1579419" y="3786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72290" y="4640398"/>
            <a:ext cx="8799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 class </a:t>
            </a:r>
            <a:r>
              <a:rPr lang="nl-NL" sz="1400" dirty="0" err="1">
                <a:latin typeface="Avenir Book" panose="02000503020000020003" pitchFamily="2" charset="0"/>
              </a:rPr>
              <a:t>BinarySearchTree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Comparable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&gt;&gt;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dirty="0"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BinaryTree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 {</a:t>
            </a:r>
          </a:p>
          <a:p>
            <a:endParaRPr lang="nl-NL" sz="1400" dirty="0">
              <a:latin typeface="Avenir Book" panose="02000503020000020003" pitchFamily="2" charset="0"/>
            </a:endParaRPr>
          </a:p>
          <a:p>
            <a:r>
              <a:rPr lang="nl-NL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(data,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}</a:t>
            </a:r>
            <a:r>
              <a:rPr lang="nl-NL" sz="1400" dirty="0">
                <a:latin typeface="Avenir Book" panose="02000503020000020003" pitchFamily="2" charset="0"/>
              </a:rPr>
              <a:t>    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CE8492B5-BDD2-9947-8DBC-0249C109C8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1707" y="950475"/>
            <a:ext cx="8727140" cy="3689923"/>
          </a:xfrm>
        </p:spPr>
        <p:txBody>
          <a:bodyPr>
            <a:normAutofit fontScale="92500" lnSpcReduction="10000"/>
          </a:bodyPr>
          <a:lstStyle/>
          <a:p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b="1" dirty="0">
                <a:solidFill>
                  <a:srgbClr val="000080"/>
                </a:solidFill>
                <a:latin typeface="Avenir Book" panose="02000503020000020003" pitchFamily="2" charset="0"/>
              </a:rPr>
              <a:t> </a:t>
            </a:r>
            <a:r>
              <a:rPr lang="nl-NL" dirty="0" err="1">
                <a:latin typeface="Avenir Book" panose="02000503020000020003" pitchFamily="2" charset="0"/>
              </a:rPr>
              <a:t>Comparable</a:t>
            </a:r>
            <a:r>
              <a:rPr lang="nl-NL" dirty="0">
                <a:latin typeface="Avenir Book" panose="02000503020000020003" pitchFamily="2" charset="0"/>
              </a:rPr>
              <a:t>&lt;</a:t>
            </a:r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dirty="0">
                <a:latin typeface="Avenir Book" panose="02000503020000020003" pitchFamily="2" charset="0"/>
              </a:rPr>
              <a:t>&gt;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Data in BST is gesorteerd, moet data kunnen vergelijken</a:t>
            </a:r>
          </a:p>
          <a:p>
            <a:pPr lvl="1"/>
            <a:r>
              <a:rPr lang="nl-NL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dirty="0">
                <a:latin typeface="Avenir Book" panose="02000503020000020003" pitchFamily="2" charset="0"/>
              </a:rPr>
              <a:t>is onbepaald type, maar moet verplicht voldoen aan de </a:t>
            </a:r>
            <a:r>
              <a:rPr lang="nl-NL" dirty="0" err="1">
                <a:latin typeface="Avenir Book" panose="02000503020000020003" pitchFamily="2" charset="0"/>
              </a:rPr>
              <a:t>Comparable</a:t>
            </a:r>
            <a:r>
              <a:rPr lang="nl-NL" dirty="0">
                <a:latin typeface="Avenir Book" panose="02000503020000020003" pitchFamily="2" charset="0"/>
              </a:rPr>
              <a:t> voorwaarde</a:t>
            </a:r>
          </a:p>
          <a:p>
            <a:pPr lvl="2"/>
            <a:r>
              <a:rPr lang="nl-NL" sz="1600" dirty="0" err="1">
                <a:latin typeface="Avenir Book" panose="02000503020000020003" pitchFamily="2" charset="0"/>
              </a:rPr>
              <a:t>Comparable</a:t>
            </a:r>
            <a:r>
              <a:rPr lang="nl-NL" sz="1600" dirty="0">
                <a:latin typeface="Avenir Book" panose="02000503020000020003" pitchFamily="2" charset="0"/>
              </a:rPr>
              <a:t> voorwaarde = implementeert de </a:t>
            </a:r>
            <a:r>
              <a:rPr lang="nl-NL" sz="1600" i="1" dirty="0" err="1">
                <a:solidFill>
                  <a:srgbClr val="00B050"/>
                </a:solidFill>
                <a:latin typeface="Avenir Book" panose="02000503020000020003" pitchFamily="2" charset="0"/>
              </a:rPr>
              <a:t>CompareTo</a:t>
            </a:r>
            <a:r>
              <a:rPr lang="nl-NL" sz="1600" i="1" dirty="0">
                <a:solidFill>
                  <a:srgbClr val="00B050"/>
                </a:solidFill>
                <a:latin typeface="Avenir Book" panose="02000503020000020003" pitchFamily="2" charset="0"/>
              </a:rPr>
              <a:t>-</a:t>
            </a:r>
            <a:r>
              <a:rPr lang="nl-NL" sz="1600" dirty="0">
                <a:latin typeface="Avenir Book" panose="02000503020000020003" pitchFamily="2" charset="0"/>
              </a:rPr>
              <a:t>functie </a:t>
            </a:r>
            <a:br>
              <a:rPr lang="nl-NL" sz="1600" dirty="0">
                <a:latin typeface="Avenir Book" panose="02000503020000020003" pitchFamily="2" charset="0"/>
              </a:rPr>
            </a:br>
            <a:r>
              <a:rPr lang="nl-NL" sz="1600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sz="1600" dirty="0">
                <a:latin typeface="Avenir Book" panose="02000503020000020003" pitchFamily="2" charset="0"/>
              </a:rPr>
              <a:t>data1, data2</a:t>
            </a:r>
            <a:br>
              <a:rPr lang="nl-NL" sz="1600" dirty="0">
                <a:latin typeface="Avenir Book" panose="02000503020000020003" pitchFamily="2" charset="0"/>
              </a:rPr>
            </a:br>
            <a:r>
              <a:rPr lang="nl-NL" sz="1600" dirty="0">
                <a:latin typeface="Avenir Book" panose="02000503020000020003" pitchFamily="2" charset="0"/>
              </a:rPr>
              <a:t>data1.</a:t>
            </a:r>
            <a:r>
              <a:rPr lang="nl-NL" sz="1600" i="1" dirty="0">
                <a:solidFill>
                  <a:srgbClr val="00B050"/>
                </a:solidFill>
                <a:latin typeface="Avenir Book" panose="02000503020000020003" pitchFamily="2" charset="0"/>
              </a:rPr>
              <a:t>CompareTo</a:t>
            </a:r>
            <a:r>
              <a:rPr lang="nl-NL" sz="1600" dirty="0">
                <a:latin typeface="Avenir Book" panose="02000503020000020003" pitchFamily="2" charset="0"/>
              </a:rPr>
              <a:t>(data2) 	== 0 als zijn hetzelfde</a:t>
            </a:r>
            <a:br>
              <a:rPr lang="nl-NL" sz="1600" dirty="0">
                <a:latin typeface="Avenir Book" panose="02000503020000020003" pitchFamily="2" charset="0"/>
              </a:rPr>
            </a:br>
            <a:r>
              <a:rPr lang="nl-NL" sz="1600" dirty="0">
                <a:latin typeface="Avenir Book" panose="02000503020000020003" pitchFamily="2" charset="0"/>
              </a:rPr>
              <a:t>				&gt; 0 als data1 is groter dan data2</a:t>
            </a:r>
            <a:br>
              <a:rPr lang="nl-NL" sz="1600" dirty="0">
                <a:latin typeface="Avenir Book" panose="02000503020000020003" pitchFamily="2" charset="0"/>
              </a:rPr>
            </a:br>
            <a:r>
              <a:rPr lang="nl-NL" sz="1600" dirty="0">
                <a:latin typeface="Avenir Book" panose="02000503020000020003" pitchFamily="2" charset="0"/>
              </a:rPr>
              <a:t>				&lt; 0 als data1 is kleiner dan data2</a:t>
            </a:r>
          </a:p>
          <a:p>
            <a:pPr lvl="2"/>
            <a:r>
              <a:rPr lang="nl-NL" sz="1600" dirty="0">
                <a:latin typeface="Avenir Book" panose="02000503020000020003" pitchFamily="2" charset="0"/>
              </a:rPr>
              <a:t>Bv. 1.CompareTo(2) &lt; 0, want 1 &lt; 2</a:t>
            </a:r>
          </a:p>
          <a:p>
            <a:pPr lvl="2"/>
            <a:r>
              <a:rPr lang="nl-NL" sz="1600" dirty="0">
                <a:latin typeface="Avenir Book" panose="02000503020000020003" pitchFamily="2" charset="0"/>
              </a:rPr>
              <a:t>Bv. persoon1.</a:t>
            </a:r>
            <a:r>
              <a:rPr lang="nl-NL" sz="1600" i="1" dirty="0">
                <a:solidFill>
                  <a:srgbClr val="00B050"/>
                </a:solidFill>
                <a:latin typeface="Avenir Book" panose="02000503020000020003" pitchFamily="2" charset="0"/>
              </a:rPr>
              <a:t>CompareTo</a:t>
            </a:r>
            <a:r>
              <a:rPr lang="nl-NL" sz="1600" dirty="0">
                <a:latin typeface="Avenir Book" panose="02000503020000020003" pitchFamily="2" charset="0"/>
              </a:rPr>
              <a:t>(persoon2), dan definieert </a:t>
            </a:r>
            <a:r>
              <a:rPr lang="nl-NL" sz="1600" i="1" dirty="0" err="1">
                <a:solidFill>
                  <a:srgbClr val="00B050"/>
                </a:solidFill>
                <a:latin typeface="Avenir Book" panose="02000503020000020003" pitchFamily="2" charset="0"/>
              </a:rPr>
              <a:t>CompareTo</a:t>
            </a:r>
            <a:r>
              <a:rPr lang="nl-NL" sz="1600" dirty="0">
                <a:latin typeface="Avenir Book" panose="02000503020000020003" pitchFamily="2" charset="0"/>
              </a:rPr>
              <a:t> hoe de personen vergeleken moeten worden</a:t>
            </a:r>
          </a:p>
          <a:p>
            <a:pPr lvl="3"/>
            <a:r>
              <a:rPr lang="nl-NL" sz="1300" dirty="0">
                <a:latin typeface="Avenir Book" panose="02000503020000020003" pitchFamily="2" charset="0"/>
              </a:rPr>
              <a:t>Op gewicht</a:t>
            </a:r>
          </a:p>
          <a:p>
            <a:pPr lvl="3"/>
            <a:r>
              <a:rPr lang="nl-NL" sz="1300" dirty="0">
                <a:latin typeface="Avenir Book" panose="02000503020000020003" pitchFamily="2" charset="0"/>
              </a:rPr>
              <a:t>Op lengte</a:t>
            </a:r>
          </a:p>
          <a:p>
            <a:pPr lvl="3"/>
            <a:r>
              <a:rPr lang="nl-NL" sz="1300" dirty="0">
                <a:latin typeface="Avenir Book" panose="02000503020000020003" pitchFamily="2" charset="0"/>
              </a:rPr>
              <a:t>Op BMI</a:t>
            </a:r>
          </a:p>
        </p:txBody>
      </p:sp>
    </p:spTree>
    <p:extLst>
      <p:ext uri="{BB962C8B-B14F-4D97-AF65-F5344CB8AC3E}">
        <p14:creationId xmlns:p14="http://schemas.microsoft.com/office/powerpoint/2010/main" val="388765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venir Book" panose="02000503020000020003" pitchFamily="2" charset="0"/>
              </a:rPr>
              <a:t>BST implementatie </a:t>
            </a:r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1579419" y="3786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172290" y="4640398"/>
            <a:ext cx="8799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 class </a:t>
            </a:r>
            <a:r>
              <a:rPr lang="nl-NL" sz="1400" dirty="0" err="1">
                <a:latin typeface="Avenir Book" panose="02000503020000020003" pitchFamily="2" charset="0"/>
              </a:rPr>
              <a:t>BinarySearchTree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Comparable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&gt;&gt; </a:t>
            </a:r>
            <a:r>
              <a:rPr lang="nl-NL" sz="1400" b="1" dirty="0" err="1">
                <a:solidFill>
                  <a:srgbClr val="000080"/>
                </a:solidFill>
                <a:latin typeface="Avenir Book" panose="02000503020000020003" pitchFamily="2" charset="0"/>
              </a:rPr>
              <a:t>extends</a:t>
            </a:r>
            <a:r>
              <a:rPr lang="nl-NL" sz="1400" dirty="0">
                <a:latin typeface="Avenir Book" panose="02000503020000020003" pitchFamily="2" charset="0"/>
              </a:rPr>
              <a:t> </a:t>
            </a:r>
            <a:r>
              <a:rPr lang="nl-NL" sz="1400" dirty="0" err="1">
                <a:latin typeface="Avenir Book" panose="02000503020000020003" pitchFamily="2" charset="0"/>
              </a:rPr>
              <a:t>BinaryTree</a:t>
            </a:r>
            <a:r>
              <a:rPr lang="nl-NL" sz="1400" dirty="0">
                <a:latin typeface="Avenir Book" panose="02000503020000020003" pitchFamily="2" charset="0"/>
              </a:rPr>
              <a:t>&lt;</a:t>
            </a:r>
            <a:r>
              <a:rPr lang="nl-NL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nl-NL" sz="1400" dirty="0">
                <a:latin typeface="Avenir Book" panose="02000503020000020003" pitchFamily="2" charset="0"/>
              </a:rPr>
              <a:t>&gt; {</a:t>
            </a:r>
          </a:p>
          <a:p>
            <a:endParaRPr lang="nl-NL" sz="1400" dirty="0">
              <a:latin typeface="Avenir Book" panose="02000503020000020003" pitchFamily="2" charset="0"/>
            </a:endParaRPr>
          </a:p>
          <a:p>
            <a:r>
              <a:rPr lang="nl-NL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BinaryTree</a:t>
            </a:r>
            <a:r>
              <a:rPr lang="en-GB" sz="1400" dirty="0">
                <a:latin typeface="Avenir Book" panose="02000503020000020003" pitchFamily="2" charset="0"/>
              </a:rPr>
              <a:t>&lt;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&gt;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(data, </a:t>
            </a:r>
            <a:r>
              <a:rPr lang="en-GB" sz="1400" dirty="0" err="1">
                <a:latin typeface="Avenir Book" panose="02000503020000020003" pitchFamily="2" charset="0"/>
              </a:rPr>
              <a:t>leftTree</a:t>
            </a:r>
            <a:r>
              <a:rPr lang="en-GB" sz="1400" dirty="0">
                <a:latin typeface="Avenir Book" panose="02000503020000020003" pitchFamily="2" charset="0"/>
              </a:rPr>
              <a:t>, </a:t>
            </a:r>
            <a:r>
              <a:rPr lang="en-GB" sz="1400" dirty="0" err="1">
                <a:latin typeface="Avenir Book" panose="02000503020000020003" pitchFamily="2" charset="0"/>
              </a:rPr>
              <a:t>rightTree</a:t>
            </a:r>
            <a:r>
              <a:rPr lang="en-GB" sz="1400" dirty="0">
                <a:latin typeface="Avenir Book" panose="02000503020000020003" pitchFamily="2" charset="0"/>
              </a:rPr>
              <a:t>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public</a:t>
            </a:r>
            <a:r>
              <a:rPr lang="en-GB" sz="1400" dirty="0">
                <a:latin typeface="Avenir Book" panose="02000503020000020003" pitchFamily="2" charset="0"/>
              </a:rPr>
              <a:t> </a:t>
            </a:r>
            <a:r>
              <a:rPr lang="en-GB" sz="1400" dirty="0" err="1">
                <a:latin typeface="Avenir Book" panose="02000503020000020003" pitchFamily="2" charset="0"/>
              </a:rPr>
              <a:t>BinarySearchTree</a:t>
            </a:r>
            <a:r>
              <a:rPr lang="en-GB" sz="1400" dirty="0">
                <a:latin typeface="Avenir Book" panose="02000503020000020003" pitchFamily="2" charset="0"/>
              </a:rPr>
              <a:t>(</a:t>
            </a:r>
            <a:r>
              <a:rPr lang="en-GB" sz="1400" dirty="0">
                <a:solidFill>
                  <a:srgbClr val="20999D"/>
                </a:solidFill>
                <a:latin typeface="Avenir Book" panose="02000503020000020003" pitchFamily="2" charset="0"/>
              </a:rPr>
              <a:t>E</a:t>
            </a:r>
            <a:r>
              <a:rPr lang="en-GB" sz="1400" dirty="0">
                <a:latin typeface="Avenir Book" panose="02000503020000020003" pitchFamily="2" charset="0"/>
              </a:rPr>
              <a:t> data) {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     </a:t>
            </a:r>
            <a:r>
              <a:rPr lang="en-GB" sz="1400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sz="1400" dirty="0">
                <a:latin typeface="Avenir Book" panose="02000503020000020003" pitchFamily="2" charset="0"/>
              </a:rPr>
              <a:t>(data);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    }</a:t>
            </a:r>
          </a:p>
          <a:p>
            <a:r>
              <a:rPr lang="en-GB" sz="1400" dirty="0">
                <a:latin typeface="Avenir Book" panose="02000503020000020003" pitchFamily="2" charset="0"/>
              </a:rPr>
              <a:t>}</a:t>
            </a:r>
            <a:r>
              <a:rPr lang="nl-NL" sz="1400" dirty="0">
                <a:latin typeface="Avenir Book" panose="02000503020000020003" pitchFamily="2" charset="0"/>
              </a:rPr>
              <a:t>    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CE8492B5-BDD2-9947-8DBC-0249C109C8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264387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80"/>
                </a:solidFill>
                <a:latin typeface="Avenir Book" panose="02000503020000020003" pitchFamily="2" charset="0"/>
              </a:rPr>
              <a:t>super</a:t>
            </a:r>
            <a:r>
              <a:rPr lang="en-GB" dirty="0">
                <a:latin typeface="Avenir Book" panose="02000503020000020003" pitchFamily="2" charset="0"/>
              </a:rPr>
              <a:t>(data, </a:t>
            </a:r>
            <a:r>
              <a:rPr lang="en-GB" dirty="0" err="1">
                <a:latin typeface="Avenir Book" panose="02000503020000020003" pitchFamily="2" charset="0"/>
              </a:rPr>
              <a:t>leftTree</a:t>
            </a:r>
            <a:r>
              <a:rPr lang="en-GB" dirty="0">
                <a:latin typeface="Avenir Book" panose="02000503020000020003" pitchFamily="2" charset="0"/>
              </a:rPr>
              <a:t>, </a:t>
            </a:r>
            <a:r>
              <a:rPr lang="en-GB" dirty="0" err="1">
                <a:latin typeface="Avenir Book" panose="02000503020000020003" pitchFamily="2" charset="0"/>
              </a:rPr>
              <a:t>rightTree</a:t>
            </a:r>
            <a:r>
              <a:rPr lang="en-GB" dirty="0">
                <a:latin typeface="Avenir Book" panose="02000503020000020003" pitchFamily="2" charset="0"/>
              </a:rPr>
              <a:t>);</a:t>
            </a:r>
          </a:p>
          <a:p>
            <a:pPr lvl="1"/>
            <a:r>
              <a:rPr lang="en-GB" dirty="0" err="1">
                <a:latin typeface="Avenir Book" panose="02000503020000020003" pitchFamily="2" charset="0"/>
              </a:rPr>
              <a:t>Initialisatie</a:t>
            </a:r>
            <a:r>
              <a:rPr lang="en-GB" dirty="0">
                <a:latin typeface="Avenir Book" panose="02000503020000020003" pitchFamily="2" charset="0"/>
              </a:rPr>
              <a:t> van </a:t>
            </a:r>
            <a:r>
              <a:rPr lang="en-GB" dirty="0" err="1">
                <a:latin typeface="Avenir Book" panose="02000503020000020003" pitchFamily="2" charset="0"/>
              </a:rPr>
              <a:t>BinarySearchTree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moet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ook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BinaryTree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initialisatie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dirty="0" err="1">
                <a:latin typeface="Avenir Book" panose="02000503020000020003" pitchFamily="2" charset="0"/>
              </a:rPr>
              <a:t>voltooien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3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94523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43201" y="3012269"/>
            <a:ext cx="5829300" cy="780791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nl-NL" sz="3600" spc="300" dirty="0" err="1">
                <a:latin typeface="Avenir Book" panose="02000503020000020003" pitchFamily="2" charset="0"/>
                <a:cs typeface="Chalkduster"/>
              </a:rPr>
              <a:t>Heaps</a:t>
            </a:r>
            <a:endParaRPr lang="nl-NL" sz="3600" spc="300" dirty="0">
              <a:latin typeface="Avenir Book" panose="02000503020000020003" pitchFamily="2" charset="0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73633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Definitie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612093" cy="5423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Een </a:t>
            </a:r>
            <a:r>
              <a:rPr lang="nl-NL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nl-NL" dirty="0">
                <a:latin typeface="Avenir Book" panose="02000503020000020003" pitchFamily="2" charset="0"/>
              </a:rPr>
              <a:t>is een speciaal geval van een boom waarbij de data in de boom voldoen 1 van volgende 2 eigenschappen:</a:t>
            </a:r>
          </a:p>
          <a:p>
            <a:r>
              <a:rPr lang="nl-NL" i="1" dirty="0">
                <a:latin typeface="Avenir Book" panose="02000503020000020003" pitchFamily="2" charset="0"/>
              </a:rPr>
              <a:t>Voor elke knoop in de boom geldt dat zijn waarde groter of gelijk is aan de waarden van zijn kinderen. Men noemt dit een 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max </a:t>
            </a:r>
            <a:r>
              <a:rPr lang="nl-NL" i="1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i="1" dirty="0">
                <a:latin typeface="Avenir Book" panose="02000503020000020003" pitchFamily="2" charset="0"/>
              </a:rPr>
              <a:t>.</a:t>
            </a:r>
          </a:p>
          <a:p>
            <a:r>
              <a:rPr lang="nl-NL" i="1" dirty="0">
                <a:latin typeface="Avenir Book" panose="02000503020000020003" pitchFamily="2" charset="0"/>
              </a:rPr>
              <a:t>Voor elke knoop in de boom geldt dat zijn waarde kleiner of gelijk is aan de waarden van zijn kinderen. Men noemt dit een </a:t>
            </a:r>
            <a:r>
              <a:rPr lang="nl-NL" i="1" dirty="0">
                <a:solidFill>
                  <a:schemeClr val="accent6"/>
                </a:solidFill>
                <a:latin typeface="Avenir Book" panose="02000503020000020003" pitchFamily="2" charset="0"/>
              </a:rPr>
              <a:t>min </a:t>
            </a:r>
            <a:r>
              <a:rPr lang="nl-NL" i="1" dirty="0" err="1">
                <a:solidFill>
                  <a:schemeClr val="accent6"/>
                </a:solidFill>
                <a:latin typeface="Avenir Book" panose="02000503020000020003" pitchFamily="2" charset="0"/>
              </a:rPr>
              <a:t>heap</a:t>
            </a:r>
            <a:r>
              <a:rPr lang="nl-NL" i="1" dirty="0">
                <a:latin typeface="Avenir Book" panose="02000503020000020003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6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Voorbeelden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401075" y="117018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8996" y="1529111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65439" y="1917253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40726" y="153862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63" name="Oval 62"/>
          <p:cNvSpPr/>
          <p:nvPr/>
        </p:nvSpPr>
        <p:spPr>
          <a:xfrm>
            <a:off x="1970673" y="158703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1622216" y="195493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2888585" y="156494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2431442" y="121448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7" name="Straight Connector 66"/>
          <p:cNvCxnSpPr>
            <a:stCxn id="66" idx="5"/>
            <a:endCxn id="65" idx="1"/>
          </p:cNvCxnSpPr>
          <p:nvPr/>
        </p:nvCxnSpPr>
        <p:spPr>
          <a:xfrm>
            <a:off x="2604884" y="1387923"/>
            <a:ext cx="313459" cy="2067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64" idx="0"/>
          </p:cNvCxnSpPr>
          <p:nvPr/>
        </p:nvCxnSpPr>
        <p:spPr>
          <a:xfrm flipH="1">
            <a:off x="1723816" y="1760478"/>
            <a:ext cx="276615" cy="194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7"/>
            <a:endCxn id="66" idx="3"/>
          </p:cNvCxnSpPr>
          <p:nvPr/>
        </p:nvCxnSpPr>
        <p:spPr>
          <a:xfrm flipV="1">
            <a:off x="2144115" y="1387923"/>
            <a:ext cx="317085" cy="228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31204" y="1911971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30</a:t>
            </a:r>
          </a:p>
        </p:txBody>
      </p:sp>
      <p:sp>
        <p:nvSpPr>
          <p:cNvPr id="71" name="Oval 70"/>
          <p:cNvSpPr/>
          <p:nvPr/>
        </p:nvSpPr>
        <p:spPr>
          <a:xfrm>
            <a:off x="2292215" y="19517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2" name="Straight Connector 71"/>
          <p:cNvCxnSpPr>
            <a:stCxn id="63" idx="5"/>
            <a:endCxn id="71" idx="0"/>
          </p:cNvCxnSpPr>
          <p:nvPr/>
        </p:nvCxnSpPr>
        <p:spPr>
          <a:xfrm>
            <a:off x="2144115" y="1760478"/>
            <a:ext cx="249700" cy="191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64957" y="2287584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28</a:t>
            </a:r>
          </a:p>
        </p:txBody>
      </p:sp>
      <p:sp>
        <p:nvSpPr>
          <p:cNvPr id="74" name="Oval 73"/>
          <p:cNvSpPr/>
          <p:nvPr/>
        </p:nvSpPr>
        <p:spPr>
          <a:xfrm>
            <a:off x="2930201" y="232526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5" name="Straight Connector 74"/>
          <p:cNvCxnSpPr>
            <a:stCxn id="80" idx="3"/>
            <a:endCxn id="74" idx="0"/>
          </p:cNvCxnSpPr>
          <p:nvPr/>
        </p:nvCxnSpPr>
        <p:spPr>
          <a:xfrm flipH="1">
            <a:off x="3031801" y="2110312"/>
            <a:ext cx="271843" cy="2149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37072" y="2284419"/>
            <a:ext cx="337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16</a:t>
            </a:r>
          </a:p>
        </p:txBody>
      </p:sp>
      <p:sp>
        <p:nvSpPr>
          <p:cNvPr id="77" name="Oval 76"/>
          <p:cNvSpPr/>
          <p:nvPr/>
        </p:nvSpPr>
        <p:spPr>
          <a:xfrm>
            <a:off x="3600200" y="232210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8" name="Straight Connector 77"/>
          <p:cNvCxnSpPr>
            <a:stCxn id="80" idx="5"/>
            <a:endCxn id="77" idx="0"/>
          </p:cNvCxnSpPr>
          <p:nvPr/>
        </p:nvCxnSpPr>
        <p:spPr>
          <a:xfrm>
            <a:off x="3447328" y="2110312"/>
            <a:ext cx="254472" cy="21179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04297" y="1901039"/>
            <a:ext cx="37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15</a:t>
            </a:r>
          </a:p>
        </p:txBody>
      </p:sp>
      <p:sp>
        <p:nvSpPr>
          <p:cNvPr id="80" name="Oval 79"/>
          <p:cNvSpPr/>
          <p:nvPr/>
        </p:nvSpPr>
        <p:spPr>
          <a:xfrm>
            <a:off x="3273886" y="193687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1" name="Straight Connector 80"/>
          <p:cNvCxnSpPr>
            <a:stCxn id="65" idx="5"/>
            <a:endCxn id="80" idx="0"/>
          </p:cNvCxnSpPr>
          <p:nvPr/>
        </p:nvCxnSpPr>
        <p:spPr>
          <a:xfrm>
            <a:off x="3062027" y="1738384"/>
            <a:ext cx="313459" cy="19848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73911" y="1237415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83662" y="2003682"/>
            <a:ext cx="234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3562" y="160585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5943509" y="165426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6115151" y="20395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6404278" y="12817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endCxn id="40" idx="0"/>
          </p:cNvCxnSpPr>
          <p:nvPr/>
        </p:nvCxnSpPr>
        <p:spPr>
          <a:xfrm>
            <a:off x="6111263" y="1846162"/>
            <a:ext cx="105488" cy="19335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7"/>
            <a:endCxn id="41" idx="3"/>
          </p:cNvCxnSpPr>
          <p:nvPr/>
        </p:nvCxnSpPr>
        <p:spPr>
          <a:xfrm flipV="1">
            <a:off x="6116951" y="1455155"/>
            <a:ext cx="317085" cy="228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76154" y="200062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5801182" y="203831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endCxn id="52" idx="0"/>
          </p:cNvCxnSpPr>
          <p:nvPr/>
        </p:nvCxnSpPr>
        <p:spPr>
          <a:xfrm flipH="1">
            <a:off x="5902782" y="1846162"/>
            <a:ext cx="64797" cy="19215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01698" y="1662881"/>
            <a:ext cx="228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6826837" y="169871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Connector 55"/>
          <p:cNvCxnSpPr>
            <a:stCxn id="41" idx="5"/>
            <a:endCxn id="55" idx="0"/>
          </p:cNvCxnSpPr>
          <p:nvPr/>
        </p:nvCxnSpPr>
        <p:spPr>
          <a:xfrm>
            <a:off x="6577720" y="1455155"/>
            <a:ext cx="350717" cy="2435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98814" y="2649379"/>
            <a:ext cx="117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min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96655" y="26493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max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32899" y="409541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84684" y="4454347"/>
            <a:ext cx="37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2661" y="4842489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72550" y="4463862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2202497" y="451227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l 89"/>
          <p:cNvSpPr/>
          <p:nvPr/>
        </p:nvSpPr>
        <p:spPr>
          <a:xfrm>
            <a:off x="1854040" y="488017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Oval 90"/>
          <p:cNvSpPr/>
          <p:nvPr/>
        </p:nvSpPr>
        <p:spPr>
          <a:xfrm>
            <a:off x="3120409" y="449017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Oval 91"/>
          <p:cNvSpPr/>
          <p:nvPr/>
        </p:nvSpPr>
        <p:spPr>
          <a:xfrm>
            <a:off x="2663266" y="4139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3" name="Straight Connector 92"/>
          <p:cNvCxnSpPr>
            <a:stCxn id="92" idx="5"/>
            <a:endCxn id="91" idx="1"/>
          </p:cNvCxnSpPr>
          <p:nvPr/>
        </p:nvCxnSpPr>
        <p:spPr>
          <a:xfrm>
            <a:off x="2836708" y="4313159"/>
            <a:ext cx="313459" cy="20677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9" idx="3"/>
            <a:endCxn id="90" idx="0"/>
          </p:cNvCxnSpPr>
          <p:nvPr/>
        </p:nvCxnSpPr>
        <p:spPr>
          <a:xfrm flipH="1">
            <a:off x="1955640" y="4685714"/>
            <a:ext cx="276615" cy="194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7"/>
            <a:endCxn id="92" idx="3"/>
          </p:cNvCxnSpPr>
          <p:nvPr/>
        </p:nvCxnSpPr>
        <p:spPr>
          <a:xfrm flipV="1">
            <a:off x="2375939" y="4313159"/>
            <a:ext cx="317085" cy="228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492659" y="4837207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6</a:t>
            </a:r>
          </a:p>
        </p:txBody>
      </p:sp>
      <p:sp>
        <p:nvSpPr>
          <p:cNvPr id="97" name="Oval 96"/>
          <p:cNvSpPr/>
          <p:nvPr/>
        </p:nvSpPr>
        <p:spPr>
          <a:xfrm>
            <a:off x="2524039" y="487700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8" name="Straight Connector 97"/>
          <p:cNvCxnSpPr>
            <a:stCxn id="89" idx="5"/>
            <a:endCxn id="97" idx="0"/>
          </p:cNvCxnSpPr>
          <p:nvPr/>
        </p:nvCxnSpPr>
        <p:spPr>
          <a:xfrm>
            <a:off x="2375939" y="4685714"/>
            <a:ext cx="249700" cy="191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00115" y="410773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087762" y="4869626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9766" y="448464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12" name="Oval 111"/>
          <p:cNvSpPr/>
          <p:nvPr/>
        </p:nvSpPr>
        <p:spPr>
          <a:xfrm>
            <a:off x="6469713" y="453305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Oval 112"/>
          <p:cNvSpPr/>
          <p:nvPr/>
        </p:nvSpPr>
        <p:spPr>
          <a:xfrm>
            <a:off x="6121256" y="490096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Oval 114"/>
          <p:cNvSpPr/>
          <p:nvPr/>
        </p:nvSpPr>
        <p:spPr>
          <a:xfrm>
            <a:off x="6930482" y="416050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7" name="Straight Connector 116"/>
          <p:cNvCxnSpPr>
            <a:stCxn id="112" idx="3"/>
            <a:endCxn id="113" idx="0"/>
          </p:cNvCxnSpPr>
          <p:nvPr/>
        </p:nvCxnSpPr>
        <p:spPr>
          <a:xfrm flipH="1">
            <a:off x="6222856" y="4706501"/>
            <a:ext cx="276615" cy="194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2" idx="7"/>
            <a:endCxn id="115" idx="3"/>
          </p:cNvCxnSpPr>
          <p:nvPr/>
        </p:nvCxnSpPr>
        <p:spPr>
          <a:xfrm flipV="1">
            <a:off x="6643155" y="4333946"/>
            <a:ext cx="317085" cy="22887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152831" y="5489945"/>
            <a:ext cx="117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min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40705" y="5467698"/>
            <a:ext cx="136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rgbClr val="008000"/>
                </a:solidFill>
                <a:latin typeface="Avenir Book" panose="02000503020000020003" pitchFamily="2" charset="0"/>
              </a:rPr>
              <a:t> geen </a:t>
            </a:r>
            <a:r>
              <a:rPr lang="nl-NL" dirty="0" err="1">
                <a:solidFill>
                  <a:srgbClr val="008000"/>
                </a:solidFill>
                <a:latin typeface="Avenir Book" panose="02000503020000020003" pitchFamily="2" charset="0"/>
              </a:rPr>
              <a:t>heap</a:t>
            </a:r>
            <a:endParaRPr lang="nl-NL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70803" y="4848469"/>
            <a:ext cx="261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8</a:t>
            </a:r>
          </a:p>
        </p:txBody>
      </p:sp>
      <p:sp>
        <p:nvSpPr>
          <p:cNvPr id="136" name="Oval 135"/>
          <p:cNvSpPr/>
          <p:nvPr/>
        </p:nvSpPr>
        <p:spPr>
          <a:xfrm>
            <a:off x="2797949" y="488615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7" name="Straight Connector 136"/>
          <p:cNvCxnSpPr>
            <a:endCxn id="136" idx="0"/>
          </p:cNvCxnSpPr>
          <p:nvPr/>
        </p:nvCxnSpPr>
        <p:spPr>
          <a:xfrm flipH="1">
            <a:off x="2899549" y="4691694"/>
            <a:ext cx="276615" cy="194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38" grpId="0" animBg="1"/>
      <p:bldP spid="40" grpId="0" animBg="1"/>
      <p:bldP spid="41" grpId="0" animBg="1"/>
      <p:bldP spid="51" grpId="0"/>
      <p:bldP spid="52" grpId="0" animBg="1"/>
      <p:bldP spid="54" grpId="0"/>
      <p:bldP spid="55" grpId="0" animBg="1"/>
      <p:bldP spid="25" grpId="0"/>
      <p:bldP spid="85" grpId="0"/>
      <p:bldP spid="58" grpId="0"/>
      <p:bldP spid="86" grpId="0"/>
      <p:bldP spid="87" grpId="0"/>
      <p:bldP spid="88" grpId="0"/>
      <p:bldP spid="89" grpId="0" animBg="1"/>
      <p:bldP spid="90" grpId="0" animBg="1"/>
      <p:bldP spid="91" grpId="0" animBg="1"/>
      <p:bldP spid="92" grpId="0" animBg="1"/>
      <p:bldP spid="96" grpId="0"/>
      <p:bldP spid="97" grpId="0" animBg="1"/>
      <p:bldP spid="108" grpId="0"/>
      <p:bldP spid="110" grpId="0"/>
      <p:bldP spid="111" grpId="0"/>
      <p:bldP spid="112" grpId="0" animBg="1"/>
      <p:bldP spid="113" grpId="0" animBg="1"/>
      <p:bldP spid="115" grpId="0" animBg="1"/>
      <p:bldP spid="131" grpId="0"/>
      <p:bldP spid="132" grpId="0"/>
      <p:bldP spid="135" grpId="0"/>
      <p:bldP spid="136" grpId="0" animBg="1"/>
    </p:bldLst>
  </p:timing>
</p:sld>
</file>

<file path=ppt/theme/theme1.xml><?xml version="1.0" encoding="utf-8"?>
<a:theme xmlns:a="http://schemas.openxmlformats.org/drawingml/2006/main" name="My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1561</Words>
  <Application>Microsoft Macintosh PowerPoint</Application>
  <PresentationFormat>On-screen Show (4:3)</PresentationFormat>
  <Paragraphs>259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Avenir Book</vt:lpstr>
      <vt:lpstr>Calibri</vt:lpstr>
      <vt:lpstr>Rockwell</vt:lpstr>
      <vt:lpstr>Wingdings</vt:lpstr>
      <vt:lpstr>MyTheme</vt:lpstr>
      <vt:lpstr>Bomen en Grafen</vt:lpstr>
      <vt:lpstr>Definitie</vt:lpstr>
      <vt:lpstr>BST implementatie </vt:lpstr>
      <vt:lpstr>BST implementatie </vt:lpstr>
      <vt:lpstr>BST implementatie </vt:lpstr>
      <vt:lpstr>Vragen?</vt:lpstr>
      <vt:lpstr>PowerPoint Presentation</vt:lpstr>
      <vt:lpstr>Definitie</vt:lpstr>
      <vt:lpstr>Voorbeelden</vt:lpstr>
      <vt:lpstr>Definitie</vt:lpstr>
      <vt:lpstr>Voorbeelden</vt:lpstr>
      <vt:lpstr>Een waarde toevoegen aan een binaire heap</vt:lpstr>
      <vt:lpstr>Een waarde toevoegen aan een binaire heap</vt:lpstr>
      <vt:lpstr>Een waarde toevoegen aan een binaire heap</vt:lpstr>
      <vt:lpstr>Een waarde toevoegen aan een binaire heap</vt:lpstr>
      <vt:lpstr>Delete het minimum/maximum in een binaire heap</vt:lpstr>
      <vt:lpstr>PowerPoint Presentation</vt:lpstr>
      <vt:lpstr>Delete het minimum/maximum in een binaire heap</vt:lpstr>
      <vt:lpstr>PowerPoint Presentation</vt:lpstr>
      <vt:lpstr>Vragen?</vt:lpstr>
      <vt:lpstr>Array implementatie</vt:lpstr>
      <vt:lpstr>Array implementatie</vt:lpstr>
      <vt:lpstr>PowerPoint Presentation</vt:lpstr>
      <vt:lpstr>Priority queue</vt:lpstr>
      <vt:lpstr>Priority queue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Bomen en grafen</dc:title>
  <dc:creator>Tom Eversdijk</dc:creator>
  <cp:lastModifiedBy>Tom Eversdijk</cp:lastModifiedBy>
  <cp:revision>14</cp:revision>
  <dcterms:created xsi:type="dcterms:W3CDTF">2020-12-22T08:49:01Z</dcterms:created>
  <dcterms:modified xsi:type="dcterms:W3CDTF">2021-06-07T05:14:36Z</dcterms:modified>
</cp:coreProperties>
</file>