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7"/>
  </p:notesMasterIdLst>
  <p:sldIdLst>
    <p:sldId id="489" r:id="rId2"/>
    <p:sldId id="636" r:id="rId3"/>
    <p:sldId id="645" r:id="rId4"/>
    <p:sldId id="666" r:id="rId5"/>
    <p:sldId id="639" r:id="rId6"/>
    <p:sldId id="629" r:id="rId7"/>
    <p:sldId id="647" r:id="rId8"/>
    <p:sldId id="596" r:id="rId9"/>
    <p:sldId id="593" r:id="rId10"/>
    <p:sldId id="594" r:id="rId11"/>
    <p:sldId id="635" r:id="rId12"/>
    <p:sldId id="257" r:id="rId13"/>
    <p:sldId id="258" r:id="rId14"/>
    <p:sldId id="264" r:id="rId15"/>
    <p:sldId id="259" r:id="rId16"/>
    <p:sldId id="632" r:id="rId17"/>
    <p:sldId id="631" r:id="rId18"/>
    <p:sldId id="634" r:id="rId19"/>
    <p:sldId id="261" r:id="rId20"/>
    <p:sldId id="630" r:id="rId21"/>
    <p:sldId id="266" r:id="rId22"/>
    <p:sldId id="269" r:id="rId23"/>
    <p:sldId id="270" r:id="rId24"/>
    <p:sldId id="271" r:id="rId25"/>
    <p:sldId id="272" r:id="rId26"/>
    <p:sldId id="649" r:id="rId27"/>
    <p:sldId id="653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4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E3C3-03F8-2840-9B08-C3D40F427956}" v="2" dt="2022-03-22T07:27:16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0"/>
    <p:restoredTop sz="69673" autoAdjust="0"/>
  </p:normalViewPr>
  <p:slideViewPr>
    <p:cSldViewPr snapToGrid="0" snapToObjects="1">
      <p:cViewPr varScale="1">
        <p:scale>
          <a:sx n="75" d="100"/>
          <a:sy n="75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16E4E3C3-03F8-2840-9B08-C3D40F427956}"/>
    <pc:docChg chg="undo custSel addSld delSld modSld">
      <pc:chgData name="Tom Eversdijk" userId="1a3aca54-f7c7-4c35-9ffd-bc0adb02fcb5" providerId="ADAL" clId="{16E4E3C3-03F8-2840-9B08-C3D40F427956}" dt="2022-03-22T07:27:16.206" v="3"/>
      <pc:docMkLst>
        <pc:docMk/>
      </pc:docMkLst>
      <pc:sldChg chg="add">
        <pc:chgData name="Tom Eversdijk" userId="1a3aca54-f7c7-4c35-9ffd-bc0adb02fcb5" providerId="ADAL" clId="{16E4E3C3-03F8-2840-9B08-C3D40F427956}" dt="2022-03-22T07:27:16.206" v="3"/>
        <pc:sldMkLst>
          <pc:docMk/>
          <pc:sldMk cId="1668538875" sldId="639"/>
        </pc:sldMkLst>
      </pc:sldChg>
      <pc:sldChg chg="add">
        <pc:chgData name="Tom Eversdijk" userId="1a3aca54-f7c7-4c35-9ffd-bc0adb02fcb5" providerId="ADAL" clId="{16E4E3C3-03F8-2840-9B08-C3D40F427956}" dt="2022-03-22T07:27:04.338" v="2"/>
        <pc:sldMkLst>
          <pc:docMk/>
          <pc:sldMk cId="729462383" sldId="666"/>
        </pc:sldMkLst>
      </pc:sldChg>
      <pc:sldChg chg="new del">
        <pc:chgData name="Tom Eversdijk" userId="1a3aca54-f7c7-4c35-9ffd-bc0adb02fcb5" providerId="ADAL" clId="{16E4E3C3-03F8-2840-9B08-C3D40F427956}" dt="2022-03-22T07:26:31.032" v="1" actId="680"/>
        <pc:sldMkLst>
          <pc:docMk/>
          <pc:sldMk cId="1160151327" sldId="6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15:53:5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15:24:3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0E60-B786-4242-834A-AFBAB6C08E6E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6584D-BBA8-9049-A746-BEAA1A3006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51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54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25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Q = []</a:t>
            </a:r>
          </a:p>
          <a:p>
            <a:r>
              <a:rPr lang="en-BE" dirty="0"/>
              <a:t>A = [0, 1, 2, 1, 4, 4, 5]</a:t>
            </a:r>
          </a:p>
          <a:p>
            <a:endParaRPr lang="en-BE" dirty="0"/>
          </a:p>
          <a:p>
            <a:r>
              <a:rPr lang="en-BE" dirty="0"/>
              <a:t>7 </a:t>
            </a:r>
            <a:r>
              <a:rPr lang="en-BE" dirty="0">
                <a:sym typeface="Wingdings" pitchFamily="2" charset="2"/>
              </a:rPr>
              <a:t> 5  4 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45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11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80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9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71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285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47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48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08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u="none" dirty="0">
                <a:latin typeface="Avenir Book" panose="02000503020000020003" pitchFamily="2" charset="0"/>
              </a:rPr>
              <a:t>complete binaire boom: </a:t>
            </a:r>
            <a:r>
              <a:rPr lang="nl-NL" sz="1200" dirty="0">
                <a:latin typeface="Avenir Book" panose="02000503020000020003" pitchFamily="2" charset="0"/>
              </a:rPr>
              <a:t>Een binaire boom wordt </a:t>
            </a:r>
            <a:r>
              <a:rPr lang="nl-NL" sz="1200" dirty="0">
                <a:solidFill>
                  <a:schemeClr val="accent6"/>
                </a:solidFill>
                <a:latin typeface="Avenir Book" panose="02000503020000020003" pitchFamily="2" charset="0"/>
              </a:rPr>
              <a:t>compleet</a:t>
            </a:r>
            <a:r>
              <a:rPr lang="nl-NL" sz="1200" dirty="0">
                <a:latin typeface="Avenir Book" panose="02000503020000020003" pitchFamily="2" charset="0"/>
              </a:rPr>
              <a:t> genoemd als al zijn niveaus behalve eventueel de laatste volledig gevuld zijn en alle knopen op het laatste niveau aan de linkerzijde zijn.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 tracing is the process of identifying all people that a COVID-19 patient has come in contact with in the last two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52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 graaf heet 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samenhangend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wanneer er weg bestaat tussen elk paar knopen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0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Een gewogen grafiek is een grafiek waarin elke tak een numeriek gewicht krijgt.</a:t>
            </a:r>
            <a:endParaRPr lang="nl-BE" dirty="0"/>
          </a:p>
          <a:p>
            <a:r>
              <a:rPr lang="en-BE" dirty="0"/>
              <a:t>Gewicht kun je beschouwen als de moeilijkheid om van 1 naar 2 te wandelen. (Geen verbinding = oneindig moeilijk)</a:t>
            </a:r>
            <a:endParaRPr lang="nl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87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0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Je matrix dat je uitkomt geeft weer hoeveel paden er zijn van een knoop naar een knoop met als lengte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13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Je matrix dat je uitkomt geeft weer hoeveel paden er zijn van een knoop naar een knoop met als lengte 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84D-BBA8-9049-A746-BEAA1A30062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58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494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3EE5-41D9-CA40-B5FB-5931B8DD0CC3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30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3EE5-41D9-CA40-B5FB-5931B8DD0CC3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55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3EE5-41D9-CA40-B5FB-5931B8DD0CC3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36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3EE5-41D9-CA40-B5FB-5931B8DD0CC3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989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4901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145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6938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9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0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50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55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2F285CD-EA89-8C42-8770-D41BEFE4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3EE5-41D9-CA40-B5FB-5931B8DD0CC3}" type="datetimeFigureOut">
              <a:rPr lang="nl-NL" smtClean="0"/>
              <a:t>22-03-2022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cs typeface="Chalkduster"/>
              </a:rPr>
              <a:t>G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cs typeface="Chalkduster"/>
              </a:rPr>
              <a:t>7</a:t>
            </a:r>
            <a:endParaRPr lang="nl-NL" sz="3200" dirty="0">
              <a:solidFill>
                <a:srgbClr val="FF0000"/>
              </a:solidFill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64078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>
                <a:latin typeface="Avenir Book" panose="02000503020000020003" pitchFamily="2" charset="0"/>
              </a:rPr>
              <a:t>Navigatie routes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1706" y="3402501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latin typeface="Avenir Book" panose="02000503020000020003" pitchFamily="2" charset="0"/>
              </a:rPr>
              <a:t>Contact </a:t>
            </a:r>
            <a:r>
              <a:rPr lang="nl-NL" sz="2800" dirty="0" err="1">
                <a:latin typeface="Avenir Book" panose="02000503020000020003" pitchFamily="2" charset="0"/>
              </a:rPr>
              <a:t>tracing</a:t>
            </a:r>
            <a:endParaRPr lang="nl-NL" sz="2800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176151-EDFB-1D4B-8020-05B77AFB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820828"/>
            <a:ext cx="3311843" cy="2581673"/>
          </a:xfrm>
          <a:prstGeom prst="rect">
            <a:avLst/>
          </a:prstGeom>
        </p:spPr>
      </p:pic>
      <p:pic>
        <p:nvPicPr>
          <p:cNvPr id="10" name="Picture 9" descr="Shape, polygon&#10;&#10;Description automatically generated">
            <a:extLst>
              <a:ext uri="{FF2B5EF4-FFF2-40B4-BE49-F238E27FC236}">
                <a16:creationId xmlns:a16="http://schemas.microsoft.com/office/drawing/2014/main" id="{376DB108-B90A-D04B-A42B-1971C6E7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4037052"/>
            <a:ext cx="3606800" cy="24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Toepassingen </a:t>
            </a:r>
          </a:p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van </a:t>
            </a:r>
            <a:r>
              <a:rPr lang="nl-NL" sz="36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36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0065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t="2555" b="12010"/>
          <a:stretch/>
        </p:blipFill>
        <p:spPr>
          <a:xfrm>
            <a:off x="190500" y="1790700"/>
            <a:ext cx="4318000" cy="3784600"/>
          </a:xfrm>
        </p:spPr>
      </p:pic>
      <p:pic>
        <p:nvPicPr>
          <p:cNvPr id="9" name="Tijdelijke aanduiding voor inhoud 8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/>
          <a:srcRect l="10825" r="10825" b="9965"/>
          <a:stretch/>
        </p:blipFill>
        <p:spPr>
          <a:xfrm>
            <a:off x="4584700" y="1790700"/>
            <a:ext cx="4318000" cy="37846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Terminologie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3F8567F8-A9FC-B142-8307-4BC6C91A1BF2}"/>
              </a:ext>
            </a:extLst>
          </p:cNvPr>
          <p:cNvSpPr txBox="1">
            <a:spLocks/>
          </p:cNvSpPr>
          <p:nvPr/>
        </p:nvSpPr>
        <p:spPr>
          <a:xfrm>
            <a:off x="468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niet-gerichte graaf	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5704E923-56D4-E94F-83FC-63C54F0A875F}"/>
              </a:ext>
            </a:extLst>
          </p:cNvPr>
          <p:cNvSpPr txBox="1">
            <a:spLocks/>
          </p:cNvSpPr>
          <p:nvPr/>
        </p:nvSpPr>
        <p:spPr>
          <a:xfrm>
            <a:off x="4786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gerichte graaf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F3E13-CBB9-7241-B581-9433DBED95DE}"/>
              </a:ext>
            </a:extLst>
          </p:cNvPr>
          <p:cNvSpPr txBox="1"/>
          <p:nvPr/>
        </p:nvSpPr>
        <p:spPr>
          <a:xfrm>
            <a:off x="795040" y="6030396"/>
            <a:ext cx="75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gemengde graaf = combinatie van niet-gericht &amp; gerichte verbindingen</a:t>
            </a:r>
          </a:p>
        </p:txBody>
      </p:sp>
    </p:spTree>
    <p:extLst>
      <p:ext uri="{BB962C8B-B14F-4D97-AF65-F5344CB8AC3E}">
        <p14:creationId xmlns:p14="http://schemas.microsoft.com/office/powerpoint/2010/main" val="355277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7"/>
          <p:cNvPicPr>
            <a:picLocks noChangeAspect="1"/>
          </p:cNvPicPr>
          <p:nvPr/>
        </p:nvPicPr>
        <p:blipFill rotWithShape="1">
          <a:blip r:embed="rId3"/>
          <a:srcRect t="2554" b="13900"/>
          <a:stretch/>
        </p:blipFill>
        <p:spPr>
          <a:xfrm>
            <a:off x="190500" y="1917700"/>
            <a:ext cx="4114800" cy="3530600"/>
          </a:xfrm>
          <a:prstGeom prst="rect">
            <a:avLst/>
          </a:prstGeom>
        </p:spPr>
      </p:pic>
      <p:pic>
        <p:nvPicPr>
          <p:cNvPr id="6" name="Afbeelding 5" descr="Diagram&#10;&#10;Description automatically generated"/>
          <p:cNvPicPr>
            <a:picLocks noChangeAspect="1"/>
          </p:cNvPicPr>
          <p:nvPr/>
        </p:nvPicPr>
        <p:blipFill rotWithShape="1">
          <a:blip r:embed="rId4"/>
          <a:srcRect l="53355" t="-551" r="1466" b="21751"/>
          <a:stretch/>
        </p:blipFill>
        <p:spPr>
          <a:xfrm>
            <a:off x="4394200" y="1917700"/>
            <a:ext cx="4508500" cy="3530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Terminologie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8EDC0-AAC5-8644-8EC6-2A5142E5F092}"/>
              </a:ext>
            </a:extLst>
          </p:cNvPr>
          <p:cNvSpPr txBox="1"/>
          <p:nvPr/>
        </p:nvSpPr>
        <p:spPr>
          <a:xfrm>
            <a:off x="1322905" y="6046193"/>
            <a:ext cx="649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pad = opeenvolging van knooppunten (verbonden met tak)</a:t>
            </a:r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7557B715-6A99-454A-A450-67AFE05F8E5A}"/>
              </a:ext>
            </a:extLst>
          </p:cNvPr>
          <p:cNvSpPr txBox="1">
            <a:spLocks/>
          </p:cNvSpPr>
          <p:nvPr/>
        </p:nvSpPr>
        <p:spPr>
          <a:xfrm>
            <a:off x="468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Samenhangede graaf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200B7436-D389-5B48-A279-FB04DF554291}"/>
              </a:ext>
            </a:extLst>
          </p:cNvPr>
          <p:cNvSpPr txBox="1">
            <a:spLocks/>
          </p:cNvSpPr>
          <p:nvPr/>
        </p:nvSpPr>
        <p:spPr>
          <a:xfrm>
            <a:off x="4786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Niet-samenhangede graaf</a:t>
            </a:r>
          </a:p>
        </p:txBody>
      </p:sp>
    </p:spTree>
    <p:extLst>
      <p:ext uri="{BB962C8B-B14F-4D97-AF65-F5344CB8AC3E}">
        <p14:creationId xmlns:p14="http://schemas.microsoft.com/office/powerpoint/2010/main" val="252622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7">
            <a:extLst>
              <a:ext uri="{FF2B5EF4-FFF2-40B4-BE49-F238E27FC236}">
                <a16:creationId xmlns:a16="http://schemas.microsoft.com/office/drawing/2014/main" id="{8295AABD-0567-0C44-AD2F-CA0F8BAE5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4" b="13900"/>
          <a:stretch/>
        </p:blipFill>
        <p:spPr>
          <a:xfrm>
            <a:off x="190500" y="1905000"/>
            <a:ext cx="4140200" cy="3556000"/>
          </a:xfrm>
          <a:prstGeom prst="rect">
            <a:avLst/>
          </a:prstGeom>
        </p:spPr>
      </p:pic>
      <p:pic>
        <p:nvPicPr>
          <p:cNvPr id="8" name="Afbeelding 7" descr="Shape, schematic&#10;&#10;Description automatically generated"/>
          <p:cNvPicPr>
            <a:picLocks noChangeAspect="1"/>
          </p:cNvPicPr>
          <p:nvPr/>
        </p:nvPicPr>
        <p:blipFill rotWithShape="1">
          <a:blip r:embed="rId4"/>
          <a:srcRect b="9241"/>
          <a:stretch/>
        </p:blipFill>
        <p:spPr>
          <a:xfrm>
            <a:off x="4406900" y="1905000"/>
            <a:ext cx="4495800" cy="355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Terminologie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75C627D5-11D9-7640-88E6-7DA3DF7BD970}"/>
              </a:ext>
            </a:extLst>
          </p:cNvPr>
          <p:cNvSpPr txBox="1">
            <a:spLocks/>
          </p:cNvSpPr>
          <p:nvPr/>
        </p:nvSpPr>
        <p:spPr>
          <a:xfrm>
            <a:off x="468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Niet-gewogen graaf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E0DDED99-DFDE-A147-AE11-91C66FAEAD5C}"/>
              </a:ext>
            </a:extLst>
          </p:cNvPr>
          <p:cNvSpPr txBox="1">
            <a:spLocks/>
          </p:cNvSpPr>
          <p:nvPr/>
        </p:nvSpPr>
        <p:spPr>
          <a:xfrm>
            <a:off x="4786312" y="1150938"/>
            <a:ext cx="4040188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Gewogen graaf</a:t>
            </a:r>
          </a:p>
        </p:txBody>
      </p:sp>
    </p:spTree>
    <p:extLst>
      <p:ext uri="{BB962C8B-B14F-4D97-AF65-F5344CB8AC3E}">
        <p14:creationId xmlns:p14="http://schemas.microsoft.com/office/powerpoint/2010/main" val="4647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Verbindingsmatrix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38" r="2038" b="9401"/>
          <a:stretch/>
        </p:blipFill>
        <p:spPr>
          <a:xfrm>
            <a:off x="457200" y="2565400"/>
            <a:ext cx="4038600" cy="4100513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1011" y="3190240"/>
            <a:ext cx="4175789" cy="3024981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FC8A1E6-D46A-6642-A6C6-004A092948D5}"/>
              </a:ext>
            </a:extLst>
          </p:cNvPr>
          <p:cNvSpPr txBox="1">
            <a:spLocks/>
          </p:cNvSpPr>
          <p:nvPr/>
        </p:nvSpPr>
        <p:spPr>
          <a:xfrm>
            <a:off x="201707" y="1142168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accent6"/>
                </a:solidFill>
              </a:rPr>
              <a:t>Verbindingsmatrix: </a:t>
            </a:r>
            <a:r>
              <a:rPr lang="nl-NL" dirty="0">
                <a:solidFill>
                  <a:schemeClr val="tx1"/>
                </a:solidFill>
              </a:rPr>
              <a:t>‘van-</a:t>
            </a: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naar-verbinding-matrix’</a:t>
            </a:r>
          </a:p>
          <a:p>
            <a:pPr lvl="1"/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Aantal rechtstreekse verbindingen tussen twee knopen </a:t>
            </a:r>
            <a:br>
              <a:rPr lang="nl-NL" dirty="0">
                <a:solidFill>
                  <a:schemeClr val="tx1"/>
                </a:solidFill>
                <a:sym typeface="Wingdings" pitchFamily="2" charset="2"/>
              </a:rPr>
            </a:b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(kan meer dan 1 zijn)</a:t>
            </a:r>
            <a:endParaRPr lang="nl-NL" dirty="0"/>
          </a:p>
          <a:p>
            <a:pPr marL="228600" lvl="1" indent="0">
              <a:buFont typeface="Wingdings" pitchFamily="2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897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Intermezzo: Matrix </a:t>
            </a:r>
            <a:r>
              <a:rPr lang="nl-NL" dirty="0" err="1"/>
              <a:t>vermeningvuldig</a:t>
            </a:r>
            <a:endParaRPr lang="nl-NL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1D8B62-9056-9640-AC4B-B839F0B8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473" y="1611110"/>
            <a:ext cx="6134101" cy="2090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27416-3981-7D49-90C5-D15AAF2BF85A}"/>
              </a:ext>
            </a:extLst>
          </p:cNvPr>
          <p:cNvSpPr txBox="1"/>
          <p:nvPr/>
        </p:nvSpPr>
        <p:spPr>
          <a:xfrm>
            <a:off x="1388968" y="3878952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Avenir Book" panose="02000503020000020003" pitchFamily="2" charset="0"/>
              </a:rPr>
              <a:t>(1, 2, 3) • (7, 9, 11) = 1×7 + 2×9 + 3×11 = 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99D7-E1D7-CB4F-BD5E-4A91BEB84695}"/>
              </a:ext>
            </a:extLst>
          </p:cNvPr>
          <p:cNvSpPr txBox="1"/>
          <p:nvPr/>
        </p:nvSpPr>
        <p:spPr>
          <a:xfrm>
            <a:off x="2175918" y="6045200"/>
            <a:ext cx="4821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Zie</a:t>
            </a:r>
            <a:r>
              <a:rPr lang="en-GB" sz="1200" dirty="0"/>
              <a:t>:</a:t>
            </a:r>
            <a:r>
              <a:rPr lang="en-GB" sz="1200" dirty="0">
                <a:solidFill>
                  <a:srgbClr val="FFC000"/>
                </a:solidFill>
              </a:rPr>
              <a:t> https://</a:t>
            </a:r>
            <a:r>
              <a:rPr lang="en-GB" sz="1200" dirty="0" err="1">
                <a:solidFill>
                  <a:srgbClr val="FFC000"/>
                </a:solidFill>
              </a:rPr>
              <a:t>www.mathsisfun.com</a:t>
            </a:r>
            <a:r>
              <a:rPr lang="en-GB" sz="1200" dirty="0">
                <a:solidFill>
                  <a:srgbClr val="FFC000"/>
                </a:solidFill>
              </a:rPr>
              <a:t>/algebra/matrix-</a:t>
            </a:r>
            <a:r>
              <a:rPr lang="en-GB" sz="1200" dirty="0" err="1">
                <a:solidFill>
                  <a:srgbClr val="FFC000"/>
                </a:solidFill>
              </a:rPr>
              <a:t>multiplying.html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1162552"/>
          </a:xfrm>
        </p:spPr>
        <p:txBody>
          <a:bodyPr/>
          <a:lstStyle/>
          <a:p>
            <a:r>
              <a:rPr lang="nl-NL" dirty="0"/>
              <a:t>Bepalen van het aantal paden tussen knopen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038" r="2038" b="9401"/>
          <a:stretch/>
        </p:blipFill>
        <p:spPr>
          <a:xfrm>
            <a:off x="0" y="2517631"/>
            <a:ext cx="2255520" cy="2290098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FC8A1E6-D46A-6642-A6C6-004A092948D5}"/>
              </a:ext>
            </a:extLst>
          </p:cNvPr>
          <p:cNvSpPr txBox="1">
            <a:spLocks/>
          </p:cNvSpPr>
          <p:nvPr/>
        </p:nvSpPr>
        <p:spPr>
          <a:xfrm>
            <a:off x="201706" y="1348829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tx1"/>
              </a:solidFill>
              <a:sym typeface="Wingdings" pitchFamily="2" charset="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A08E14-8632-1C4F-ABF0-B66BB321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28942"/>
              </p:ext>
            </p:extLst>
          </p:nvPr>
        </p:nvGraphicFramePr>
        <p:xfrm>
          <a:off x="238923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31558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FBFBE9F-9355-414B-8D00-9B39D43E1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33077"/>
              </p:ext>
            </p:extLst>
          </p:nvPr>
        </p:nvGraphicFramePr>
        <p:xfrm>
          <a:off x="639227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26986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sp>
        <p:nvSpPr>
          <p:cNvPr id="22" name="Right Arrow 21">
            <a:extLst>
              <a:ext uri="{FF2B5EF4-FFF2-40B4-BE49-F238E27FC236}">
                <a16:creationId xmlns:a16="http://schemas.microsoft.com/office/drawing/2014/main" id="{E81D55F4-2125-3A45-8EBD-F4A86A28F7B0}"/>
              </a:ext>
            </a:extLst>
          </p:cNvPr>
          <p:cNvSpPr/>
          <p:nvPr/>
        </p:nvSpPr>
        <p:spPr>
          <a:xfrm>
            <a:off x="4897120" y="3366345"/>
            <a:ext cx="1249680" cy="484632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BC9894-413D-B943-A28D-89AD33C5B22E}"/>
              </a:ext>
            </a:extLst>
          </p:cNvPr>
          <p:cNvSpPr txBox="1"/>
          <p:nvPr/>
        </p:nvSpPr>
        <p:spPr>
          <a:xfrm>
            <a:off x="4523740" y="2982502"/>
            <a:ext cx="1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T</a:t>
            </a:r>
            <a:r>
              <a:rPr lang="en-BE" dirty="0">
                <a:latin typeface="Avenir Book" panose="02000503020000020003" pitchFamily="2" charset="0"/>
              </a:rPr>
              <a:t>ot de 2</a:t>
            </a:r>
            <a:r>
              <a:rPr lang="en-BE" baseline="30000" dirty="0">
                <a:latin typeface="Avenir Book" panose="02000503020000020003" pitchFamily="2" charset="0"/>
              </a:rPr>
              <a:t>de</a:t>
            </a:r>
            <a:r>
              <a:rPr lang="en-BE" dirty="0">
                <a:latin typeface="Avenir Book" panose="02000503020000020003" pitchFamily="2" charset="0"/>
              </a:rPr>
              <a:t> macht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B91E9-B004-584A-9180-83BACE09DFCF}"/>
              </a:ext>
            </a:extLst>
          </p:cNvPr>
          <p:cNvSpPr txBox="1"/>
          <p:nvPr/>
        </p:nvSpPr>
        <p:spPr>
          <a:xfrm>
            <a:off x="70682" y="1522646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Avenir Book" panose="02000503020000020003" pitchFamily="2" charset="0"/>
              </a:rPr>
              <a:t>N</a:t>
            </a:r>
            <a:r>
              <a:rPr lang="nl-NL" baseline="30000" dirty="0" err="1">
                <a:latin typeface="Avenir Book" panose="02000503020000020003" pitchFamily="2" charset="0"/>
              </a:rPr>
              <a:t>de</a:t>
            </a:r>
            <a:r>
              <a:rPr lang="nl-NL" dirty="0">
                <a:latin typeface="Avenir Book" panose="02000503020000020003" pitchFamily="2" charset="0"/>
              </a:rPr>
              <a:t> macht geeft het aantal verschillende paden van knoop X tot knoop Y van lengte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68FE4-72D2-C940-8A24-A0C9D8139014}"/>
              </a:ext>
            </a:extLst>
          </p:cNvPr>
          <p:cNvSpPr txBox="1"/>
          <p:nvPr/>
        </p:nvSpPr>
        <p:spPr>
          <a:xfrm>
            <a:off x="1562789" y="5449565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Book" panose="02000503020000020003" pitchFamily="2" charset="0"/>
              </a:rPr>
              <a:t>B</a:t>
            </a:r>
            <a:r>
              <a:rPr lang="en-BE" dirty="0">
                <a:latin typeface="Avenir Book" panose="02000503020000020003" pitchFamily="2" charset="0"/>
              </a:rPr>
              <a:t>v. Paden van lengte 2 van knoop 1 naar knoop 3:</a:t>
            </a:r>
          </a:p>
          <a:p>
            <a:pPr algn="ctr"/>
            <a:r>
              <a:rPr lang="en-BE" dirty="0">
                <a:latin typeface="Avenir Book" panose="02000503020000020003" pitchFamily="2" charset="0"/>
              </a:rPr>
              <a:t>	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3 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3 		</a:t>
            </a:r>
          </a:p>
        </p:txBody>
      </p:sp>
    </p:spTree>
    <p:extLst>
      <p:ext uri="{BB962C8B-B14F-4D97-AF65-F5344CB8AC3E}">
        <p14:creationId xmlns:p14="http://schemas.microsoft.com/office/powerpoint/2010/main" val="318462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1162552"/>
          </a:xfrm>
        </p:spPr>
        <p:txBody>
          <a:bodyPr/>
          <a:lstStyle/>
          <a:p>
            <a:r>
              <a:rPr lang="nl-NL" dirty="0"/>
              <a:t>Bepalen van het aantal paden tussen knopen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038" r="2038" b="9401"/>
          <a:stretch/>
        </p:blipFill>
        <p:spPr>
          <a:xfrm>
            <a:off x="0" y="2517631"/>
            <a:ext cx="2255520" cy="2290098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FC8A1E6-D46A-6642-A6C6-004A092948D5}"/>
              </a:ext>
            </a:extLst>
          </p:cNvPr>
          <p:cNvSpPr txBox="1">
            <a:spLocks/>
          </p:cNvSpPr>
          <p:nvPr/>
        </p:nvSpPr>
        <p:spPr>
          <a:xfrm>
            <a:off x="201706" y="1348829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tx1"/>
              </a:solidFill>
              <a:sym typeface="Wingdings" pitchFamily="2" charset="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A08E14-8632-1C4F-ABF0-B66BB3216041}"/>
              </a:ext>
            </a:extLst>
          </p:cNvPr>
          <p:cNvGraphicFramePr>
            <a:graphicFrameLocks noGrp="1"/>
          </p:cNvGraphicFramePr>
          <p:nvPr/>
        </p:nvGraphicFramePr>
        <p:xfrm>
          <a:off x="238923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31558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EADF127-A537-3B4F-A3D5-4655A8FAA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0176"/>
              </p:ext>
            </p:extLst>
          </p:nvPr>
        </p:nvGraphicFramePr>
        <p:xfrm>
          <a:off x="639227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26986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C58F385A-1E43-7B4B-A83A-4EF07695E49B}"/>
              </a:ext>
            </a:extLst>
          </p:cNvPr>
          <p:cNvSpPr/>
          <p:nvPr/>
        </p:nvSpPr>
        <p:spPr>
          <a:xfrm>
            <a:off x="4897120" y="3366345"/>
            <a:ext cx="1249680" cy="484632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79296-7E29-6141-97B6-F163768B8DD1}"/>
              </a:ext>
            </a:extLst>
          </p:cNvPr>
          <p:cNvSpPr txBox="1"/>
          <p:nvPr/>
        </p:nvSpPr>
        <p:spPr>
          <a:xfrm>
            <a:off x="4523740" y="298250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T</a:t>
            </a:r>
            <a:r>
              <a:rPr lang="en-BE" dirty="0">
                <a:latin typeface="Avenir Book" panose="02000503020000020003" pitchFamily="2" charset="0"/>
              </a:rPr>
              <a:t>ot de 3</a:t>
            </a:r>
            <a:r>
              <a:rPr lang="en-BE" baseline="30000" dirty="0">
                <a:latin typeface="Avenir Book" panose="02000503020000020003" pitchFamily="2" charset="0"/>
              </a:rPr>
              <a:t>de</a:t>
            </a:r>
            <a:r>
              <a:rPr lang="en-BE" dirty="0">
                <a:latin typeface="Avenir Book" panose="02000503020000020003" pitchFamily="2" charset="0"/>
              </a:rPr>
              <a:t> macht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505BF-6BEC-A147-A3CA-DE30503069FD}"/>
              </a:ext>
            </a:extLst>
          </p:cNvPr>
          <p:cNvSpPr txBox="1"/>
          <p:nvPr/>
        </p:nvSpPr>
        <p:spPr>
          <a:xfrm>
            <a:off x="70682" y="1522646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Avenir Book" panose="02000503020000020003" pitchFamily="2" charset="0"/>
              </a:rPr>
              <a:t>N</a:t>
            </a:r>
            <a:r>
              <a:rPr lang="nl-NL" baseline="30000" dirty="0" err="1">
                <a:latin typeface="Avenir Book" panose="02000503020000020003" pitchFamily="2" charset="0"/>
              </a:rPr>
              <a:t>de</a:t>
            </a:r>
            <a:r>
              <a:rPr lang="nl-NL" dirty="0">
                <a:latin typeface="Avenir Book" panose="02000503020000020003" pitchFamily="2" charset="0"/>
              </a:rPr>
              <a:t> macht geeft het aantal verschillende paden van knoop X tot knoop Y van lengte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898D6-478A-E344-8B8B-4CF7E23350D3}"/>
              </a:ext>
            </a:extLst>
          </p:cNvPr>
          <p:cNvSpPr txBox="1"/>
          <p:nvPr/>
        </p:nvSpPr>
        <p:spPr>
          <a:xfrm>
            <a:off x="957143" y="5451484"/>
            <a:ext cx="7300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Book" panose="02000503020000020003" pitchFamily="2" charset="0"/>
              </a:rPr>
              <a:t>B</a:t>
            </a:r>
            <a:r>
              <a:rPr lang="en-BE" dirty="0">
                <a:latin typeface="Avenir Book" panose="02000503020000020003" pitchFamily="2" charset="0"/>
              </a:rPr>
              <a:t>v. Paden van lengte 3 van knoop 1 naar knoop 2:</a:t>
            </a:r>
          </a:p>
          <a:p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1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3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5  2</a:t>
            </a:r>
          </a:p>
          <a:p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3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5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1  2</a:t>
            </a:r>
          </a:p>
        </p:txBody>
      </p:sp>
    </p:spTree>
    <p:extLst>
      <p:ext uri="{BB962C8B-B14F-4D97-AF65-F5344CB8AC3E}">
        <p14:creationId xmlns:p14="http://schemas.microsoft.com/office/powerpoint/2010/main" val="230150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Gewichtenmatrix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26" r="9426" b="9084"/>
          <a:stretch/>
        </p:blipFill>
        <p:spPr>
          <a:xfrm>
            <a:off x="97970" y="2514601"/>
            <a:ext cx="4038600" cy="4114800"/>
          </a:xfr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6058" b="-46058"/>
          <a:stretch>
            <a:fillRect/>
          </a:stretch>
        </p:blipFill>
        <p:spPr>
          <a:xfrm>
            <a:off x="4136570" y="1564804"/>
            <a:ext cx="4840082" cy="5915215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8556463-D938-AE48-BCAE-B4957B583701}"/>
              </a:ext>
            </a:extLst>
          </p:cNvPr>
          <p:cNvSpPr txBox="1">
            <a:spLocks/>
          </p:cNvSpPr>
          <p:nvPr/>
        </p:nvSpPr>
        <p:spPr>
          <a:xfrm>
            <a:off x="201707" y="1142168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accent6"/>
                </a:solidFill>
              </a:rPr>
              <a:t>Gewichtenmatrix: </a:t>
            </a:r>
            <a:r>
              <a:rPr lang="nl-NL" dirty="0">
                <a:solidFill>
                  <a:schemeClr val="tx1"/>
                </a:solidFill>
              </a:rPr>
              <a:t>`van-</a:t>
            </a: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naar-gewichten-matrix`</a:t>
            </a:r>
          </a:p>
          <a:p>
            <a:pPr lvl="1"/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Gewichten tussen twee knopen </a:t>
            </a:r>
            <a:br>
              <a:rPr lang="nl-NL" dirty="0">
                <a:solidFill>
                  <a:schemeClr val="tx1"/>
                </a:solidFill>
                <a:sym typeface="Wingdings" pitchFamily="2" charset="2"/>
              </a:rPr>
            </a:b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(Oneindig gewicht = geen verbinding)</a:t>
            </a:r>
          </a:p>
        </p:txBody>
      </p:sp>
    </p:spTree>
    <p:extLst>
      <p:ext uri="{BB962C8B-B14F-4D97-AF65-F5344CB8AC3E}">
        <p14:creationId xmlns:p14="http://schemas.microsoft.com/office/powerpoint/2010/main" val="395256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612093" cy="5423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dirty="0">
                <a:latin typeface="Avenir Book" panose="02000503020000020003" pitchFamily="2" charset="0"/>
              </a:rPr>
              <a:t>is een speciaal geval van een boom waarbij de data in de boom voldoen 1 van volgende 2 eigenschappen:</a:t>
            </a:r>
          </a:p>
          <a:p>
            <a:r>
              <a:rPr lang="nl-NL" i="1" dirty="0">
                <a:latin typeface="Avenir Book" panose="02000503020000020003" pitchFamily="2" charset="0"/>
              </a:rPr>
              <a:t>Voor elke knoop in de boom geldt dat zijn waarde groter of gelijk is aan de waarden van zijn kinderen. Men noemt dit 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max 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latin typeface="Avenir Book" panose="02000503020000020003" pitchFamily="2" charset="0"/>
              </a:rPr>
              <a:t>.</a:t>
            </a:r>
          </a:p>
          <a:p>
            <a:r>
              <a:rPr lang="nl-NL" i="1" dirty="0">
                <a:latin typeface="Avenir Book" panose="02000503020000020003" pitchFamily="2" charset="0"/>
              </a:rPr>
              <a:t>Voor elke knoop in de boom geldt dat zijn waarde kleiner of gelijk is aan de waarden van zijn kinderen. Men noemt dit 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min 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latin typeface="Avenir Book" panose="02000503020000020003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99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1" y="3012269"/>
            <a:ext cx="5829300" cy="780791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nl-NL" sz="3600" spc="300" dirty="0" err="1">
                <a:latin typeface="Avenir Book" panose="02000503020000020003" pitchFamily="2" charset="0"/>
                <a:cs typeface="Chalkduster"/>
              </a:rPr>
              <a:t>Breadth</a:t>
            </a:r>
            <a:r>
              <a:rPr lang="nl-NL" sz="3600" spc="300" dirty="0">
                <a:latin typeface="Avenir Book" panose="02000503020000020003" pitchFamily="2" charset="0"/>
                <a:cs typeface="Chalkduster"/>
              </a:rPr>
              <a:t> First Search</a:t>
            </a:r>
          </a:p>
        </p:txBody>
      </p:sp>
    </p:spTree>
    <p:extLst>
      <p:ext uri="{BB962C8B-B14F-4D97-AF65-F5344CB8AC3E}">
        <p14:creationId xmlns:p14="http://schemas.microsoft.com/office/powerpoint/2010/main" val="180097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 twee knooppunten. Vind het pad met het kleinst aantal tussenliggende knooppunten (‘kortste pad’).</a:t>
            </a:r>
          </a:p>
          <a:p>
            <a:r>
              <a:rPr lang="nl-NL" dirty="0"/>
              <a:t>Reconstrueer het pad</a:t>
            </a:r>
          </a:p>
          <a:p>
            <a:r>
              <a:rPr lang="nl-NL" dirty="0"/>
              <a:t>Zoek in breedte: voeg knooppunten toe die rechtstreeks verbonden zijn met gegeven knooppunt</a:t>
            </a:r>
          </a:p>
        </p:txBody>
      </p:sp>
    </p:spTree>
    <p:extLst>
      <p:ext uri="{BB962C8B-B14F-4D97-AF65-F5344CB8AC3E}">
        <p14:creationId xmlns:p14="http://schemas.microsoft.com/office/powerpoint/2010/main" val="155072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992312"/>
            <a:ext cx="4178300" cy="2159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2" y="1992312"/>
            <a:ext cx="2514600" cy="236220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5800726" y="2414588"/>
            <a:ext cx="2357436" cy="1939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 van knoop 1 naar knoop 7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AD95F84-1541-154F-BAFA-63645251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AC560C-9D80-E84A-9AD1-860F50F56706}"/>
                  </a:ext>
                </a:extLst>
              </p14:cNvPr>
              <p14:cNvContentPartPr/>
              <p14:nvPr/>
            </p14:nvContentPartPr>
            <p14:xfrm>
              <a:off x="-1382784" y="30860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AC560C-9D80-E84A-9AD1-860F50F567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91784" y="3077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95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92312"/>
            <a:ext cx="4178300" cy="2159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1992312"/>
            <a:ext cx="2514600" cy="2362200"/>
          </a:xfrm>
          <a:prstGeom prst="rect">
            <a:avLst/>
          </a:prstGeom>
        </p:spPr>
      </p:pic>
      <p:sp>
        <p:nvSpPr>
          <p:cNvPr id="2" name="Ovaal 1"/>
          <p:cNvSpPr/>
          <p:nvPr/>
        </p:nvSpPr>
        <p:spPr>
          <a:xfrm>
            <a:off x="2802401" y="208756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1097423" y="3781421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800726" y="3028950"/>
            <a:ext cx="2357436" cy="1325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716C8C3-1BEC-6043-9C9D-9D366117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3D75F314-6A67-AA44-AE9E-CBE9F7EC4145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 van knoop 1 naar knoop 7</a:t>
            </a:r>
          </a:p>
        </p:txBody>
      </p:sp>
    </p:spTree>
    <p:extLst>
      <p:ext uri="{BB962C8B-B14F-4D97-AF65-F5344CB8AC3E}">
        <p14:creationId xmlns:p14="http://schemas.microsoft.com/office/powerpoint/2010/main" val="126791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92312"/>
            <a:ext cx="4178300" cy="2159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1992312"/>
            <a:ext cx="2514600" cy="2362200"/>
          </a:xfrm>
          <a:prstGeom prst="rect">
            <a:avLst/>
          </a:prstGeom>
        </p:spPr>
      </p:pic>
      <p:sp>
        <p:nvSpPr>
          <p:cNvPr id="2" name="Ovaal 1"/>
          <p:cNvSpPr/>
          <p:nvPr/>
        </p:nvSpPr>
        <p:spPr>
          <a:xfrm>
            <a:off x="2802401" y="208756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1097423" y="3781421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800726" y="3614738"/>
            <a:ext cx="2357436" cy="7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1935621" y="2929396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2802401" y="3779835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4493084" y="2073275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A1D9352-12EC-1642-9176-1657C9A4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4" name="Tekstvak 1">
            <a:extLst>
              <a:ext uri="{FF2B5EF4-FFF2-40B4-BE49-F238E27FC236}">
                <a16:creationId xmlns:a16="http://schemas.microsoft.com/office/drawing/2014/main" id="{AD2A25D1-3AE0-DA44-AF57-03C39408A6AD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 van knoop 1 naar knoop 7</a:t>
            </a:r>
          </a:p>
        </p:txBody>
      </p:sp>
    </p:spTree>
    <p:extLst>
      <p:ext uri="{BB962C8B-B14F-4D97-AF65-F5344CB8AC3E}">
        <p14:creationId xmlns:p14="http://schemas.microsoft.com/office/powerpoint/2010/main" val="186912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992312"/>
            <a:ext cx="4178300" cy="2159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2" y="1992312"/>
            <a:ext cx="2514600" cy="2362200"/>
          </a:xfrm>
          <a:prstGeom prst="rect">
            <a:avLst/>
          </a:prstGeom>
        </p:spPr>
      </p:pic>
      <p:sp>
        <p:nvSpPr>
          <p:cNvPr id="2" name="Ovaal 1"/>
          <p:cNvSpPr/>
          <p:nvPr/>
        </p:nvSpPr>
        <p:spPr>
          <a:xfrm>
            <a:off x="2802401" y="208756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1097423" y="3781421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1935621" y="2929396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2802401" y="3779835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4493084" y="2073275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4493084" y="379187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201706" y="5571089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 : 1 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 4  5  7</a:t>
            </a:r>
            <a:endParaRPr lang="nl-BE" dirty="0">
              <a:latin typeface="Avenir Book" panose="02000503020000020003" pitchFamily="2" charset="0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 van knoop 1 naar knoop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D604EF-57FA-B745-90EB-3120A0882219}"/>
                  </a:ext>
                </a:extLst>
              </p14:cNvPr>
              <p14:cNvContentPartPr/>
              <p14:nvPr/>
            </p14:nvContentPartPr>
            <p14:xfrm>
              <a:off x="-777984" y="487020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D604EF-57FA-B745-90EB-3120A0882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86624" y="4861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0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Initalisatie: Zet de begin knoop in de queue &amp; zet overeenkomstige positie in de ancestors-lijst op 0.</a:t>
            </a:r>
          </a:p>
          <a:p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[1]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INF, INF, INF, INF, INF, INF]  (Lengte 7 omdat er 7 knopen zijn in de graaf)</a:t>
            </a:r>
          </a:p>
        </p:txBody>
      </p:sp>
      <p:pic>
        <p:nvPicPr>
          <p:cNvPr id="12" name="Afbeelding 3">
            <a:extLst>
              <a:ext uri="{FF2B5EF4-FFF2-40B4-BE49-F238E27FC236}">
                <a16:creationId xmlns:a16="http://schemas.microsoft.com/office/drawing/2014/main" id="{3190BD75-C147-BD43-8A78-59A5DE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50" y="4427183"/>
            <a:ext cx="4178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7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pic>
        <p:nvPicPr>
          <p:cNvPr id="12" name="Afbeelding 3">
            <a:extLst>
              <a:ext uri="{FF2B5EF4-FFF2-40B4-BE49-F238E27FC236}">
                <a16:creationId xmlns:a16="http://schemas.microsoft.com/office/drawing/2014/main" id="{3190BD75-C147-BD43-8A78-59A5DE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4468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[1]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INF, INF, INF, INF, INF, INF]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[2, 4]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INF, 1, INF, INF, INF]</a:t>
            </a:r>
          </a:p>
          <a:p>
            <a:endParaRPr lang="en-BE" dirty="0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E3BC135C-0823-6B45-BA2B-BE45BB7ECBD5}"/>
              </a:ext>
            </a:extLst>
          </p:cNvPr>
          <p:cNvSpPr/>
          <p:nvPr/>
        </p:nvSpPr>
        <p:spPr>
          <a:xfrm>
            <a:off x="5074307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6">
            <a:extLst>
              <a:ext uri="{FF2B5EF4-FFF2-40B4-BE49-F238E27FC236}">
                <a16:creationId xmlns:a16="http://schemas.microsoft.com/office/drawing/2014/main" id="{AC09F345-5C7C-CA47-8D77-CEA1E22C3687}"/>
              </a:ext>
            </a:extLst>
          </p:cNvPr>
          <p:cNvSpPr/>
          <p:nvPr/>
        </p:nvSpPr>
        <p:spPr>
          <a:xfrm>
            <a:off x="6772306" y="4597208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pic>
        <p:nvPicPr>
          <p:cNvPr id="12" name="Afbeelding 3">
            <a:extLst>
              <a:ext uri="{FF2B5EF4-FFF2-40B4-BE49-F238E27FC236}">
                <a16:creationId xmlns:a16="http://schemas.microsoft.com/office/drawing/2014/main" id="{3190BD75-C147-BD43-8A78-59A5DE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982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[2, 4]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INF, 1, INF, INF, INF]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[4, 3]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INF, INF, INF]</a:t>
            </a:r>
          </a:p>
          <a:p>
            <a:endParaRPr lang="en-BE" dirty="0"/>
          </a:p>
        </p:txBody>
      </p:sp>
      <p:sp>
        <p:nvSpPr>
          <p:cNvPr id="10" name="Ovaal 1">
            <a:extLst>
              <a:ext uri="{FF2B5EF4-FFF2-40B4-BE49-F238E27FC236}">
                <a16:creationId xmlns:a16="http://schemas.microsoft.com/office/drawing/2014/main" id="{5DA9623A-2203-164B-AAD9-AF81A1CC1C68}"/>
              </a:ext>
            </a:extLst>
          </p:cNvPr>
          <p:cNvSpPr/>
          <p:nvPr/>
        </p:nvSpPr>
        <p:spPr>
          <a:xfrm>
            <a:off x="6765430" y="4607974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6">
            <a:extLst>
              <a:ext uri="{FF2B5EF4-FFF2-40B4-BE49-F238E27FC236}">
                <a16:creationId xmlns:a16="http://schemas.microsoft.com/office/drawing/2014/main" id="{B4955B5B-0BE8-544A-95B5-3D28B5E62453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6C84CF91-E84C-3342-B73B-429301D3B5E1}"/>
              </a:ext>
            </a:extLst>
          </p:cNvPr>
          <p:cNvSpPr/>
          <p:nvPr/>
        </p:nvSpPr>
        <p:spPr>
          <a:xfrm>
            <a:off x="5919434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10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pic>
        <p:nvPicPr>
          <p:cNvPr id="12" name="Afbeelding 3">
            <a:extLst>
              <a:ext uri="{FF2B5EF4-FFF2-40B4-BE49-F238E27FC236}">
                <a16:creationId xmlns:a16="http://schemas.microsoft.com/office/drawing/2014/main" id="{3190BD75-C147-BD43-8A78-59A5DE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771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[4, 3]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INF, INF, INF]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[3, 5, 6]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INF]</a:t>
            </a:r>
          </a:p>
          <a:p>
            <a:endParaRPr lang="en-BE" dirty="0"/>
          </a:p>
        </p:txBody>
      </p:sp>
      <p:sp>
        <p:nvSpPr>
          <p:cNvPr id="8" name="Ovaal 6">
            <a:extLst>
              <a:ext uri="{FF2B5EF4-FFF2-40B4-BE49-F238E27FC236}">
                <a16:creationId xmlns:a16="http://schemas.microsoft.com/office/drawing/2014/main" id="{F2A13338-F47D-2645-9F81-AB710DA886E9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6">
            <a:extLst>
              <a:ext uri="{FF2B5EF4-FFF2-40B4-BE49-F238E27FC236}">
                <a16:creationId xmlns:a16="http://schemas.microsoft.com/office/drawing/2014/main" id="{ED24047A-D678-C741-973F-8A13412A0759}"/>
              </a:ext>
            </a:extLst>
          </p:cNvPr>
          <p:cNvSpPr/>
          <p:nvPr/>
        </p:nvSpPr>
        <p:spPr>
          <a:xfrm>
            <a:off x="5919433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6">
            <a:extLst>
              <a:ext uri="{FF2B5EF4-FFF2-40B4-BE49-F238E27FC236}">
                <a16:creationId xmlns:a16="http://schemas.microsoft.com/office/drawing/2014/main" id="{F7828105-A44A-1E4C-B356-8CC4E23036B6}"/>
              </a:ext>
            </a:extLst>
          </p:cNvPr>
          <p:cNvSpPr/>
          <p:nvPr/>
        </p:nvSpPr>
        <p:spPr>
          <a:xfrm>
            <a:off x="6772306" y="4597208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CBA14E29-7C71-F14F-83E3-73D101C6E8C9}"/>
              </a:ext>
            </a:extLst>
          </p:cNvPr>
          <p:cNvSpPr/>
          <p:nvPr/>
        </p:nvSpPr>
        <p:spPr>
          <a:xfrm>
            <a:off x="6773261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6">
            <a:extLst>
              <a:ext uri="{FF2B5EF4-FFF2-40B4-BE49-F238E27FC236}">
                <a16:creationId xmlns:a16="http://schemas.microsoft.com/office/drawing/2014/main" id="{70C6D590-AF9E-C94A-BD1B-E8F3BEE0E670}"/>
              </a:ext>
            </a:extLst>
          </p:cNvPr>
          <p:cNvSpPr/>
          <p:nvPr/>
        </p:nvSpPr>
        <p:spPr>
          <a:xfrm>
            <a:off x="8468669" y="4597208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612093" cy="5423732"/>
          </a:xfrm>
        </p:spPr>
        <p:txBody>
          <a:bodyPr>
            <a:normAutofit/>
          </a:bodyPr>
          <a:lstStyle/>
          <a:p>
            <a:pPr marL="0" indent="0">
              <a:spcBef>
                <a:spcPts val="26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binaire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dirty="0">
                <a:latin typeface="Avenir Book" panose="02000503020000020003" pitchFamily="2" charset="0"/>
              </a:rPr>
              <a:t>is een </a:t>
            </a:r>
            <a:r>
              <a:rPr lang="nl-NL" u="sng" dirty="0">
                <a:latin typeface="Avenir Book" panose="02000503020000020003" pitchFamily="2" charset="0"/>
              </a:rPr>
              <a:t>complete binaire boom </a:t>
            </a:r>
            <a:r>
              <a:rPr lang="nl-NL" dirty="0">
                <a:latin typeface="Avenir Book" panose="02000503020000020003" pitchFamily="2" charset="0"/>
              </a:rPr>
              <a:t>waarbij de data in de boom voldoen aan de </a:t>
            </a:r>
            <a:r>
              <a:rPr lang="nl-NL" u="sng" dirty="0" err="1">
                <a:latin typeface="Avenir Book" panose="02000503020000020003" pitchFamily="2" charset="0"/>
              </a:rPr>
              <a:t>heap</a:t>
            </a:r>
            <a:r>
              <a:rPr lang="nl-NL" u="sng" dirty="0">
                <a:latin typeface="Avenir Book" panose="02000503020000020003" pitchFamily="2" charset="0"/>
              </a:rPr>
              <a:t> eigenschap</a:t>
            </a:r>
            <a:r>
              <a:rPr lang="nl-NL" dirty="0">
                <a:latin typeface="Avenir Book" panose="02000503020000020003" pitchFamily="2" charset="0"/>
              </a:rPr>
              <a:t>. </a:t>
            </a:r>
          </a:p>
          <a:p>
            <a:pPr>
              <a:spcBef>
                <a:spcPts val="2600"/>
              </a:spcBef>
            </a:pPr>
            <a:r>
              <a:rPr lang="nl-NL" i="1" dirty="0">
                <a:latin typeface="Avenir Book" panose="02000503020000020003" pitchFamily="2" charset="0"/>
              </a:rPr>
              <a:t>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binaire max-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i="1" dirty="0">
                <a:latin typeface="Avenir Book" panose="02000503020000020003" pitchFamily="2" charset="0"/>
              </a:rPr>
              <a:t>is een </a:t>
            </a:r>
            <a:r>
              <a:rPr lang="nl-NL" b="1" i="1" dirty="0">
                <a:latin typeface="Avenir Book" panose="02000503020000020003" pitchFamily="2" charset="0"/>
              </a:rPr>
              <a:t>complete binaire </a:t>
            </a:r>
            <a:r>
              <a:rPr lang="nl-NL" i="1" dirty="0">
                <a:latin typeface="Avenir Book" panose="02000503020000020003" pitchFamily="2" charset="0"/>
              </a:rPr>
              <a:t>boom waarbij voor elke knoop geldt dat zijn waarde groter of gelijk is aan de waarden van zijn kinderen. </a:t>
            </a:r>
          </a:p>
          <a:p>
            <a:pPr>
              <a:spcBef>
                <a:spcPts val="2600"/>
              </a:spcBef>
            </a:pPr>
            <a:r>
              <a:rPr lang="nl-NL" i="1" dirty="0">
                <a:latin typeface="Avenir Book" panose="02000503020000020003" pitchFamily="2" charset="0"/>
              </a:rPr>
              <a:t>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binaire min-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i="1" dirty="0">
                <a:latin typeface="Avenir Book" panose="02000503020000020003" pitchFamily="2" charset="0"/>
              </a:rPr>
              <a:t>is </a:t>
            </a:r>
            <a:r>
              <a:rPr lang="nl-NL" b="1" i="1" dirty="0">
                <a:latin typeface="Avenir Book" panose="02000503020000020003" pitchFamily="2" charset="0"/>
              </a:rPr>
              <a:t>een complete binaire </a:t>
            </a:r>
            <a:r>
              <a:rPr lang="nl-NL" i="1" dirty="0">
                <a:latin typeface="Avenir Book" panose="02000503020000020003" pitchFamily="2" charset="0"/>
              </a:rPr>
              <a:t>boom waarbij voor elke knoop geldt dat zijn waarde kleiner of gelijk is aan de waarden van zijn kinderen. 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pic>
        <p:nvPicPr>
          <p:cNvPr id="12" name="Afbeelding 3">
            <a:extLst>
              <a:ext uri="{FF2B5EF4-FFF2-40B4-BE49-F238E27FC236}">
                <a16:creationId xmlns:a16="http://schemas.microsoft.com/office/drawing/2014/main" id="{3190BD75-C147-BD43-8A78-59A5DE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[3, 5, 6]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INF]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[5, 6]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INF]</a:t>
            </a:r>
          </a:p>
          <a:p>
            <a:endParaRPr lang="en-BE" dirty="0"/>
          </a:p>
        </p:txBody>
      </p:sp>
      <p:sp>
        <p:nvSpPr>
          <p:cNvPr id="8" name="Ovaal 6">
            <a:extLst>
              <a:ext uri="{FF2B5EF4-FFF2-40B4-BE49-F238E27FC236}">
                <a16:creationId xmlns:a16="http://schemas.microsoft.com/office/drawing/2014/main" id="{29D9BA9C-D5FE-0A42-8664-853DF01A9A21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6">
            <a:extLst>
              <a:ext uri="{FF2B5EF4-FFF2-40B4-BE49-F238E27FC236}">
                <a16:creationId xmlns:a16="http://schemas.microsoft.com/office/drawing/2014/main" id="{A0C9C3C5-A112-A946-8EC6-0EC18359187A}"/>
              </a:ext>
            </a:extLst>
          </p:cNvPr>
          <p:cNvSpPr/>
          <p:nvPr/>
        </p:nvSpPr>
        <p:spPr>
          <a:xfrm>
            <a:off x="5919433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6">
            <a:extLst>
              <a:ext uri="{FF2B5EF4-FFF2-40B4-BE49-F238E27FC236}">
                <a16:creationId xmlns:a16="http://schemas.microsoft.com/office/drawing/2014/main" id="{F7855352-7C1E-B24D-B3AA-FA98328EF4D7}"/>
              </a:ext>
            </a:extLst>
          </p:cNvPr>
          <p:cNvSpPr/>
          <p:nvPr/>
        </p:nvSpPr>
        <p:spPr>
          <a:xfrm>
            <a:off x="6772306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6A833318-8C20-2A41-B3A0-0C1C59A17A37}"/>
              </a:ext>
            </a:extLst>
          </p:cNvPr>
          <p:cNvSpPr/>
          <p:nvPr/>
        </p:nvSpPr>
        <p:spPr>
          <a:xfrm>
            <a:off x="8468670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6">
            <a:extLst>
              <a:ext uri="{FF2B5EF4-FFF2-40B4-BE49-F238E27FC236}">
                <a16:creationId xmlns:a16="http://schemas.microsoft.com/office/drawing/2014/main" id="{8625E50A-383E-DC42-B6EA-90B3AE2EBACE}"/>
              </a:ext>
            </a:extLst>
          </p:cNvPr>
          <p:cNvSpPr/>
          <p:nvPr/>
        </p:nvSpPr>
        <p:spPr>
          <a:xfrm>
            <a:off x="6772306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57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414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[5, 6]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INF] 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[6, 7]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</a:p>
          <a:p>
            <a:endParaRPr lang="en-BE" dirty="0"/>
          </a:p>
        </p:txBody>
      </p:sp>
      <p:pic>
        <p:nvPicPr>
          <p:cNvPr id="8" name="Afbeelding 3">
            <a:extLst>
              <a:ext uri="{FF2B5EF4-FFF2-40B4-BE49-F238E27FC236}">
                <a16:creationId xmlns:a16="http://schemas.microsoft.com/office/drawing/2014/main" id="{07518A53-BFAC-5840-B395-80F94C8C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10" name="Ovaal 6">
            <a:extLst>
              <a:ext uri="{FF2B5EF4-FFF2-40B4-BE49-F238E27FC236}">
                <a16:creationId xmlns:a16="http://schemas.microsoft.com/office/drawing/2014/main" id="{65E45DA0-CFC9-2742-AD9E-1AA192F9AA7A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6">
            <a:extLst>
              <a:ext uri="{FF2B5EF4-FFF2-40B4-BE49-F238E27FC236}">
                <a16:creationId xmlns:a16="http://schemas.microsoft.com/office/drawing/2014/main" id="{70C248AC-40E0-AA4B-A9FD-E3DED3F0CE4B}"/>
              </a:ext>
            </a:extLst>
          </p:cNvPr>
          <p:cNvSpPr/>
          <p:nvPr/>
        </p:nvSpPr>
        <p:spPr>
          <a:xfrm>
            <a:off x="5919433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4253D831-83A3-6E49-BEE8-B8CCC7F923CA}"/>
              </a:ext>
            </a:extLst>
          </p:cNvPr>
          <p:cNvSpPr/>
          <p:nvPr/>
        </p:nvSpPr>
        <p:spPr>
          <a:xfrm>
            <a:off x="6772306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6">
            <a:extLst>
              <a:ext uri="{FF2B5EF4-FFF2-40B4-BE49-F238E27FC236}">
                <a16:creationId xmlns:a16="http://schemas.microsoft.com/office/drawing/2014/main" id="{18252129-8825-5044-A98E-E4CD56076098}"/>
              </a:ext>
            </a:extLst>
          </p:cNvPr>
          <p:cNvSpPr/>
          <p:nvPr/>
        </p:nvSpPr>
        <p:spPr>
          <a:xfrm>
            <a:off x="8468670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6">
            <a:extLst>
              <a:ext uri="{FF2B5EF4-FFF2-40B4-BE49-F238E27FC236}">
                <a16:creationId xmlns:a16="http://schemas.microsoft.com/office/drawing/2014/main" id="{4E995E26-AED0-8B47-9B9C-C508EF25C0F2}"/>
              </a:ext>
            </a:extLst>
          </p:cNvPr>
          <p:cNvSpPr/>
          <p:nvPr/>
        </p:nvSpPr>
        <p:spPr>
          <a:xfrm>
            <a:off x="6772306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6">
            <a:extLst>
              <a:ext uri="{FF2B5EF4-FFF2-40B4-BE49-F238E27FC236}">
                <a16:creationId xmlns:a16="http://schemas.microsoft.com/office/drawing/2014/main" id="{63FCC4CB-D5F9-824B-B5BF-235F1F33D57B}"/>
              </a:ext>
            </a:extLst>
          </p:cNvPr>
          <p:cNvSpPr/>
          <p:nvPr/>
        </p:nvSpPr>
        <p:spPr>
          <a:xfrm>
            <a:off x="8484160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4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110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[6, 7]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[7]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</a:p>
          <a:p>
            <a:endParaRPr lang="en-BE" dirty="0"/>
          </a:p>
        </p:txBody>
      </p:sp>
      <p:pic>
        <p:nvPicPr>
          <p:cNvPr id="20" name="Afbeelding 3">
            <a:extLst>
              <a:ext uri="{FF2B5EF4-FFF2-40B4-BE49-F238E27FC236}">
                <a16:creationId xmlns:a16="http://schemas.microsoft.com/office/drawing/2014/main" id="{83CC67E9-CB6F-4A4A-925A-69CAC21F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21" name="Ovaal 6">
            <a:extLst>
              <a:ext uri="{FF2B5EF4-FFF2-40B4-BE49-F238E27FC236}">
                <a16:creationId xmlns:a16="http://schemas.microsoft.com/office/drawing/2014/main" id="{B5DBC814-E253-954F-A4D3-0BD209FCD085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6">
            <a:extLst>
              <a:ext uri="{FF2B5EF4-FFF2-40B4-BE49-F238E27FC236}">
                <a16:creationId xmlns:a16="http://schemas.microsoft.com/office/drawing/2014/main" id="{638EDA77-7888-AA4F-AD89-37E6689EB64F}"/>
              </a:ext>
            </a:extLst>
          </p:cNvPr>
          <p:cNvSpPr/>
          <p:nvPr/>
        </p:nvSpPr>
        <p:spPr>
          <a:xfrm>
            <a:off x="5919433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6">
            <a:extLst>
              <a:ext uri="{FF2B5EF4-FFF2-40B4-BE49-F238E27FC236}">
                <a16:creationId xmlns:a16="http://schemas.microsoft.com/office/drawing/2014/main" id="{DE984777-815A-1E4F-A5D9-42A4F0F8CAB6}"/>
              </a:ext>
            </a:extLst>
          </p:cNvPr>
          <p:cNvSpPr/>
          <p:nvPr/>
        </p:nvSpPr>
        <p:spPr>
          <a:xfrm>
            <a:off x="6772306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6">
            <a:extLst>
              <a:ext uri="{FF2B5EF4-FFF2-40B4-BE49-F238E27FC236}">
                <a16:creationId xmlns:a16="http://schemas.microsoft.com/office/drawing/2014/main" id="{904513B5-8ED1-014F-8577-8E4F2169427A}"/>
              </a:ext>
            </a:extLst>
          </p:cNvPr>
          <p:cNvSpPr/>
          <p:nvPr/>
        </p:nvSpPr>
        <p:spPr>
          <a:xfrm>
            <a:off x="8468670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6">
            <a:extLst>
              <a:ext uri="{FF2B5EF4-FFF2-40B4-BE49-F238E27FC236}">
                <a16:creationId xmlns:a16="http://schemas.microsoft.com/office/drawing/2014/main" id="{9AD4DE2D-4040-E34C-B771-5D3A97525028}"/>
              </a:ext>
            </a:extLst>
          </p:cNvPr>
          <p:cNvSpPr/>
          <p:nvPr/>
        </p:nvSpPr>
        <p:spPr>
          <a:xfrm>
            <a:off x="6772306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6">
            <a:extLst>
              <a:ext uri="{FF2B5EF4-FFF2-40B4-BE49-F238E27FC236}">
                <a16:creationId xmlns:a16="http://schemas.microsoft.com/office/drawing/2014/main" id="{C337B1A9-8208-3E44-A66B-268BBB379A72}"/>
              </a:ext>
            </a:extLst>
          </p:cNvPr>
          <p:cNvSpPr/>
          <p:nvPr/>
        </p:nvSpPr>
        <p:spPr>
          <a:xfrm>
            <a:off x="8484160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106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BBD8C34C-5BA5-EB4A-8B21-F4C370043AD8}"/>
              </a:ext>
            </a:extLst>
          </p:cNvPr>
          <p:cNvSpPr txBox="1"/>
          <p:nvPr/>
        </p:nvSpPr>
        <p:spPr>
          <a:xfrm>
            <a:off x="201706" y="1351317"/>
            <a:ext cx="87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 = BFS volgorde van de knopen die worden bezocht  = FiFo (First in First out)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 = Knoop op positie X, is te bereiken door de waarde op positie X </a:t>
            </a:r>
          </a:p>
          <a:p>
            <a:r>
              <a:rPr lang="nl-BE" dirty="0">
                <a:latin typeface="Avenir Book" panose="02000503020000020003" pitchFamily="2" charset="0"/>
              </a:rPr>
              <a:t>(waarde 0 betekend dat dit de startknoop is) 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009521A0-989F-4F44-9545-86C6620124E4}"/>
              </a:ext>
            </a:extLst>
          </p:cNvPr>
          <p:cNvSpPr txBox="1"/>
          <p:nvPr/>
        </p:nvSpPr>
        <p:spPr>
          <a:xfrm>
            <a:off x="201706" y="2551837"/>
            <a:ext cx="877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Iteratie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Haal je eerste element uit de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Bekijk in de graaf naar welke naburige knopen je kunt gaan vanaf dit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Zet in de ancestors-lijst de waarde van dit element op de posities van de naburige knopen als deze nog geen waarde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Avenir Book" panose="02000503020000020003" pitchFamily="2" charset="0"/>
              </a:rPr>
              <a:t>Voeg de naburige knopen toe in de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4715060"/>
            <a:ext cx="3110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[7]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</a:p>
          <a:p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	 </a:t>
            </a:r>
            <a:endParaRPr lang="nl-BE" dirty="0">
              <a:latin typeface="Avenir Book" panose="02000503020000020003" pitchFamily="2" charset="0"/>
            </a:endParaRPr>
          </a:p>
          <a:p>
            <a:r>
              <a:rPr lang="nl-BE" dirty="0">
                <a:latin typeface="Avenir Book" panose="02000503020000020003" pitchFamily="2" charset="0"/>
              </a:rPr>
              <a:t>Queue:      []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</a:p>
          <a:p>
            <a:endParaRPr lang="en-BE" dirty="0"/>
          </a:p>
        </p:txBody>
      </p:sp>
      <p:pic>
        <p:nvPicPr>
          <p:cNvPr id="8" name="Afbeelding 3">
            <a:extLst>
              <a:ext uri="{FF2B5EF4-FFF2-40B4-BE49-F238E27FC236}">
                <a16:creationId xmlns:a16="http://schemas.microsoft.com/office/drawing/2014/main" id="{79D17CC0-1AE0-0841-B4A6-CF668B32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46" y="4512723"/>
            <a:ext cx="4178300" cy="2159000"/>
          </a:xfrm>
          <a:prstGeom prst="rect">
            <a:avLst/>
          </a:prstGeom>
        </p:spPr>
      </p:pic>
      <p:sp>
        <p:nvSpPr>
          <p:cNvPr id="10" name="Ovaal 6">
            <a:extLst>
              <a:ext uri="{FF2B5EF4-FFF2-40B4-BE49-F238E27FC236}">
                <a16:creationId xmlns:a16="http://schemas.microsoft.com/office/drawing/2014/main" id="{02250AF6-169D-AC41-B4AD-2E4D9B28594E}"/>
              </a:ext>
            </a:extLst>
          </p:cNvPr>
          <p:cNvSpPr/>
          <p:nvPr/>
        </p:nvSpPr>
        <p:spPr>
          <a:xfrm>
            <a:off x="5060452" y="630183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6">
            <a:extLst>
              <a:ext uri="{FF2B5EF4-FFF2-40B4-BE49-F238E27FC236}">
                <a16:creationId xmlns:a16="http://schemas.microsoft.com/office/drawing/2014/main" id="{EA1D780D-79FD-CF49-9451-D97028E542EA}"/>
              </a:ext>
            </a:extLst>
          </p:cNvPr>
          <p:cNvSpPr/>
          <p:nvPr/>
        </p:nvSpPr>
        <p:spPr>
          <a:xfrm>
            <a:off x="5919433" y="5448223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CA75FB2B-E1B5-FC46-BD7E-90A060670E0B}"/>
              </a:ext>
            </a:extLst>
          </p:cNvPr>
          <p:cNvSpPr/>
          <p:nvPr/>
        </p:nvSpPr>
        <p:spPr>
          <a:xfrm>
            <a:off x="6772306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6">
            <a:extLst>
              <a:ext uri="{FF2B5EF4-FFF2-40B4-BE49-F238E27FC236}">
                <a16:creationId xmlns:a16="http://schemas.microsoft.com/office/drawing/2014/main" id="{35D59A04-AE90-8F40-A9F4-CF48EE8E104B}"/>
              </a:ext>
            </a:extLst>
          </p:cNvPr>
          <p:cNvSpPr/>
          <p:nvPr/>
        </p:nvSpPr>
        <p:spPr>
          <a:xfrm>
            <a:off x="8468670" y="459882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6">
            <a:extLst>
              <a:ext uri="{FF2B5EF4-FFF2-40B4-BE49-F238E27FC236}">
                <a16:creationId xmlns:a16="http://schemas.microsoft.com/office/drawing/2014/main" id="{D8C3E504-1219-EB4D-A85B-438A586F2F58}"/>
              </a:ext>
            </a:extLst>
          </p:cNvPr>
          <p:cNvSpPr/>
          <p:nvPr/>
        </p:nvSpPr>
        <p:spPr>
          <a:xfrm>
            <a:off x="6772306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6">
            <a:extLst>
              <a:ext uri="{FF2B5EF4-FFF2-40B4-BE49-F238E27FC236}">
                <a16:creationId xmlns:a16="http://schemas.microsoft.com/office/drawing/2014/main" id="{A491CC5F-09B8-734A-9DD6-69A40AE72FF6}"/>
              </a:ext>
            </a:extLst>
          </p:cNvPr>
          <p:cNvSpPr/>
          <p:nvPr/>
        </p:nvSpPr>
        <p:spPr>
          <a:xfrm>
            <a:off x="8484160" y="6296900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735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16B2300-0511-4F4D-8013-B179078B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/>
          <a:lstStyle/>
          <a:p>
            <a:r>
              <a:rPr lang="nl-NL" dirty="0"/>
              <a:t>Code: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DC7B977A-88A6-0A4F-BAE2-D55591C85D91}"/>
              </a:ext>
            </a:extLst>
          </p:cNvPr>
          <p:cNvSpPr txBox="1"/>
          <p:nvPr/>
        </p:nvSpPr>
        <p:spPr>
          <a:xfrm>
            <a:off x="201706" y="966230"/>
            <a:ext cx="3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BFS van knoop 1 naar knoop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E3331-1F80-F049-AF02-F32B36922DBB}"/>
              </a:ext>
            </a:extLst>
          </p:cNvPr>
          <p:cNvSpPr txBox="1"/>
          <p:nvPr/>
        </p:nvSpPr>
        <p:spPr>
          <a:xfrm>
            <a:off x="201706" y="1351317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Queue:      [] &lt;- Lege queue = stop</a:t>
            </a:r>
          </a:p>
          <a:p>
            <a:r>
              <a:rPr lang="nl-BE" dirty="0">
                <a:latin typeface="Avenir Book" panose="02000503020000020003" pitchFamily="2" charset="0"/>
              </a:rPr>
              <a:t>Ancestors: [0, 1, 2, 1, 4, 4, 5]</a:t>
            </a:r>
            <a:endParaRPr lang="en-BE" dirty="0">
              <a:latin typeface="Avenir Book" panose="02000503020000020003" pitchFamily="2" charset="0"/>
            </a:endParaRPr>
          </a:p>
        </p:txBody>
      </p:sp>
      <p:pic>
        <p:nvPicPr>
          <p:cNvPr id="8" name="Afbeelding 3">
            <a:extLst>
              <a:ext uri="{FF2B5EF4-FFF2-40B4-BE49-F238E27FC236}">
                <a16:creationId xmlns:a16="http://schemas.microsoft.com/office/drawing/2014/main" id="{E02A4A7D-D565-5349-9531-4B0A1373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62" y="4162263"/>
            <a:ext cx="4178300" cy="2159000"/>
          </a:xfrm>
          <a:prstGeom prst="rect">
            <a:avLst/>
          </a:prstGeom>
        </p:spPr>
      </p:pic>
      <p:pic>
        <p:nvPicPr>
          <p:cNvPr id="10" name="Afbeelding 4">
            <a:extLst>
              <a:ext uri="{FF2B5EF4-FFF2-40B4-BE49-F238E27FC236}">
                <a16:creationId xmlns:a16="http://schemas.microsoft.com/office/drawing/2014/main" id="{41FF3513-E72D-A74F-837A-BF0531CD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49" y="4162263"/>
            <a:ext cx="2514600" cy="2362200"/>
          </a:xfrm>
          <a:prstGeom prst="rect">
            <a:avLst/>
          </a:prstGeom>
        </p:spPr>
      </p:pic>
      <p:sp>
        <p:nvSpPr>
          <p:cNvPr id="13" name="Ovaal 1">
            <a:extLst>
              <a:ext uri="{FF2B5EF4-FFF2-40B4-BE49-F238E27FC236}">
                <a16:creationId xmlns:a16="http://schemas.microsoft.com/office/drawing/2014/main" id="{57183C40-F83D-5144-8E13-93159B40428C}"/>
              </a:ext>
            </a:extLst>
          </p:cNvPr>
          <p:cNvSpPr/>
          <p:nvPr/>
        </p:nvSpPr>
        <p:spPr>
          <a:xfrm>
            <a:off x="2990988" y="4257514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Ovaal 6">
            <a:extLst>
              <a:ext uri="{FF2B5EF4-FFF2-40B4-BE49-F238E27FC236}">
                <a16:creationId xmlns:a16="http://schemas.microsoft.com/office/drawing/2014/main" id="{803E8126-C45E-314A-8184-F2A3C430C805}"/>
              </a:ext>
            </a:extLst>
          </p:cNvPr>
          <p:cNvSpPr/>
          <p:nvPr/>
        </p:nvSpPr>
        <p:spPr>
          <a:xfrm>
            <a:off x="1286010" y="5951372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8">
            <a:extLst>
              <a:ext uri="{FF2B5EF4-FFF2-40B4-BE49-F238E27FC236}">
                <a16:creationId xmlns:a16="http://schemas.microsoft.com/office/drawing/2014/main" id="{C57462C9-F704-2B4A-AAE2-FBF7358E6773}"/>
              </a:ext>
            </a:extLst>
          </p:cNvPr>
          <p:cNvSpPr/>
          <p:nvPr/>
        </p:nvSpPr>
        <p:spPr>
          <a:xfrm>
            <a:off x="2124208" y="5099347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9">
            <a:extLst>
              <a:ext uri="{FF2B5EF4-FFF2-40B4-BE49-F238E27FC236}">
                <a16:creationId xmlns:a16="http://schemas.microsoft.com/office/drawing/2014/main" id="{9120DB1D-D528-9046-9A78-9BCBADD48CE1}"/>
              </a:ext>
            </a:extLst>
          </p:cNvPr>
          <p:cNvSpPr/>
          <p:nvPr/>
        </p:nvSpPr>
        <p:spPr>
          <a:xfrm>
            <a:off x="2990988" y="5949786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0">
            <a:extLst>
              <a:ext uri="{FF2B5EF4-FFF2-40B4-BE49-F238E27FC236}">
                <a16:creationId xmlns:a16="http://schemas.microsoft.com/office/drawing/2014/main" id="{36A2BA91-5970-7447-94A4-CEBC871CDFD2}"/>
              </a:ext>
            </a:extLst>
          </p:cNvPr>
          <p:cNvSpPr/>
          <p:nvPr/>
        </p:nvSpPr>
        <p:spPr>
          <a:xfrm>
            <a:off x="4681671" y="4243226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1">
            <a:extLst>
              <a:ext uri="{FF2B5EF4-FFF2-40B4-BE49-F238E27FC236}">
                <a16:creationId xmlns:a16="http://schemas.microsoft.com/office/drawing/2014/main" id="{8F8C2868-16AD-B147-947E-1070E79F04CF}"/>
              </a:ext>
            </a:extLst>
          </p:cNvPr>
          <p:cNvSpPr/>
          <p:nvPr/>
        </p:nvSpPr>
        <p:spPr>
          <a:xfrm>
            <a:off x="4681671" y="5961824"/>
            <a:ext cx="288000" cy="288000"/>
          </a:xfrm>
          <a:prstGeom prst="ellipse">
            <a:avLst/>
          </a:prstGeom>
          <a:solidFill>
            <a:srgbClr val="FF7F8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630B6-B5F4-0D40-828F-4FE660EF211A}"/>
              </a:ext>
            </a:extLst>
          </p:cNvPr>
          <p:cNvSpPr txBox="1"/>
          <p:nvPr/>
        </p:nvSpPr>
        <p:spPr>
          <a:xfrm>
            <a:off x="201706" y="2288401"/>
            <a:ext cx="7816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Avenir Book" panose="02000503020000020003" pitchFamily="2" charset="0"/>
              </a:rPr>
              <a:t>Pad van knoop 1 naar knoop 7: </a:t>
            </a:r>
            <a:br>
              <a:rPr lang="nl-BE" dirty="0">
                <a:latin typeface="Avenir Book" panose="02000503020000020003" pitchFamily="2" charset="0"/>
              </a:rPr>
            </a:br>
            <a:r>
              <a:rPr lang="nl-BE" dirty="0">
                <a:latin typeface="Avenir Book" panose="02000503020000020003" pitchFamily="2" charset="0"/>
              </a:rPr>
              <a:t>Waarde op de index van de eindknoop = index vorige knoop.</a:t>
            </a:r>
            <a:br>
              <a:rPr lang="nl-BE" dirty="0">
                <a:latin typeface="Avenir Book" panose="02000503020000020003" pitchFamily="2" charset="0"/>
              </a:rPr>
            </a:br>
            <a:r>
              <a:rPr lang="nl-BE" dirty="0">
                <a:latin typeface="Avenir Book" panose="02000503020000020003" pitchFamily="2" charset="0"/>
              </a:rPr>
              <a:t>Herhaal tot index vorige knoop = 0</a:t>
            </a:r>
          </a:p>
          <a:p>
            <a:r>
              <a:rPr lang="nl-BE" dirty="0">
                <a:latin typeface="Avenir Book" panose="02000503020000020003" pitchFamily="2" charset="0"/>
              </a:rPr>
              <a:t> </a:t>
            </a:r>
          </a:p>
          <a:p>
            <a:r>
              <a:rPr lang="nl-BE" dirty="0">
                <a:latin typeface="Avenir Book" panose="02000503020000020003" pitchFamily="2" charset="0"/>
              </a:rPr>
              <a:t>7 -&gt; 5 -&gt; 4 -&gt; 1 Dus het pad van knoop 1 naar knoop 7 </a:t>
            </a:r>
            <a:r>
              <a:rPr lang="nl-BE" dirty="0">
                <a:latin typeface="Avenir Book" panose="02000503020000020003" pitchFamily="2" charset="0"/>
                <a:sym typeface="Wingdings" pitchFamily="2" charset="2"/>
              </a:rPr>
              <a:t></a:t>
            </a:r>
            <a:r>
              <a:rPr lang="nl-BE" b="1" dirty="0">
                <a:latin typeface="Avenir Book" panose="02000503020000020003" pitchFamily="2" charset="0"/>
              </a:rPr>
              <a:t> 1 -&gt; 4 -&gt; 5 -&gt; 7</a:t>
            </a:r>
            <a:endParaRPr lang="en-BE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0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3230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061761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Een waarde toevoegen aan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Voeg de waarde </a:t>
            </a:r>
            <a:r>
              <a:rPr lang="nl-NL" u="sng" dirty="0">
                <a:latin typeface="Avenir Book" panose="02000503020000020003" pitchFamily="2" charset="0"/>
              </a:rPr>
              <a:t>onderaan</a:t>
            </a:r>
            <a:r>
              <a:rPr lang="nl-NL" dirty="0">
                <a:latin typeface="Avenir Book" panose="02000503020000020003" pitchFamily="2" charset="0"/>
              </a:rPr>
              <a:t> toe op de </a:t>
            </a:r>
            <a:r>
              <a:rPr lang="nl-NL" u="sng" dirty="0">
                <a:latin typeface="Avenir Book" panose="02000503020000020003" pitchFamily="2" charset="0"/>
              </a:rPr>
              <a:t>eerste</a:t>
            </a:r>
            <a:r>
              <a:rPr lang="nl-NL" dirty="0">
                <a:latin typeface="Avenir Book" panose="02000503020000020003" pitchFamily="2" charset="0"/>
              </a:rPr>
              <a:t> vrije plaats.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 toegevoegde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groter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zijn ouder, verwissel de twee waarden.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Voorbeeld:   voeg 4 toe aan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392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3961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463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3964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012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507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003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436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610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186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610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458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504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186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6082" y="446390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5015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176624"/>
            <a:ext cx="265982" cy="3249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9998" y="5276334"/>
            <a:ext cx="69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Deze operatie wordt ook wel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bubble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-up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of </a:t>
            </a:r>
            <a:r>
              <a:rPr lang="nl-NL" dirty="0" err="1">
                <a:solidFill>
                  <a:srgbClr val="7E13E3"/>
                </a:solidFill>
                <a:latin typeface="Avenir Book" panose="02000503020000020003" pitchFamily="2" charset="0"/>
              </a:rPr>
              <a:t>heapify</a:t>
            </a:r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-up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genoemd.</a:t>
            </a:r>
          </a:p>
        </p:txBody>
      </p:sp>
    </p:spTree>
    <p:extLst>
      <p:ext uri="{BB962C8B-B14F-4D97-AF65-F5344CB8AC3E}">
        <p14:creationId xmlns:p14="http://schemas.microsoft.com/office/powerpoint/2010/main" val="7294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Vervang de wortel met de waarde op de laatste plaats en delete de laatste knoop.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deze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groter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kleiner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1 van zijn kinderen, verwissel deze waarde met de kleinste waarde van zijn kinderen.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          Voorbeeld:   delete het minimum in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9456" y="3519523"/>
            <a:ext cx="38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088001"/>
            <a:ext cx="41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590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091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139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634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130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563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737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313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737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585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631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313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59998" y="5365234"/>
            <a:ext cx="758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Deze operatie wordt ook wel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bubble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-down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of </a:t>
            </a:r>
            <a:r>
              <a:rPr lang="nl-NL" dirty="0" err="1">
                <a:solidFill>
                  <a:srgbClr val="7E13E3"/>
                </a:solidFill>
                <a:latin typeface="Avenir Book" panose="02000503020000020003" pitchFamily="2" charset="0"/>
              </a:rPr>
              <a:t>heapify</a:t>
            </a:r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-down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genoemd.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0C5EA4-A8AA-724D-9DAF-157AA4C38398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8192994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700" dirty="0">
                <a:latin typeface="Avenir Book" panose="02000503020000020003" pitchFamily="2" charset="0"/>
              </a:rPr>
              <a:t>Delete het minimum/maximum in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Array implementatie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015162"/>
            <a:ext cx="4243293" cy="3810843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Het is mogelijk om een boom intern als een lineaire datastructuur voor te stellen.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Idee: scan de boom niveau per niveau en voor elk niveau van links naar rechts.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De wortel bevindt zich altijd bij index 0.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het linker-kind van de knoop op index i?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het rechter-kind van de knoop op index i?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de ouder van de knoop op index i?</a:t>
            </a:r>
          </a:p>
          <a:p>
            <a:endParaRPr lang="nl-NL" sz="16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nl-NL" sz="1800" dirty="0">
              <a:latin typeface="Avenir Book" panose="02000503020000020003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464" y="3013215"/>
            <a:ext cx="60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2i+1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5858" y="3674089"/>
            <a:ext cx="60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2i+2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095" y="4604770"/>
            <a:ext cx="2926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(i-1)/2 naar beneden afgerond</a:t>
            </a:r>
          </a:p>
        </p:txBody>
      </p:sp>
      <p:pic>
        <p:nvPicPr>
          <p:cNvPr id="13" name="Picture 12" descr="arrayBinaryTree.png">
            <a:extLst>
              <a:ext uri="{FF2B5EF4-FFF2-40B4-BE49-F238E27FC236}">
                <a16:creationId xmlns:a16="http://schemas.microsoft.com/office/drawing/2014/main" id="{51C4104A-E283-9F48-9A2F-85C464EEAE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5522" r="7258" b="16481"/>
          <a:stretch/>
        </p:blipFill>
        <p:spPr>
          <a:xfrm>
            <a:off x="4680833" y="2209048"/>
            <a:ext cx="4248013" cy="2978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7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635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Datastructuren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Lineair</a:t>
            </a:r>
            <a:r>
              <a:rPr lang="nl-NL" dirty="0">
                <a:latin typeface="Avenir Book" panose="02000503020000020003" pitchFamily="2" charset="0"/>
              </a:rPr>
              <a:t>:  de elementen vormen een rij.</a:t>
            </a:r>
          </a:p>
          <a:p>
            <a:pPr marL="228600" lvl="1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Niet-lineair</a:t>
            </a:r>
            <a:r>
              <a:rPr lang="nl-NL" dirty="0">
                <a:latin typeface="Avenir Book" panose="02000503020000020003" pitchFamily="2" charset="0"/>
              </a:rPr>
              <a:t>:  de elementen vormen geen rij.</a:t>
            </a:r>
          </a:p>
          <a:p>
            <a:pPr marL="0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Graaf</a:t>
            </a:r>
            <a:r>
              <a:rPr lang="nl-NL" sz="2000" dirty="0">
                <a:latin typeface="Avenir Book" panose="02000503020000020003" pitchFamily="2" charset="0"/>
              </a:rPr>
              <a:t>:	lussen zijn toegelaten.</a:t>
            </a: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Boom</a:t>
            </a:r>
            <a:r>
              <a:rPr lang="nl-NL" sz="2000" dirty="0">
                <a:latin typeface="Avenir Book" panose="02000503020000020003" pitchFamily="2" charset="0"/>
              </a:rPr>
              <a:t>:	lussen zijn niet toegelaten.</a:t>
            </a:r>
          </a:p>
          <a:p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4132" y="479011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3501" y="5350131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712" y="58568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9482" y="535752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129430" y="540593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5780973" y="59008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7288642" y="53965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6704499" y="483018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3" idx="5"/>
            <a:endCxn id="11" idx="0"/>
          </p:cNvCxnSpPr>
          <p:nvPr/>
        </p:nvCxnSpPr>
        <p:spPr>
          <a:xfrm>
            <a:off x="6877941" y="5003626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9" idx="0"/>
          </p:cNvCxnSpPr>
          <p:nvPr/>
        </p:nvCxnSpPr>
        <p:spPr>
          <a:xfrm flipH="1">
            <a:off x="5882573" y="5579381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3" idx="3"/>
          </p:cNvCxnSpPr>
          <p:nvPr/>
        </p:nvCxnSpPr>
        <p:spPr>
          <a:xfrm flipV="1">
            <a:off x="6231030" y="5003626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21711" y="585364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450972" y="58976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7" idx="5"/>
            <a:endCxn id="44" idx="0"/>
          </p:cNvCxnSpPr>
          <p:nvPr/>
        </p:nvCxnSpPr>
        <p:spPr>
          <a:xfrm>
            <a:off x="6302872" y="5579381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0924" y="585172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6940185" y="58957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11" idx="3"/>
            <a:endCxn id="49" idx="0"/>
          </p:cNvCxnSpPr>
          <p:nvPr/>
        </p:nvCxnSpPr>
        <p:spPr>
          <a:xfrm flipH="1">
            <a:off x="7041785" y="5569987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80923" y="584855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7610184" y="58925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11" idx="5"/>
            <a:endCxn id="52" idx="0"/>
          </p:cNvCxnSpPr>
          <p:nvPr/>
        </p:nvCxnSpPr>
        <p:spPr>
          <a:xfrm>
            <a:off x="7462084" y="5569987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9960" y="29634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1342" y="3492859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47540" y="403011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5310" y="353083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6125258" y="357924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/>
          <p:cNvSpPr/>
          <p:nvPr/>
        </p:nvSpPr>
        <p:spPr>
          <a:xfrm>
            <a:off x="5776801" y="40741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l 68"/>
          <p:cNvSpPr/>
          <p:nvPr/>
        </p:nvSpPr>
        <p:spPr>
          <a:xfrm>
            <a:off x="7106483" y="35392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l 69"/>
          <p:cNvSpPr/>
          <p:nvPr/>
        </p:nvSpPr>
        <p:spPr>
          <a:xfrm>
            <a:off x="6700327" y="30034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1" name="Straight Connector 70"/>
          <p:cNvCxnSpPr>
            <a:stCxn id="70" idx="5"/>
            <a:endCxn id="69" idx="1"/>
          </p:cNvCxnSpPr>
          <p:nvPr/>
        </p:nvCxnSpPr>
        <p:spPr>
          <a:xfrm>
            <a:off x="6873769" y="3176930"/>
            <a:ext cx="262472" cy="3921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3"/>
            <a:endCxn id="68" idx="0"/>
          </p:cNvCxnSpPr>
          <p:nvPr/>
        </p:nvCxnSpPr>
        <p:spPr>
          <a:xfrm flipH="1">
            <a:off x="5878401" y="375268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0"/>
            <a:endCxn id="70" idx="3"/>
          </p:cNvCxnSpPr>
          <p:nvPr/>
        </p:nvCxnSpPr>
        <p:spPr>
          <a:xfrm flipV="1">
            <a:off x="6226858" y="317693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7539" y="402694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6446800" y="407098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6" name="Straight Connector 75"/>
          <p:cNvCxnSpPr>
            <a:stCxn id="67" idx="5"/>
            <a:endCxn id="75" idx="0"/>
          </p:cNvCxnSpPr>
          <p:nvPr/>
        </p:nvCxnSpPr>
        <p:spPr>
          <a:xfrm>
            <a:off x="6298700" y="375268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45403" y="399526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78" name="Oval 77"/>
          <p:cNvSpPr/>
          <p:nvPr/>
        </p:nvSpPr>
        <p:spPr>
          <a:xfrm>
            <a:off x="7374664" y="40392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9" name="Straight Connector 78"/>
          <p:cNvCxnSpPr>
            <a:stCxn id="69" idx="5"/>
            <a:endCxn id="78" idx="0"/>
          </p:cNvCxnSpPr>
          <p:nvPr/>
        </p:nvCxnSpPr>
        <p:spPr>
          <a:xfrm>
            <a:off x="7279925" y="3712715"/>
            <a:ext cx="196339" cy="32658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6654" y="296658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81" name="Oval 80"/>
          <p:cNvSpPr/>
          <p:nvPr/>
        </p:nvSpPr>
        <p:spPr>
          <a:xfrm>
            <a:off x="7665915" y="301062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2" name="Straight Connector 81"/>
          <p:cNvCxnSpPr>
            <a:stCxn id="69" idx="7"/>
            <a:endCxn id="81" idx="3"/>
          </p:cNvCxnSpPr>
          <p:nvPr/>
        </p:nvCxnSpPr>
        <p:spPr>
          <a:xfrm flipV="1">
            <a:off x="7279925" y="3184065"/>
            <a:ext cx="415748" cy="38496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8" idx="6"/>
            <a:endCxn id="75" idx="2"/>
          </p:cNvCxnSpPr>
          <p:nvPr/>
        </p:nvCxnSpPr>
        <p:spPr>
          <a:xfrm flipV="1">
            <a:off x="5980001" y="4172580"/>
            <a:ext cx="466799" cy="31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0" idx="6"/>
            <a:endCxn id="81" idx="2"/>
          </p:cNvCxnSpPr>
          <p:nvPr/>
        </p:nvCxnSpPr>
        <p:spPr>
          <a:xfrm>
            <a:off x="6903527" y="3105088"/>
            <a:ext cx="762388" cy="713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82566" y="124508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17010" y="1240197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90620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57876" y="123548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6787824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l 109"/>
          <p:cNvSpPr/>
          <p:nvPr/>
        </p:nvSpPr>
        <p:spPr>
          <a:xfrm>
            <a:off x="6119881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l 110"/>
          <p:cNvSpPr/>
          <p:nvPr/>
        </p:nvSpPr>
        <p:spPr>
          <a:xfrm>
            <a:off x="7442151" y="128661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l 111"/>
          <p:cNvSpPr/>
          <p:nvPr/>
        </p:nvSpPr>
        <p:spPr>
          <a:xfrm>
            <a:off x="7112933" y="128515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Straight Connector 112"/>
          <p:cNvCxnSpPr>
            <a:stCxn id="112" idx="6"/>
            <a:endCxn id="111" idx="2"/>
          </p:cNvCxnSpPr>
          <p:nvPr/>
        </p:nvCxnSpPr>
        <p:spPr>
          <a:xfrm>
            <a:off x="7316133" y="1386754"/>
            <a:ext cx="126018" cy="14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2" idx="2"/>
          </p:cNvCxnSpPr>
          <p:nvPr/>
        </p:nvCxnSpPr>
        <p:spPr>
          <a:xfrm>
            <a:off x="6991024" y="1385490"/>
            <a:ext cx="121909" cy="126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28745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6458006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8" name="Straight Connector 117"/>
          <p:cNvCxnSpPr>
            <a:stCxn id="109" idx="2"/>
            <a:endCxn id="117" idx="6"/>
          </p:cNvCxnSpPr>
          <p:nvPr/>
        </p:nvCxnSpPr>
        <p:spPr>
          <a:xfrm flipH="1">
            <a:off x="6661206" y="1385490"/>
            <a:ext cx="126618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30813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7760074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1" name="Straight Connector 120"/>
          <p:cNvCxnSpPr>
            <a:stCxn id="111" idx="6"/>
            <a:endCxn id="120" idx="2"/>
          </p:cNvCxnSpPr>
          <p:nvPr/>
        </p:nvCxnSpPr>
        <p:spPr>
          <a:xfrm>
            <a:off x="7645351" y="1388211"/>
            <a:ext cx="114723" cy="53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055598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123" name="Oval 122"/>
          <p:cNvSpPr/>
          <p:nvPr/>
        </p:nvSpPr>
        <p:spPr>
          <a:xfrm>
            <a:off x="8084859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4" name="Straight Connector 123"/>
          <p:cNvCxnSpPr>
            <a:stCxn id="120" idx="6"/>
            <a:endCxn id="123" idx="2"/>
          </p:cNvCxnSpPr>
          <p:nvPr/>
        </p:nvCxnSpPr>
        <p:spPr>
          <a:xfrm>
            <a:off x="7963274" y="1388741"/>
            <a:ext cx="12158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6"/>
            <a:endCxn id="117" idx="2"/>
          </p:cNvCxnSpPr>
          <p:nvPr/>
        </p:nvCxnSpPr>
        <p:spPr>
          <a:xfrm>
            <a:off x="6323081" y="1385490"/>
            <a:ext cx="13492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Toepassingen </a:t>
            </a:r>
          </a:p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van </a:t>
            </a:r>
            <a:r>
              <a:rPr lang="nl-NL" sz="36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36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00979983"/>
      </p:ext>
    </p:extLst>
  </p:cSld>
  <p:clrMapOvr>
    <a:masterClrMapping/>
  </p:clrMapOvr>
</p:sld>
</file>

<file path=ppt/theme/theme1.xml><?xml version="1.0" encoding="utf-8"?>
<a:theme xmlns:a="http://schemas.openxmlformats.org/drawingml/2006/main" name="Boxe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xes" id="{9C37EC3C-6B00-F243-9276-0D723275A6D4}" vid="{C74B15C5-7D27-7345-953C-5C24DB9A8215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2494</Words>
  <Application>Microsoft Macintosh PowerPoint</Application>
  <PresentationFormat>On-screen Show (4:3)</PresentationFormat>
  <Paragraphs>423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Book</vt:lpstr>
      <vt:lpstr>Calibri</vt:lpstr>
      <vt:lpstr>Rockwell</vt:lpstr>
      <vt:lpstr>Wingdings</vt:lpstr>
      <vt:lpstr>Boxes</vt:lpstr>
      <vt:lpstr>Bomen en Grafen</vt:lpstr>
      <vt:lpstr>Definitie</vt:lpstr>
      <vt:lpstr>Definitie</vt:lpstr>
      <vt:lpstr>Een waarde toevoegen aan een binaire heap</vt:lpstr>
      <vt:lpstr>PowerPoint Presentation</vt:lpstr>
      <vt:lpstr>Array implementatie</vt:lpstr>
      <vt:lpstr>Vragen?</vt:lpstr>
      <vt:lpstr>Datastructuren</vt:lpstr>
      <vt:lpstr>PowerPoint Presentation</vt:lpstr>
      <vt:lpstr>Navigatie routes</vt:lpstr>
      <vt:lpstr>PowerPoint Presentation</vt:lpstr>
      <vt:lpstr>Terminologie</vt:lpstr>
      <vt:lpstr>Terminologie</vt:lpstr>
      <vt:lpstr>Terminologie</vt:lpstr>
      <vt:lpstr>Verbindingsmatrix</vt:lpstr>
      <vt:lpstr>Intermezzo: Matrix vermeningvuldig</vt:lpstr>
      <vt:lpstr>Bepalen van het aantal paden tussen knopen</vt:lpstr>
      <vt:lpstr>Bepalen van het aantal paden tussen knopen</vt:lpstr>
      <vt:lpstr>Gewichtenmatrix</vt:lpstr>
      <vt:lpstr>PowerPoint Presentation</vt:lpstr>
      <vt:lpstr>Toepassing: Breadth First Search</vt:lpstr>
      <vt:lpstr>Toepassing: Breadth First Search</vt:lpstr>
      <vt:lpstr>Toepassing: Breadth First Search</vt:lpstr>
      <vt:lpstr>Toepassing: Breadth First Search</vt:lpstr>
      <vt:lpstr>Toepassing: Breadth First Search</vt:lpstr>
      <vt:lpstr>Code: Breadth First Search</vt:lpstr>
      <vt:lpstr>Code: Breadth First Search</vt:lpstr>
      <vt:lpstr>Code: Breadth First Search</vt:lpstr>
      <vt:lpstr>Code: Breadth First Search</vt:lpstr>
      <vt:lpstr>Code: Breadth First Search</vt:lpstr>
      <vt:lpstr>Code: Breadth First Search</vt:lpstr>
      <vt:lpstr>Code: Breadth First Search</vt:lpstr>
      <vt:lpstr>Code: Breadth First Search</vt:lpstr>
      <vt:lpstr>Code: Breadth First Search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Bomen en Grafen</dc:title>
  <dc:creator>Tom Eversdijk</dc:creator>
  <cp:lastModifiedBy>Tom Eversdijk</cp:lastModifiedBy>
  <cp:revision>111</cp:revision>
  <dcterms:created xsi:type="dcterms:W3CDTF">2020-12-22T09:26:45Z</dcterms:created>
  <dcterms:modified xsi:type="dcterms:W3CDTF">2022-03-22T07:27:20Z</dcterms:modified>
</cp:coreProperties>
</file>