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0" r:id="rId2"/>
    <p:sldMasterId id="2147483676" r:id="rId3"/>
    <p:sldMasterId id="2147483682" r:id="rId4"/>
    <p:sldMasterId id="2147483688" r:id="rId5"/>
    <p:sldMasterId id="2147483694" r:id="rId6"/>
    <p:sldMasterId id="2147483700" r:id="rId7"/>
  </p:sldMasterIdLst>
  <p:notesMasterIdLst>
    <p:notesMasterId r:id="rId41"/>
  </p:notesMasterIdLst>
  <p:handoutMasterIdLst>
    <p:handoutMasterId r:id="rId42"/>
  </p:handoutMasterIdLst>
  <p:sldIdLst>
    <p:sldId id="453" r:id="rId8"/>
    <p:sldId id="497" r:id="rId9"/>
    <p:sldId id="422" r:id="rId10"/>
    <p:sldId id="454" r:id="rId11"/>
    <p:sldId id="455" r:id="rId12"/>
    <p:sldId id="456" r:id="rId13"/>
    <p:sldId id="501" r:id="rId14"/>
    <p:sldId id="457" r:id="rId15"/>
    <p:sldId id="458" r:id="rId16"/>
    <p:sldId id="464" r:id="rId17"/>
    <p:sldId id="462" r:id="rId18"/>
    <p:sldId id="459" r:id="rId19"/>
    <p:sldId id="460" r:id="rId20"/>
    <p:sldId id="461" r:id="rId21"/>
    <p:sldId id="489" r:id="rId22"/>
    <p:sldId id="465" r:id="rId23"/>
    <p:sldId id="475" r:id="rId24"/>
    <p:sldId id="476" r:id="rId25"/>
    <p:sldId id="477" r:id="rId26"/>
    <p:sldId id="466" r:id="rId27"/>
    <p:sldId id="485" r:id="rId28"/>
    <p:sldId id="498" r:id="rId29"/>
    <p:sldId id="499" r:id="rId30"/>
    <p:sldId id="487" r:id="rId31"/>
    <p:sldId id="488" r:id="rId32"/>
    <p:sldId id="490" r:id="rId33"/>
    <p:sldId id="493" r:id="rId34"/>
    <p:sldId id="491" r:id="rId35"/>
    <p:sldId id="494" r:id="rId36"/>
    <p:sldId id="496" r:id="rId37"/>
    <p:sldId id="500" r:id="rId38"/>
    <p:sldId id="502" r:id="rId39"/>
    <p:sldId id="492" r:id="rId40"/>
  </p:sldIdLst>
  <p:sldSz cx="9144000" cy="6858000" type="screen4x3"/>
  <p:notesSz cx="6794500" cy="99314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t D'haen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3D3"/>
    <a:srgbClr val="255398"/>
    <a:srgbClr val="2B60AF"/>
    <a:srgbClr val="C09200"/>
    <a:srgbClr val="3774CD"/>
    <a:srgbClr val="23835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014C1-0E8D-4504-BAC1-08B876899450}" v="6" dt="2024-03-07T13:20:34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514" autoAdjust="0"/>
  </p:normalViewPr>
  <p:slideViewPr>
    <p:cSldViewPr>
      <p:cViewPr varScale="1">
        <p:scale>
          <a:sx n="100" d="100"/>
          <a:sy n="100" d="100"/>
        </p:scale>
        <p:origin x="19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 Defossez" userId="d2ef152c-5cd9-403c-bcbb-7b596a2b278e" providerId="ADAL" clId="{CD8014C1-0E8D-4504-BAC1-08B876899450}"/>
    <pc:docChg chg="undo custSel modSld">
      <pc:chgData name="Ferre Defossez" userId="d2ef152c-5cd9-403c-bcbb-7b596a2b278e" providerId="ADAL" clId="{CD8014C1-0E8D-4504-BAC1-08B876899450}" dt="2024-03-07T13:51:21.798" v="13"/>
      <pc:docMkLst>
        <pc:docMk/>
      </pc:docMkLst>
      <pc:sldChg chg="modSp">
        <pc:chgData name="Ferre Defossez" userId="d2ef152c-5cd9-403c-bcbb-7b596a2b278e" providerId="ADAL" clId="{CD8014C1-0E8D-4504-BAC1-08B876899450}" dt="2024-03-07T12:03:26.953" v="1" actId="1076"/>
        <pc:sldMkLst>
          <pc:docMk/>
          <pc:sldMk cId="3407758935" sldId="460"/>
        </pc:sldMkLst>
        <pc:picChg chg="mod">
          <ac:chgData name="Ferre Defossez" userId="d2ef152c-5cd9-403c-bcbb-7b596a2b278e" providerId="ADAL" clId="{CD8014C1-0E8D-4504-BAC1-08B876899450}" dt="2024-03-07T12:03:26.953" v="1" actId="1076"/>
          <ac:picMkLst>
            <pc:docMk/>
            <pc:sldMk cId="3407758935" sldId="460"/>
            <ac:picMk id="8194" creationId="{00000000-0000-0000-0000-000000000000}"/>
          </ac:picMkLst>
        </pc:picChg>
      </pc:sldChg>
      <pc:sldChg chg="modSp">
        <pc:chgData name="Ferre Defossez" userId="d2ef152c-5cd9-403c-bcbb-7b596a2b278e" providerId="ADAL" clId="{CD8014C1-0E8D-4504-BAC1-08B876899450}" dt="2024-03-07T11:31:57.908" v="0" actId="1076"/>
        <pc:sldMkLst>
          <pc:docMk/>
          <pc:sldMk cId="809399721" sldId="464"/>
        </pc:sldMkLst>
        <pc:picChg chg="mod">
          <ac:chgData name="Ferre Defossez" userId="d2ef152c-5cd9-403c-bcbb-7b596a2b278e" providerId="ADAL" clId="{CD8014C1-0E8D-4504-BAC1-08B876899450}" dt="2024-03-07T11:31:57.908" v="0" actId="1076"/>
          <ac:picMkLst>
            <pc:docMk/>
            <pc:sldMk cId="809399721" sldId="464"/>
            <ac:picMk id="9218" creationId="{00000000-0000-0000-0000-000000000000}"/>
          </ac:picMkLst>
        </pc:picChg>
      </pc:sldChg>
      <pc:sldChg chg="modSp mod">
        <pc:chgData name="Ferre Defossez" userId="d2ef152c-5cd9-403c-bcbb-7b596a2b278e" providerId="ADAL" clId="{CD8014C1-0E8D-4504-BAC1-08B876899450}" dt="2024-03-07T12:57:23.001" v="5" actId="1076"/>
        <pc:sldMkLst>
          <pc:docMk/>
          <pc:sldMk cId="1279171120" sldId="465"/>
        </pc:sldMkLst>
        <pc:spChg chg="mod">
          <ac:chgData name="Ferre Defossez" userId="d2ef152c-5cd9-403c-bcbb-7b596a2b278e" providerId="ADAL" clId="{CD8014C1-0E8D-4504-BAC1-08B876899450}" dt="2024-03-07T12:57:23.001" v="5" actId="1076"/>
          <ac:spMkLst>
            <pc:docMk/>
            <pc:sldMk cId="1279171120" sldId="465"/>
            <ac:spMk id="55298" creationId="{00000000-0000-0000-0000-000000000000}"/>
          </ac:spMkLst>
        </pc:spChg>
      </pc:sldChg>
      <pc:sldChg chg="modSp mod">
        <pc:chgData name="Ferre Defossez" userId="d2ef152c-5cd9-403c-bcbb-7b596a2b278e" providerId="ADAL" clId="{CD8014C1-0E8D-4504-BAC1-08B876899450}" dt="2024-03-07T13:07:36.681" v="8" actId="1076"/>
        <pc:sldMkLst>
          <pc:docMk/>
          <pc:sldMk cId="1226182159" sldId="475"/>
        </pc:sldMkLst>
        <pc:spChg chg="mod">
          <ac:chgData name="Ferre Defossez" userId="d2ef152c-5cd9-403c-bcbb-7b596a2b278e" providerId="ADAL" clId="{CD8014C1-0E8D-4504-BAC1-08B876899450}" dt="2024-03-07T13:07:36.681" v="8" actId="1076"/>
          <ac:spMkLst>
            <pc:docMk/>
            <pc:sldMk cId="1226182159" sldId="475"/>
            <ac:spMk id="55298" creationId="{00000000-0000-0000-0000-000000000000}"/>
          </ac:spMkLst>
        </pc:spChg>
      </pc:sldChg>
      <pc:sldChg chg="modSp">
        <pc:chgData name="Ferre Defossez" userId="d2ef152c-5cd9-403c-bcbb-7b596a2b278e" providerId="ADAL" clId="{CD8014C1-0E8D-4504-BAC1-08B876899450}" dt="2024-03-07T13:10:17.393" v="10" actId="1076"/>
        <pc:sldMkLst>
          <pc:docMk/>
          <pc:sldMk cId="2851451044" sldId="477"/>
        </pc:sldMkLst>
        <pc:picChg chg="mod">
          <ac:chgData name="Ferre Defossez" userId="d2ef152c-5cd9-403c-bcbb-7b596a2b278e" providerId="ADAL" clId="{CD8014C1-0E8D-4504-BAC1-08B876899450}" dt="2024-03-07T13:10:17.393" v="10" actId="1076"/>
          <ac:picMkLst>
            <pc:docMk/>
            <pc:sldMk cId="2851451044" sldId="477"/>
            <ac:picMk id="8194" creationId="{00000000-0000-0000-0000-000000000000}"/>
          </ac:picMkLst>
        </pc:picChg>
      </pc:sldChg>
      <pc:sldChg chg="modSp mod">
        <pc:chgData name="Ferre Defossez" userId="d2ef152c-5cd9-403c-bcbb-7b596a2b278e" providerId="ADAL" clId="{CD8014C1-0E8D-4504-BAC1-08B876899450}" dt="2024-03-07T12:09:46.492" v="2" actId="1076"/>
        <pc:sldMkLst>
          <pc:docMk/>
          <pc:sldMk cId="3201945885" sldId="489"/>
        </pc:sldMkLst>
        <pc:spChg chg="mod">
          <ac:chgData name="Ferre Defossez" userId="d2ef152c-5cd9-403c-bcbb-7b596a2b278e" providerId="ADAL" clId="{CD8014C1-0E8D-4504-BAC1-08B876899450}" dt="2024-03-07T12:09:46.492" v="2" actId="1076"/>
          <ac:spMkLst>
            <pc:docMk/>
            <pc:sldMk cId="3201945885" sldId="489"/>
            <ac:spMk id="57348" creationId="{00000000-0000-0000-0000-000000000000}"/>
          </ac:spMkLst>
        </pc:spChg>
      </pc:sldChg>
      <pc:sldChg chg="modSp">
        <pc:chgData name="Ferre Defossez" userId="d2ef152c-5cd9-403c-bcbb-7b596a2b278e" providerId="ADAL" clId="{CD8014C1-0E8D-4504-BAC1-08B876899450}" dt="2024-03-07T13:20:34.053" v="11" actId="1076"/>
        <pc:sldMkLst>
          <pc:docMk/>
          <pc:sldMk cId="2945543826" sldId="498"/>
        </pc:sldMkLst>
        <pc:picChg chg="mod">
          <ac:chgData name="Ferre Defossez" userId="d2ef152c-5cd9-403c-bcbb-7b596a2b278e" providerId="ADAL" clId="{CD8014C1-0E8D-4504-BAC1-08B876899450}" dt="2024-03-07T13:20:34.053" v="11" actId="1076"/>
          <ac:picMkLst>
            <pc:docMk/>
            <pc:sldMk cId="2945543826" sldId="498"/>
            <ac:picMk id="1027" creationId="{00000000-0000-0000-0000-000000000000}"/>
          </ac:picMkLst>
        </pc:picChg>
      </pc:sldChg>
      <pc:sldChg chg="modSp mod">
        <pc:chgData name="Ferre Defossez" userId="d2ef152c-5cd9-403c-bcbb-7b596a2b278e" providerId="ADAL" clId="{CD8014C1-0E8D-4504-BAC1-08B876899450}" dt="2024-03-07T13:22:42.915" v="12" actId="1076"/>
        <pc:sldMkLst>
          <pc:docMk/>
          <pc:sldMk cId="2325182835" sldId="499"/>
        </pc:sldMkLst>
        <pc:spChg chg="mod">
          <ac:chgData name="Ferre Defossez" userId="d2ef152c-5cd9-403c-bcbb-7b596a2b278e" providerId="ADAL" clId="{CD8014C1-0E8D-4504-BAC1-08B876899450}" dt="2024-03-07T13:22:42.915" v="12" actId="1076"/>
          <ac:spMkLst>
            <pc:docMk/>
            <pc:sldMk cId="2325182835" sldId="499"/>
            <ac:spMk id="3" creationId="{00000000-0000-0000-0000-000000000000}"/>
          </ac:spMkLst>
        </pc:spChg>
      </pc:sldChg>
      <pc:sldChg chg="modSp mod">
        <pc:chgData name="Ferre Defossez" userId="d2ef152c-5cd9-403c-bcbb-7b596a2b278e" providerId="ADAL" clId="{CD8014C1-0E8D-4504-BAC1-08B876899450}" dt="2024-03-07T13:51:21.798" v="13"/>
        <pc:sldMkLst>
          <pc:docMk/>
          <pc:sldMk cId="2132326189" sldId="502"/>
        </pc:sldMkLst>
        <pc:spChg chg="mod">
          <ac:chgData name="Ferre Defossez" userId="d2ef152c-5cd9-403c-bcbb-7b596a2b278e" providerId="ADAL" clId="{CD8014C1-0E8D-4504-BAC1-08B876899450}" dt="2024-03-07T13:51:21.798" v="13"/>
          <ac:spMkLst>
            <pc:docMk/>
            <pc:sldMk cId="2132326189" sldId="50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645" y="1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3108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645" y="9433108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E561D-93C0-4AF5-A8A7-6E2A4A48752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21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1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7417"/>
            <a:ext cx="5435600" cy="446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108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33108"/>
            <a:ext cx="2944283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4" tIns="45546" rIns="91094" bIns="4554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B929E-5D9D-44B3-8CC8-5B2BCB09DE6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9706C-70D5-4576-B3FB-4F98BC755813}" type="slidenum">
              <a:rPr lang="nl-NL"/>
              <a:pPr/>
              <a:t>1</a:t>
            </a:fld>
            <a:endParaRPr lang="nl-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B577E79B-5078-4DD6-AC78-F65593950945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B577E79B-5078-4DD6-AC78-F65593950945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23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49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24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0137" indent="-284668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38673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594142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49611" indent="-227734" eaLnBrk="0" hangingPunct="0"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05080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60549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16018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71487" indent="-227734" defTabSz="44756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1160" algn="l"/>
                <a:tab pos="1442319" algn="l"/>
                <a:tab pos="2163478" algn="l"/>
                <a:tab pos="2884638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1B9498A-B85B-46B5-BE3E-801ECDDB6449}" type="slidenum">
              <a:rPr lang="en-GB" smtClean="0">
                <a:solidFill>
                  <a:srgbClr val="000000"/>
                </a:solidFill>
                <a:latin typeface="Times New Roman" pitchFamily="16" charset="0"/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latin typeface="Times New Roman" pitchFamily="16" charset="0"/>
              <a:ea typeface="DejaVuSans" charset="0"/>
              <a:cs typeface="DejaVuSans" charset="0"/>
            </a:endParaRPr>
          </a:p>
        </p:txBody>
      </p:sp>
      <p:sp>
        <p:nvSpPr>
          <p:cNvPr id="1228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6125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6"/>
            <a:ext cx="5435600" cy="437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5DBF-6580-46DF-8BC0-AB23321A727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Naam van de spreker - 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1F48D5F9-99AE-4627-AC18-1B3C5A5103A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2413" y="2130425"/>
            <a:ext cx="8640762" cy="8667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284538"/>
            <a:ext cx="8642350" cy="1033462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67FB88-7386-4548-882F-4EBCC5514B7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nl-NL"/>
              <a:t>Naam van de spreker - 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A5643A8-BF9C-43A2-8B42-87B7F07410B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0" r="19117"/>
          <a:stretch/>
        </p:blipFill>
        <p:spPr>
          <a:xfrm>
            <a:off x="6100042" y="44624"/>
            <a:ext cx="2900118" cy="4752528"/>
          </a:xfrm>
          <a:prstGeom prst="rect">
            <a:avLst/>
          </a:prstGeom>
        </p:spPr>
      </p:pic>
      <p:sp>
        <p:nvSpPr>
          <p:cNvPr id="2060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err="1"/>
              <a:t>Getalstelsels</a:t>
            </a:r>
            <a:r>
              <a:rPr lang="en-GB" sz="2400" dirty="0"/>
              <a:t>: </a:t>
            </a:r>
            <a:r>
              <a:rPr lang="en-GB" sz="2400" b="1" dirty="0" err="1"/>
              <a:t>binair</a:t>
            </a:r>
            <a:r>
              <a:rPr lang="en-GB" sz="2400" b="1" dirty="0"/>
              <a:t>, </a:t>
            </a:r>
            <a:r>
              <a:rPr lang="en-GB" sz="2400" b="1" dirty="0" err="1"/>
              <a:t>octaal</a:t>
            </a:r>
            <a:r>
              <a:rPr lang="en-GB" sz="2400" b="1" dirty="0"/>
              <a:t>, </a:t>
            </a:r>
            <a:r>
              <a:rPr lang="en-GB" sz="2400" b="1" dirty="0" err="1"/>
              <a:t>decimaal</a:t>
            </a:r>
            <a:r>
              <a:rPr lang="en-GB" sz="2400" b="1" dirty="0"/>
              <a:t>, </a:t>
            </a:r>
            <a:r>
              <a:rPr lang="en-GB" sz="2400" b="1" dirty="0" err="1"/>
              <a:t>hexadecimaal</a:t>
            </a:r>
            <a:endParaRPr lang="en-GB" sz="2400" b="1" dirty="0"/>
          </a:p>
          <a:p>
            <a:r>
              <a:rPr lang="en-GB" sz="2400" dirty="0"/>
              <a:t>…</a:t>
            </a:r>
            <a:endParaRPr lang="en-GB" sz="2400" b="1" dirty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idx="4294967295"/>
          </p:nvPr>
        </p:nvSpPr>
        <p:spPr>
          <a:xfrm>
            <a:off x="503238" y="2130425"/>
            <a:ext cx="8640762" cy="86677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Digitale</a:t>
            </a:r>
            <a:r>
              <a:rPr lang="en-GB" dirty="0"/>
              <a:t> </a:t>
            </a:r>
            <a:r>
              <a:rPr lang="en-GB" dirty="0" err="1"/>
              <a:t>Technieken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Oefensessie</a:t>
            </a:r>
            <a:r>
              <a:rPr lang="en-GB" dirty="0"/>
              <a:t>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616950" y="6343650"/>
            <a:ext cx="527050" cy="365125"/>
          </a:xfrm>
        </p:spPr>
        <p:txBody>
          <a:bodyPr/>
          <a:lstStyle/>
          <a:p>
            <a:fld id="{80A4ECF9-97B8-46BC-94EC-6292EAF4D60F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Octaal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66829"/>
            <a:ext cx="6480720" cy="364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9781"/>
            <a:ext cx="3312368" cy="149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395535" y="2348880"/>
            <a:ext cx="3096345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93997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Hexadecimaal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630859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12211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7" y="5094420"/>
            <a:ext cx="8776804" cy="94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5165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Hexadecimaal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12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6552728" cy="364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37988"/>
          <a:stretch/>
        </p:blipFill>
        <p:spPr bwMode="auto">
          <a:xfrm>
            <a:off x="251520" y="4612269"/>
            <a:ext cx="5112568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467544" y="2564904"/>
            <a:ext cx="3060340" cy="311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020240" y="56081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40359</a:t>
            </a:r>
            <a:r>
              <a:rPr lang="nl-BE" baseline="-25000" dirty="0"/>
              <a:t>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2648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Hexadecimaal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/>
              <a:t>Het </a:t>
            </a:r>
            <a:r>
              <a:rPr lang="en-GB" u="sng" dirty="0" err="1"/>
              <a:t>grootste</a:t>
            </a:r>
            <a:r>
              <a:rPr lang="en-GB" u="sng" dirty="0"/>
              <a:t> HEX </a:t>
            </a:r>
            <a:r>
              <a:rPr lang="en-GB" u="sng" dirty="0" err="1"/>
              <a:t>getal</a:t>
            </a:r>
            <a:r>
              <a:rPr lang="en-GB" u="sng" dirty="0"/>
              <a:t> van 4 </a:t>
            </a:r>
            <a:r>
              <a:rPr lang="en-GB" u="sng" dirty="0" err="1"/>
              <a:t>cijfers</a:t>
            </a:r>
            <a:r>
              <a:rPr lang="en-GB" dirty="0"/>
              <a:t>:</a:t>
            </a:r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 marL="0" indent="0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u="sng" dirty="0"/>
              <a:t>De </a:t>
            </a:r>
            <a:r>
              <a:rPr lang="en-GB" u="sng" dirty="0" err="1"/>
              <a:t>waarde</a:t>
            </a:r>
            <a:r>
              <a:rPr lang="en-GB" u="sng" dirty="0"/>
              <a:t> is</a:t>
            </a:r>
            <a:r>
              <a:rPr lang="en-GB" dirty="0"/>
              <a:t>: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13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"/>
          <a:stretch/>
        </p:blipFill>
        <p:spPr bwMode="auto">
          <a:xfrm>
            <a:off x="250825" y="1563483"/>
            <a:ext cx="1872208" cy="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2" y="3789040"/>
            <a:ext cx="7868893" cy="9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758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Oefeningen</a:t>
            </a:r>
            <a:r>
              <a:rPr lang="en-GB" dirty="0"/>
              <a:t> </a:t>
            </a:r>
            <a:r>
              <a:rPr lang="en-GB" sz="3100" dirty="0"/>
              <a:t>(</a:t>
            </a:r>
            <a:r>
              <a:rPr lang="en-GB" sz="3100" dirty="0" err="1"/>
              <a:t>zet</a:t>
            </a:r>
            <a:r>
              <a:rPr lang="en-GB" sz="3100" dirty="0"/>
              <a:t> om </a:t>
            </a:r>
            <a:r>
              <a:rPr lang="en-GB" sz="3100" dirty="0" err="1"/>
              <a:t>naar</a:t>
            </a:r>
            <a:r>
              <a:rPr lang="en-GB" sz="3100" dirty="0"/>
              <a:t> het </a:t>
            </a:r>
            <a:r>
              <a:rPr lang="en-GB" sz="3100" dirty="0" err="1"/>
              <a:t>decimale</a:t>
            </a:r>
            <a:r>
              <a:rPr lang="en-GB" sz="3100" dirty="0"/>
              <a:t> </a:t>
            </a:r>
            <a:r>
              <a:rPr lang="en-GB" sz="3100" dirty="0" err="1"/>
              <a:t>stelsel</a:t>
            </a:r>
            <a:r>
              <a:rPr lang="en-GB" sz="3100" dirty="0"/>
              <a:t>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24196"/>
              </p:ext>
            </p:extLst>
          </p:nvPr>
        </p:nvGraphicFramePr>
        <p:xfrm>
          <a:off x="467544" y="1196754"/>
          <a:ext cx="8496944" cy="496855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1) Welk gewicht heeft de hoogste digit in een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hex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getal van 2 cijfers?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2) Wat is de grootste waarde die een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hex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getal van 4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digits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kan weergeven?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3) Welke getalwaarde heeft EB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 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4) Welke waarde stelt CAFE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voor?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5) Welk bereik heeft een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hex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getal van 3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digits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6) Wat betekent FF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7) Welke getalwaarde stelt 64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voor?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8) Wat is de betekenis van 40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5091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75636" y="318183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Oefeningen</a:t>
            </a:r>
            <a:r>
              <a:rPr lang="en-GB" dirty="0"/>
              <a:t>: </a:t>
            </a:r>
            <a:r>
              <a:rPr lang="en-GB" dirty="0" err="1"/>
              <a:t>oplossingen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95422"/>
              </p:ext>
            </p:extLst>
          </p:nvPr>
        </p:nvGraphicFramePr>
        <p:xfrm>
          <a:off x="107504" y="1196752"/>
          <a:ext cx="8712968" cy="451356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22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1) Welk gewicht heeft de hoogste digit in een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hex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getal van 2 cijfers?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>
                          <a:effectLst/>
                          <a:latin typeface="Times New Roman"/>
                          <a:ea typeface="Times New Roman"/>
                        </a:rPr>
                        <a:t>(16)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2) Wat is de grootste waarde die een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hex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getal van 4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digits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kan weergeven?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(65535)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3) Welke getalwaarde heeft EB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 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(235)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4) Welke waarde stelt CAFE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voor?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(51966)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5) Welk bereik heeft een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hex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getal van 3 </a:t>
                      </a:r>
                      <a:r>
                        <a:rPr lang="nl-BE" sz="2000" b="1" dirty="0" err="1">
                          <a:effectLst/>
                          <a:latin typeface="Times New Roman"/>
                          <a:ea typeface="Times New Roman"/>
                        </a:rPr>
                        <a:t>digits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(0 t/m 4095)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6) Wat betekent FF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(255)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7) Welke getalwaarde stelt 64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 voor?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(100)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8) Wat is de betekenis van 40</a:t>
                      </a:r>
                      <a:r>
                        <a:rPr lang="nl-BE" sz="2000" b="1" baseline="-25000" dirty="0">
                          <a:effectLst/>
                          <a:latin typeface="Times New Roman"/>
                          <a:ea typeface="Times New Roman"/>
                        </a:rPr>
                        <a:t>16</a:t>
                      </a: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2000" b="1" dirty="0">
                          <a:effectLst/>
                          <a:latin typeface="Times New Roman"/>
                          <a:ea typeface="Times New Roman"/>
                        </a:rPr>
                        <a:t>(64)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9458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132856"/>
            <a:ext cx="719149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Verbanden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13421" y="973137"/>
            <a:ext cx="8713788" cy="4911725"/>
          </a:xfrm>
        </p:spPr>
        <p:txBody>
          <a:bodyPr/>
          <a:lstStyle/>
          <a:p>
            <a:pPr marL="0" indent="0" algn="ctr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OCT </a:t>
            </a:r>
            <a:r>
              <a:rPr lang="en-GB" dirty="0">
                <a:sym typeface="Wingdings 3"/>
              </a:rPr>
              <a:t>  BIN   HEX</a:t>
            </a:r>
          </a:p>
          <a:p>
            <a:pPr marL="0" indent="0" algn="ctr">
              <a:lnSpc>
                <a:spcPct val="83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 marL="0" indent="0">
              <a:lnSpc>
                <a:spcPct val="110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                                                                                            = OCT</a:t>
            </a:r>
          </a:p>
          <a:p>
            <a:pPr marL="0" indent="0">
              <a:lnSpc>
                <a:spcPct val="110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                                                                                            = BIN</a:t>
            </a:r>
          </a:p>
          <a:p>
            <a:pPr marL="0" indent="0">
              <a:lnSpc>
                <a:spcPct val="110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                                                                                            = HEX</a:t>
            </a:r>
          </a:p>
          <a:p>
            <a:pPr marL="0" indent="0">
              <a:lnSpc>
                <a:spcPct val="110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>
              <a:sym typeface="Wingdings 3"/>
            </a:endParaRPr>
          </a:p>
          <a:p>
            <a:pPr marL="0" indent="0">
              <a:lnSpc>
                <a:spcPct val="110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nl-BE" dirty="0">
              <a:sym typeface="Wingdings 3"/>
            </a:endParaRPr>
          </a:p>
          <a:p>
            <a:pPr marL="0" indent="0">
              <a:lnSpc>
                <a:spcPct val="110000"/>
              </a:lnSpc>
              <a:buNone/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dirty="0">
                <a:sym typeface="Wingdings 3"/>
              </a:rPr>
              <a:t>Bemerk: een </a:t>
            </a:r>
            <a:r>
              <a:rPr lang="nl-BE" sz="2000" dirty="0" err="1">
                <a:sym typeface="Wingdings 3"/>
              </a:rPr>
              <a:t>nibble</a:t>
            </a:r>
            <a:r>
              <a:rPr lang="nl-BE" sz="2000" dirty="0">
                <a:sym typeface="Wingdings 3"/>
              </a:rPr>
              <a:t> wordt voorgesteld door één hexadecimaal cijfer.</a:t>
            </a:r>
            <a:endParaRPr lang="nl-BE" sz="2000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711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Voorbeelden</a:t>
            </a:r>
            <a:r>
              <a:rPr lang="en-GB" sz="3600" dirty="0"/>
              <a:t> </a:t>
            </a:r>
            <a:r>
              <a:rPr lang="en-GB" sz="3600" dirty="0" err="1"/>
              <a:t>verbanden</a:t>
            </a:r>
            <a:r>
              <a:rPr lang="en-GB" sz="3600" dirty="0"/>
              <a:t> BIN/OCT/HEX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1. 	BIN </a:t>
            </a:r>
            <a:r>
              <a:rPr lang="en-GB" dirty="0">
                <a:sym typeface="Wingdings 3"/>
              </a:rPr>
              <a:t> OCT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	BIN  HEX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2. 	H</a:t>
            </a:r>
            <a:r>
              <a:rPr lang="en-GB" dirty="0"/>
              <a:t>EX </a:t>
            </a:r>
            <a:r>
              <a:rPr lang="en-GB" dirty="0">
                <a:sym typeface="Wingdings 3"/>
              </a:rPr>
              <a:t> BIN</a:t>
            </a:r>
          </a:p>
          <a:p>
            <a:pPr lvl="0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000000"/>
                </a:solidFill>
                <a:sym typeface="Wingdings 3"/>
              </a:rPr>
              <a:t>H</a:t>
            </a:r>
            <a:r>
              <a:rPr lang="en-GB" dirty="0">
                <a:solidFill>
                  <a:srgbClr val="000000"/>
                </a:solidFill>
              </a:rPr>
              <a:t>EX </a:t>
            </a:r>
            <a:r>
              <a:rPr lang="en-GB" dirty="0">
                <a:solidFill>
                  <a:srgbClr val="000000"/>
                </a:solidFill>
                <a:sym typeface="Wingdings 3"/>
              </a:rPr>
              <a:t> OCT	</a:t>
            </a:r>
            <a:r>
              <a:rPr lang="en-GB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D3</a:t>
            </a:r>
            <a:r>
              <a:rPr lang="en-GB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16</a:t>
            </a:r>
            <a:r>
              <a:rPr lang="en-GB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	= 11 010 011</a:t>
            </a:r>
            <a:r>
              <a:rPr lang="en-GB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2</a:t>
            </a:r>
          </a:p>
          <a:p>
            <a:pPr lvl="0"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sz="2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					=  3    2     3</a:t>
            </a:r>
            <a:r>
              <a:rPr lang="en-GB" sz="2400" b="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8</a:t>
            </a:r>
            <a:r>
              <a:rPr lang="en-GB" dirty="0">
                <a:solidFill>
                  <a:srgbClr val="000000"/>
                </a:solidFill>
                <a:sym typeface="Wingdings 3"/>
              </a:rPr>
              <a:t>	</a:t>
            </a: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17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81" y="1037109"/>
            <a:ext cx="3587399" cy="12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75" y="2924944"/>
            <a:ext cx="2668917" cy="66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18215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/>
              <a:t>Voorbeelden</a:t>
            </a:r>
            <a:r>
              <a:rPr lang="en-GB" sz="3600" dirty="0"/>
              <a:t> </a:t>
            </a:r>
            <a:r>
              <a:rPr lang="en-GB" sz="3600" dirty="0" err="1"/>
              <a:t>verbanden</a:t>
            </a:r>
            <a:r>
              <a:rPr lang="en-GB" sz="3600" dirty="0"/>
              <a:t> BIN/OCT/HEX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3.	OCT </a:t>
            </a:r>
            <a:r>
              <a:rPr lang="en-GB" dirty="0">
                <a:sym typeface="Wingdings 3"/>
              </a:rPr>
              <a:t> BIN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/>
              <a:t>	OCT </a:t>
            </a:r>
            <a:r>
              <a:rPr lang="en-GB" dirty="0">
                <a:sym typeface="Wingdings 3"/>
              </a:rPr>
              <a:t> HEX</a:t>
            </a: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5823"/>
            <a:ext cx="8763916" cy="296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3457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Conversie</a:t>
            </a:r>
            <a:r>
              <a:rPr lang="en-GB" dirty="0"/>
              <a:t> van </a:t>
            </a:r>
            <a:r>
              <a:rPr lang="en-GB" dirty="0" err="1"/>
              <a:t>talstelsels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19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0684"/>
          <a:stretch/>
        </p:blipFill>
        <p:spPr bwMode="auto">
          <a:xfrm>
            <a:off x="291877" y="1988840"/>
            <a:ext cx="8738616" cy="19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510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dirty="0"/>
              <a:t>Talstelsels DEC </a:t>
            </a:r>
            <a:r>
              <a:rPr lang="nl-BE" dirty="0">
                <a:latin typeface="Arial"/>
                <a:cs typeface="Arial"/>
              </a:rPr>
              <a:t>↔</a:t>
            </a:r>
            <a:r>
              <a:rPr lang="nl-BE" dirty="0"/>
              <a:t> BIN </a:t>
            </a:r>
            <a:r>
              <a:rPr lang="nl-BE" dirty="0">
                <a:latin typeface="Arial"/>
                <a:cs typeface="Arial"/>
              </a:rPr>
              <a:t>↔</a:t>
            </a:r>
            <a:r>
              <a:rPr lang="nl-BE" dirty="0"/>
              <a:t> OCT </a:t>
            </a:r>
            <a:r>
              <a:rPr lang="nl-BE" dirty="0">
                <a:latin typeface="Arial"/>
                <a:cs typeface="Arial"/>
              </a:rPr>
              <a:t>↔</a:t>
            </a:r>
            <a:r>
              <a:rPr lang="nl-BE" dirty="0"/>
              <a:t> HEX</a:t>
            </a:r>
          </a:p>
          <a:p>
            <a:pPr marL="457200" indent="-457200">
              <a:buFontTx/>
              <a:buChar char="-"/>
            </a:pPr>
            <a:r>
              <a:rPr lang="nl-BE" dirty="0"/>
              <a:t>Oefeningen</a:t>
            </a:r>
          </a:p>
          <a:p>
            <a:pPr marL="457200" indent="-457200">
              <a:buFontTx/>
              <a:buChar char="-"/>
            </a:pPr>
            <a:r>
              <a:rPr lang="nl-BE" dirty="0"/>
              <a:t>Verbanden tussen talstelsels BIN-OCT-HEX</a:t>
            </a:r>
          </a:p>
          <a:p>
            <a:pPr marL="457200" indent="-457200">
              <a:buFontTx/>
              <a:buChar char="-"/>
            </a:pPr>
            <a:r>
              <a:rPr lang="nl-BE" dirty="0"/>
              <a:t>Omzettingen van talstelsels</a:t>
            </a:r>
          </a:p>
          <a:p>
            <a:pPr marL="457200" indent="-457200">
              <a:buFontTx/>
              <a:buChar char="-"/>
            </a:pPr>
            <a:r>
              <a:rPr lang="nl-BE" dirty="0"/>
              <a:t>Fractionele getallen </a:t>
            </a:r>
            <a:r>
              <a:rPr lang="nl-BE" sz="2800" dirty="0"/>
              <a:t>(positief en kleiner dan 1)</a:t>
            </a:r>
          </a:p>
          <a:p>
            <a:pPr marL="457200" indent="-457200">
              <a:buFontTx/>
              <a:buChar char="-"/>
            </a:pPr>
            <a:r>
              <a:rPr lang="nl-BE" dirty="0"/>
              <a:t>Oefeningen</a:t>
            </a:r>
          </a:p>
          <a:p>
            <a:pPr marL="457200" indent="-457200">
              <a:buFontTx/>
              <a:buChar char="-"/>
            </a:pP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8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Omzettingen</a:t>
            </a:r>
            <a:r>
              <a:rPr lang="en-GB" sz="3100" dirty="0"/>
              <a:t> (</a:t>
            </a:r>
            <a:r>
              <a:rPr lang="en-GB" sz="3100" dirty="0" err="1"/>
              <a:t>gemakkelijker</a:t>
            </a:r>
            <a:r>
              <a:rPr lang="en-GB" sz="3100" dirty="0"/>
              <a:t> </a:t>
            </a:r>
            <a:r>
              <a:rPr lang="en-GB" sz="3100" dirty="0" err="1"/>
              <a:t>dan</a:t>
            </a:r>
            <a:r>
              <a:rPr lang="en-GB" sz="3100" dirty="0"/>
              <a:t> </a:t>
            </a:r>
            <a:r>
              <a:rPr lang="en-GB" sz="3100" dirty="0" err="1"/>
              <a:t>boek</a:t>
            </a:r>
            <a:r>
              <a:rPr lang="en-GB" sz="3100" dirty="0"/>
              <a:t>!)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Geheel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: DEC </a:t>
            </a:r>
            <a:r>
              <a:rPr lang="en-GB" dirty="0">
                <a:sym typeface="Wingdings 3"/>
              </a:rPr>
              <a:t> BIN</a:t>
            </a: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20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55" y="1700808"/>
            <a:ext cx="63436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8776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Omzettingen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Geheel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: DEC </a:t>
            </a:r>
            <a:r>
              <a:rPr lang="en-GB" dirty="0">
                <a:sym typeface="Wingdings 3"/>
              </a:rPr>
              <a:t> OCT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Geheel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: DEC </a:t>
            </a:r>
            <a:r>
              <a:rPr lang="en-GB" dirty="0">
                <a:sym typeface="Wingdings 3"/>
              </a:rPr>
              <a:t> HEX</a:t>
            </a:r>
            <a:endParaRPr lang="en-GB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21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3" y="1593993"/>
            <a:ext cx="6185648" cy="205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2" y="4450059"/>
            <a:ext cx="6842873" cy="149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5488879" y="5435932"/>
            <a:ext cx="739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190</a:t>
            </a:r>
            <a:r>
              <a:rPr lang="nl-BE" baseline="-25000" dirty="0"/>
              <a:t>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24634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Fractionele</a:t>
            </a:r>
            <a:r>
              <a:rPr lang="en-GB" dirty="0"/>
              <a:t> </a:t>
            </a:r>
            <a:r>
              <a:rPr lang="en-GB" dirty="0" err="1"/>
              <a:t>getallen</a:t>
            </a:r>
            <a:endParaRPr lang="en-GB" dirty="0"/>
          </a:p>
        </p:txBody>
      </p:sp>
      <p:sp>
        <p:nvSpPr>
          <p:cNvPr id="59394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9395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7D6741D8-92BC-4FCC-AC41-129D33472F9E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22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17787"/>
            <a:ext cx="6613984" cy="169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09719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733963" y="980728"/>
            <a:ext cx="38677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‘fractioneel’ = getallen kleiner dan 1</a:t>
            </a:r>
          </a:p>
          <a:p>
            <a:endParaRPr lang="nl-BE" dirty="0"/>
          </a:p>
          <a:p>
            <a:r>
              <a:rPr lang="nl-BE" dirty="0">
                <a:solidFill>
                  <a:srgbClr val="255398"/>
                </a:solidFill>
              </a:rPr>
              <a:t>   </a:t>
            </a:r>
            <a:r>
              <a:rPr lang="nl-BE" u="sng" dirty="0">
                <a:solidFill>
                  <a:srgbClr val="255398"/>
                </a:solidFill>
              </a:rPr>
              <a:t>decimale talstelsel</a:t>
            </a:r>
            <a:r>
              <a:rPr lang="nl-BE" dirty="0">
                <a:solidFill>
                  <a:srgbClr val="255398"/>
                </a:solidFill>
              </a:rPr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>
                <a:solidFill>
                  <a:srgbClr val="255398"/>
                </a:solidFill>
              </a:rPr>
              <a:t>   analoog in </a:t>
            </a:r>
            <a:r>
              <a:rPr lang="nl-BE" u="sng" dirty="0">
                <a:solidFill>
                  <a:srgbClr val="255398"/>
                </a:solidFill>
              </a:rPr>
              <a:t>binaire talstelsel</a:t>
            </a:r>
            <a:r>
              <a:rPr lang="nl-BE" dirty="0">
                <a:solidFill>
                  <a:srgbClr val="255398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45543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Fractionele</a:t>
            </a:r>
            <a:r>
              <a:rPr lang="en-GB" dirty="0"/>
              <a:t> </a:t>
            </a:r>
            <a:r>
              <a:rPr lang="en-GB" dirty="0" err="1"/>
              <a:t>getallen</a:t>
            </a:r>
            <a:endParaRPr lang="en-GB" dirty="0"/>
          </a:p>
        </p:txBody>
      </p:sp>
      <p:sp>
        <p:nvSpPr>
          <p:cNvPr id="59394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9395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7D6741D8-92BC-4FCC-AC41-129D33472F9E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67544" y="3284984"/>
            <a:ext cx="8219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u="sng" dirty="0"/>
              <a:t>Methode 1</a:t>
            </a:r>
            <a:r>
              <a:rPr lang="nl-BE" dirty="0"/>
              <a:t>: de fractie F = 0,1101</a:t>
            </a:r>
            <a:r>
              <a:rPr lang="nl-BE" baseline="-25000" dirty="0"/>
              <a:t>2</a:t>
            </a:r>
            <a:r>
              <a:rPr lang="nl-BE" dirty="0"/>
              <a:t> in de bovenstaande bitstring betekent dus:</a:t>
            </a:r>
          </a:p>
          <a:p>
            <a:endParaRPr lang="nl-BE" dirty="0"/>
          </a:p>
          <a:p>
            <a:r>
              <a:rPr lang="nl-BE" dirty="0"/>
              <a:t>       		F = 1</a:t>
            </a:r>
            <a:r>
              <a:rPr lang="nl-BE" dirty="0">
                <a:sym typeface="Symbol"/>
              </a:rPr>
              <a:t></a:t>
            </a:r>
            <a:r>
              <a:rPr lang="nl-BE" dirty="0"/>
              <a:t> 0,5 + 1</a:t>
            </a:r>
            <a:r>
              <a:rPr lang="nl-BE" dirty="0">
                <a:sym typeface="Symbol"/>
              </a:rPr>
              <a:t></a:t>
            </a:r>
            <a:r>
              <a:rPr lang="nl-BE" dirty="0"/>
              <a:t> 0,25 + 0</a:t>
            </a:r>
            <a:r>
              <a:rPr lang="nl-BE" dirty="0">
                <a:sym typeface="Symbol"/>
              </a:rPr>
              <a:t></a:t>
            </a:r>
            <a:r>
              <a:rPr lang="nl-BE" dirty="0"/>
              <a:t> 0,125 + 1</a:t>
            </a:r>
            <a:r>
              <a:rPr lang="nl-BE" dirty="0">
                <a:sym typeface="Symbol"/>
              </a:rPr>
              <a:t></a:t>
            </a:r>
            <a:r>
              <a:rPr lang="nl-BE" dirty="0"/>
              <a:t> 0,0625</a:t>
            </a:r>
          </a:p>
          <a:p>
            <a:r>
              <a:rPr lang="nl-BE" dirty="0"/>
              <a:t>		   = 0,8125</a:t>
            </a:r>
          </a:p>
          <a:p>
            <a:r>
              <a:rPr lang="nl-BE" dirty="0"/>
              <a:t> </a:t>
            </a:r>
          </a:p>
          <a:p>
            <a:r>
              <a:rPr lang="nl-BE" u="sng" dirty="0"/>
              <a:t>Methode 2</a:t>
            </a:r>
            <a:r>
              <a:rPr lang="nl-BE" dirty="0"/>
              <a:t>: een snellere manier om ditzelfde resultaat te vinden gaat als volgt:</a:t>
            </a:r>
          </a:p>
          <a:p>
            <a:endParaRPr lang="nl-BE" dirty="0"/>
          </a:p>
          <a:p>
            <a:r>
              <a:rPr lang="nl-BE" dirty="0"/>
              <a:t>       		F = 13 / 16 = 0,8125</a:t>
            </a:r>
          </a:p>
          <a:p>
            <a:r>
              <a:rPr lang="nl-BE" dirty="0"/>
              <a:t> 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09719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257175" y="970821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000" b="1" dirty="0">
                <a:latin typeface="Corbel" panose="020B0503020204020204" pitchFamily="34" charset="0"/>
              </a:rPr>
              <a:t>BIN </a:t>
            </a:r>
            <a:r>
              <a:rPr lang="nl-BE" sz="3000" b="1" dirty="0">
                <a:latin typeface="Corbel" panose="020B0503020204020204" pitchFamily="34" charset="0"/>
                <a:sym typeface="Wingdings 3"/>
              </a:rPr>
              <a:t> DEC</a:t>
            </a:r>
            <a:endParaRPr lang="nl-BE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82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Fractionele</a:t>
            </a:r>
            <a:r>
              <a:rPr lang="en-GB" dirty="0"/>
              <a:t> </a:t>
            </a:r>
            <a:r>
              <a:rPr lang="en-GB" dirty="0" err="1"/>
              <a:t>getallen</a:t>
            </a:r>
            <a:endParaRPr lang="nl-BE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dirty="0"/>
              <a:t>DEC </a:t>
            </a:r>
            <a:r>
              <a:rPr lang="nl-BE" dirty="0">
                <a:sym typeface="Wingdings 3"/>
              </a:rPr>
              <a:t> BIN</a:t>
            </a: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b="0" dirty="0">
                <a:sym typeface="Wingdings 3"/>
              </a:rPr>
              <a:t>	</a:t>
            </a: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0,625</a:t>
            </a:r>
            <a:r>
              <a:rPr lang="en-GB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10</a:t>
            </a: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 = 0,101</a:t>
            </a:r>
            <a:r>
              <a:rPr lang="en-GB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2</a:t>
            </a:r>
            <a:endParaRPr lang="en-GB" b="0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>
                <a:sym typeface="Wingdings 3"/>
              </a:rPr>
              <a:t>				       </a:t>
            </a: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0 , 1  0  1 </a:t>
            </a:r>
            <a:r>
              <a:rPr lang="en-GB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/>
              </a:rPr>
              <a:t>2</a:t>
            </a: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>
              <a:sym typeface="Wingdings 3"/>
            </a:endParaRPr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nl-BE" sz="2000" u="sng" dirty="0">
                <a:sym typeface="Wingdings 3"/>
              </a:rPr>
              <a:t>Aandacht</a:t>
            </a:r>
            <a:r>
              <a:rPr lang="nl-BE" sz="2000" dirty="0">
                <a:sym typeface="Wingdings 3"/>
              </a:rPr>
              <a:t>: de komma (of punt) wordt alleen in de tekstvorm expliciet genoteerd, maar in een digitaal systeem wordt deze niet aangeduid.</a:t>
            </a:r>
            <a:endParaRPr lang="nl-BE" sz="2000" dirty="0"/>
          </a:p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24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3" b="22269"/>
          <a:stretch/>
        </p:blipFill>
        <p:spPr bwMode="auto">
          <a:xfrm>
            <a:off x="688836" y="2356754"/>
            <a:ext cx="7361237" cy="14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086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</a:t>
            </a:r>
            <a:r>
              <a:rPr lang="nl-BE" dirty="0" err="1"/>
              <a:t>WinLogiLab</a:t>
            </a:r>
            <a:r>
              <a:rPr lang="nl-BE" dirty="0"/>
              <a:t>: omzettingen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Programma staat op Toledo!</a:t>
            </a:r>
          </a:p>
          <a:p>
            <a:r>
              <a:rPr lang="nl-BE" dirty="0"/>
              <a:t>Bovenste functie ‘</a:t>
            </a:r>
            <a:r>
              <a:rPr lang="nl-BE" dirty="0" err="1"/>
              <a:t>BaseCon</a:t>
            </a:r>
            <a:r>
              <a:rPr lang="nl-BE" dirty="0"/>
              <a:t>’</a:t>
            </a:r>
          </a:p>
          <a:p>
            <a:endParaRPr lang="nl-BE" dirty="0"/>
          </a:p>
          <a:p>
            <a:r>
              <a:rPr lang="nl-BE" dirty="0"/>
              <a:t>Enkel te gebruiken ter controle!</a:t>
            </a:r>
          </a:p>
          <a:p>
            <a:endParaRPr lang="nl-BE" dirty="0"/>
          </a:p>
          <a:p>
            <a:r>
              <a:rPr lang="nl-BE" dirty="0"/>
              <a:t>Ook fractionele getallen (maar met </a:t>
            </a:r>
            <a:r>
              <a:rPr lang="nl-BE" u="sng" dirty="0"/>
              <a:t>punt</a:t>
            </a:r>
            <a:r>
              <a:rPr lang="nl-BE" dirty="0"/>
              <a:t> ingeven)</a:t>
            </a:r>
          </a:p>
          <a:p>
            <a:pPr lvl="2"/>
            <a:r>
              <a:rPr lang="nl-BE" dirty="0"/>
              <a:t>Vb.    0.625</a:t>
            </a:r>
            <a:r>
              <a:rPr lang="nl-BE" baseline="-25000" dirty="0"/>
              <a:t>10</a:t>
            </a:r>
            <a:r>
              <a:rPr lang="nl-BE" dirty="0"/>
              <a:t> = 0000.1010</a:t>
            </a:r>
            <a:r>
              <a:rPr lang="nl-BE" baseline="-25000" dirty="0"/>
              <a:t>2</a:t>
            </a:r>
            <a:endParaRPr lang="nl-BE" dirty="0"/>
          </a:p>
          <a:p>
            <a:endParaRPr lang="nl-BE" dirty="0"/>
          </a:p>
          <a:p>
            <a:r>
              <a:rPr lang="nl-BE" dirty="0"/>
              <a:t>Grondtal (= </a:t>
            </a:r>
            <a:r>
              <a:rPr lang="nl-BE" i="1" dirty="0"/>
              <a:t>Base</a:t>
            </a:r>
            <a:r>
              <a:rPr lang="nl-BE" dirty="0"/>
              <a:t>) van 2 t.e.m. 36 (!)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Oefeningen: opgave 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7" y="1125538"/>
            <a:ext cx="8281045" cy="5111774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Zet de binaire waarde om naar een decimale waarde, dan naar een octale waarde en dan naar een hexadecimale waarde.</a:t>
            </a:r>
          </a:p>
          <a:p>
            <a:pPr marL="0" indent="0">
              <a:buNone/>
            </a:pPr>
            <a:r>
              <a:rPr lang="nl-BE" dirty="0"/>
              <a:t>						DEC		OCT		HEX</a:t>
            </a:r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0100 1100</a:t>
            </a:r>
            <a:r>
              <a:rPr lang="nl-BE" sz="1800" baseline="-25000" dirty="0"/>
              <a:t>2</a:t>
            </a:r>
            <a:r>
              <a:rPr lang="nl-BE" sz="1800" dirty="0"/>
              <a:t> 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0000 0000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0000 0001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1101 0000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0111 1111</a:t>
            </a:r>
            <a:r>
              <a:rPr lang="nl-BE" sz="1800" baseline="-25000" dirty="0"/>
              <a:t>2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1000 0000</a:t>
            </a:r>
            <a:r>
              <a:rPr lang="nl-BE" sz="1800" baseline="-25000" dirty="0"/>
              <a:t>2</a:t>
            </a: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6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dirty="0"/>
              <a:t>Oefeningen: opgave 1 – Opl.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908720"/>
            <a:ext cx="8281045" cy="5399806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Zet de binaire waarde om naar een decimale waarde, dan naar een octale waarde en dan naar een hexadecimale waarde.</a:t>
            </a:r>
          </a:p>
          <a:p>
            <a:pPr marL="0" indent="0">
              <a:buNone/>
            </a:pPr>
            <a:r>
              <a:rPr lang="nl-BE" dirty="0"/>
              <a:t>						DEC		OCT		HEX</a:t>
            </a:r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0100 1100</a:t>
            </a:r>
            <a:r>
              <a:rPr lang="nl-BE" sz="1800" baseline="-25000" dirty="0"/>
              <a:t>2</a:t>
            </a:r>
            <a:r>
              <a:rPr lang="nl-BE" sz="1800" dirty="0"/>
              <a:t> 		076</a:t>
            </a:r>
            <a:r>
              <a:rPr lang="nl-BE" sz="1800" baseline="-25000" dirty="0"/>
              <a:t>10</a:t>
            </a:r>
            <a:r>
              <a:rPr lang="nl-BE" sz="1800" dirty="0"/>
              <a:t>			114</a:t>
            </a:r>
            <a:r>
              <a:rPr lang="nl-BE" sz="1800" baseline="-25000" dirty="0"/>
              <a:t>8</a:t>
            </a:r>
            <a:r>
              <a:rPr lang="nl-BE" sz="1800" dirty="0"/>
              <a:t>			4C</a:t>
            </a:r>
            <a:r>
              <a:rPr lang="nl-BE" sz="1800" baseline="-25000" dirty="0"/>
              <a:t>16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0000 0000</a:t>
            </a:r>
            <a:r>
              <a:rPr lang="nl-BE" sz="1800" baseline="-25000" dirty="0"/>
              <a:t>2</a:t>
            </a:r>
            <a:r>
              <a:rPr lang="nl-BE" sz="1800" dirty="0"/>
              <a:t>		000</a:t>
            </a:r>
            <a:r>
              <a:rPr lang="nl-BE" sz="1800" baseline="-25000" dirty="0"/>
              <a:t>10</a:t>
            </a:r>
            <a:r>
              <a:rPr lang="nl-BE" sz="1800" dirty="0"/>
              <a:t>		000</a:t>
            </a:r>
            <a:r>
              <a:rPr lang="nl-BE" sz="1800" baseline="-25000" dirty="0"/>
              <a:t>8</a:t>
            </a:r>
            <a:r>
              <a:rPr lang="nl-BE" sz="1800" dirty="0"/>
              <a:t>			00</a:t>
            </a:r>
            <a:r>
              <a:rPr lang="nl-BE" sz="1800" baseline="-25000" dirty="0"/>
              <a:t>16</a:t>
            </a: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0000 0001</a:t>
            </a:r>
            <a:r>
              <a:rPr lang="nl-BE" sz="1800" baseline="-25000" dirty="0"/>
              <a:t>2</a:t>
            </a:r>
            <a:r>
              <a:rPr lang="nl-BE" sz="1800" dirty="0"/>
              <a:t>		001</a:t>
            </a:r>
            <a:r>
              <a:rPr lang="nl-BE" sz="1800" baseline="-25000" dirty="0"/>
              <a:t>10</a:t>
            </a:r>
            <a:r>
              <a:rPr lang="nl-BE" sz="1800" dirty="0"/>
              <a:t>		001</a:t>
            </a:r>
            <a:r>
              <a:rPr lang="nl-BE" sz="1800" baseline="-25000" dirty="0"/>
              <a:t>8</a:t>
            </a:r>
            <a:r>
              <a:rPr lang="nl-BE" sz="1800" dirty="0"/>
              <a:t>			01</a:t>
            </a:r>
            <a:r>
              <a:rPr lang="nl-BE" sz="1800" baseline="-25000" dirty="0"/>
              <a:t>16</a:t>
            </a: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1101 0000</a:t>
            </a:r>
            <a:r>
              <a:rPr lang="nl-BE" sz="1800" baseline="-25000" dirty="0"/>
              <a:t>2</a:t>
            </a:r>
            <a:r>
              <a:rPr lang="nl-BE" sz="1800" dirty="0"/>
              <a:t>			208</a:t>
            </a:r>
            <a:r>
              <a:rPr lang="nl-BE" sz="1800" baseline="-25000" dirty="0"/>
              <a:t>10</a:t>
            </a:r>
            <a:r>
              <a:rPr lang="nl-BE" sz="1800" dirty="0"/>
              <a:t>		320</a:t>
            </a:r>
            <a:r>
              <a:rPr lang="nl-BE" sz="1800" baseline="-25000" dirty="0"/>
              <a:t>8</a:t>
            </a:r>
            <a:r>
              <a:rPr lang="nl-BE" sz="1800" dirty="0"/>
              <a:t>			D0</a:t>
            </a:r>
            <a:r>
              <a:rPr lang="nl-BE" sz="1800" baseline="-25000" dirty="0"/>
              <a:t>16</a:t>
            </a: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0111 1111</a:t>
            </a:r>
            <a:r>
              <a:rPr lang="nl-BE" sz="1800" baseline="-25000" dirty="0"/>
              <a:t>2</a:t>
            </a:r>
            <a:r>
              <a:rPr lang="nl-BE" sz="1800" dirty="0"/>
              <a:t>			127</a:t>
            </a:r>
            <a:r>
              <a:rPr lang="nl-BE" sz="1800" baseline="-25000" dirty="0"/>
              <a:t>10</a:t>
            </a:r>
            <a:r>
              <a:rPr lang="nl-BE" sz="1800" dirty="0"/>
              <a:t>			177</a:t>
            </a:r>
            <a:r>
              <a:rPr lang="nl-BE" sz="1800" baseline="-25000" dirty="0"/>
              <a:t>8</a:t>
            </a:r>
            <a:r>
              <a:rPr lang="nl-BE" sz="1800" dirty="0"/>
              <a:t>			7F</a:t>
            </a:r>
            <a:r>
              <a:rPr lang="nl-BE" sz="1800" baseline="-25000" dirty="0"/>
              <a:t>16</a:t>
            </a:r>
          </a:p>
          <a:p>
            <a:pPr marL="857250" lvl="1" indent="-457200">
              <a:buFont typeface="+mj-lt"/>
              <a:buAutoNum type="alphaLcParenR"/>
            </a:pP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r>
              <a:rPr lang="nl-BE" sz="1800" dirty="0"/>
              <a:t>1000 0000</a:t>
            </a:r>
            <a:r>
              <a:rPr lang="nl-BE" sz="1800" baseline="-25000" dirty="0"/>
              <a:t>2</a:t>
            </a:r>
            <a:r>
              <a:rPr lang="nl-BE" sz="1800" dirty="0"/>
              <a:t>		128</a:t>
            </a:r>
            <a:r>
              <a:rPr lang="nl-BE" sz="1800" baseline="-25000" dirty="0"/>
              <a:t>10</a:t>
            </a:r>
            <a:r>
              <a:rPr lang="nl-BE" sz="1800" dirty="0"/>
              <a:t>		200</a:t>
            </a:r>
            <a:r>
              <a:rPr lang="nl-BE" sz="1800" baseline="-25000" dirty="0"/>
              <a:t>8</a:t>
            </a:r>
            <a:r>
              <a:rPr lang="nl-BE" sz="1800" dirty="0"/>
              <a:t>			80</a:t>
            </a:r>
            <a:r>
              <a:rPr lang="nl-BE" sz="1800" baseline="-25000" dirty="0"/>
              <a:t>16</a:t>
            </a:r>
            <a:endParaRPr lang="nl-BE" sz="1800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27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0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Oefeningen: opgave 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Zet om van decimaal naar een 8-bits binaire string (= een byte).</a:t>
            </a:r>
          </a:p>
          <a:p>
            <a:pPr marL="0" indent="0">
              <a:buNone/>
            </a:pPr>
            <a:r>
              <a:rPr lang="nl-BE" dirty="0"/>
              <a:t>							BIN</a:t>
            </a:r>
          </a:p>
          <a:p>
            <a:pPr marL="857250" lvl="1" indent="-457200">
              <a:buFont typeface="+mj-lt"/>
              <a:buAutoNum type="alphaLcParenR"/>
            </a:pPr>
            <a:r>
              <a:rPr lang="nl-BE" dirty="0"/>
              <a:t>100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r>
              <a:rPr lang="nl-BE" dirty="0"/>
              <a:t>97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r>
              <a:rPr lang="nl-BE" dirty="0"/>
              <a:t>35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85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dirty="0"/>
              <a:t>Oefeningen: opgave 2 – Opl.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Zet om van decimaal naar een 8-bits binaire string (= een byte).</a:t>
            </a:r>
          </a:p>
          <a:p>
            <a:pPr marL="0" indent="0">
              <a:buNone/>
            </a:pPr>
            <a:r>
              <a:rPr lang="nl-BE" dirty="0"/>
              <a:t>							BIN</a:t>
            </a:r>
          </a:p>
          <a:p>
            <a:pPr marL="857250" lvl="1" indent="-457200">
              <a:buFont typeface="+mj-lt"/>
              <a:buAutoNum type="alphaLcParenR"/>
            </a:pPr>
            <a:r>
              <a:rPr lang="nl-BE" dirty="0"/>
              <a:t>100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	0110 0100</a:t>
            </a:r>
            <a:r>
              <a:rPr lang="nl-BE" baseline="-25000" dirty="0">
                <a:sym typeface="Wingdings 3"/>
              </a:rPr>
              <a:t>2</a:t>
            </a:r>
            <a:endParaRPr lang="nl-BE" baseline="-25000" dirty="0"/>
          </a:p>
          <a:p>
            <a:pPr marL="857250" lvl="1" indent="-457200">
              <a:buFont typeface="+mj-lt"/>
              <a:buAutoNum type="alphaLcParenR"/>
            </a:pPr>
            <a:r>
              <a:rPr lang="nl-BE" dirty="0"/>
              <a:t>97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	0110 0001</a:t>
            </a:r>
            <a:r>
              <a:rPr lang="nl-BE" baseline="-25000" dirty="0">
                <a:sym typeface="Wingdings 3"/>
              </a:rPr>
              <a:t>2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r>
              <a:rPr lang="nl-BE" dirty="0"/>
              <a:t>35</a:t>
            </a:r>
            <a:r>
              <a:rPr lang="nl-BE" baseline="-25000" dirty="0"/>
              <a:t>10</a:t>
            </a:r>
            <a:r>
              <a:rPr lang="nl-BE" dirty="0"/>
              <a:t> 		</a:t>
            </a:r>
            <a:r>
              <a:rPr lang="nl-BE" dirty="0">
                <a:sym typeface="Wingdings 3"/>
              </a:rPr>
              <a:t>	0010 0011</a:t>
            </a:r>
            <a:r>
              <a:rPr lang="nl-BE" baseline="-25000" dirty="0">
                <a:sym typeface="Wingdings 3"/>
              </a:rPr>
              <a:t>2</a:t>
            </a:r>
            <a:endParaRPr lang="nl-BE" dirty="0"/>
          </a:p>
          <a:p>
            <a:pPr marL="857250" lvl="1" indent="-457200">
              <a:buFont typeface="+mj-lt"/>
              <a:buAutoNum type="alphaLcParenR"/>
            </a:pPr>
            <a:endParaRPr lang="nl-BE" baseline="-250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1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Decimale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3</a:t>
            </a:fld>
            <a:endParaRPr lang="en-GB" dirty="0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3" y="1268760"/>
            <a:ext cx="444737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1" y="4077072"/>
            <a:ext cx="847327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3349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Oefeningen: opgave 3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Fractionele getallen.</a:t>
            </a:r>
          </a:p>
          <a:p>
            <a:pPr marL="514350" indent="-514350">
              <a:buAutoNum type="alphaLcParenR"/>
            </a:pPr>
            <a:r>
              <a:rPr lang="nl-BE" dirty="0"/>
              <a:t>Bereken de decimale waarde van 0,01011</a:t>
            </a:r>
            <a:r>
              <a:rPr lang="nl-BE" baseline="-25000" dirty="0"/>
              <a:t>2</a:t>
            </a:r>
            <a:r>
              <a:rPr lang="nl-BE" dirty="0"/>
              <a:t> op de 2 methoden.</a:t>
            </a:r>
          </a:p>
          <a:p>
            <a:pPr marL="514350" indent="-514350">
              <a:buAutoNum type="alphaLcParenR"/>
            </a:pPr>
            <a:endParaRPr lang="nl-BE" dirty="0"/>
          </a:p>
          <a:p>
            <a:pPr marL="514350" indent="-514350">
              <a:buAutoNum type="alphaLcParenR"/>
            </a:pPr>
            <a:r>
              <a:rPr lang="nl-BE" dirty="0"/>
              <a:t>Bereken de binaire waarde van 0,40625</a:t>
            </a:r>
            <a:r>
              <a:rPr lang="nl-BE" baseline="-25000" dirty="0"/>
              <a:t>10</a:t>
            </a:r>
            <a:r>
              <a:rPr lang="nl-BE" dirty="0"/>
              <a:t> tot 5  cijfers na de komma.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32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Oefeningen: opgave 3 – Opl.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Fractionele getallen.</a:t>
            </a:r>
          </a:p>
          <a:p>
            <a:pPr marL="514350" indent="-514350">
              <a:buAutoNum type="alphaLcParenR"/>
            </a:pPr>
            <a:r>
              <a:rPr lang="nl-BE" dirty="0"/>
              <a:t>Bereken de decimale waarde van 0,01011</a:t>
            </a:r>
            <a:r>
              <a:rPr lang="nl-BE" baseline="-25000" dirty="0"/>
              <a:t>2</a:t>
            </a:r>
            <a:r>
              <a:rPr lang="nl-BE" dirty="0"/>
              <a:t> op de 2 methoden.						(0,34375</a:t>
            </a:r>
            <a:r>
              <a:rPr lang="nl-BE" baseline="-25000" dirty="0"/>
              <a:t>10</a:t>
            </a:r>
            <a:r>
              <a:rPr lang="nl-BE" dirty="0"/>
              <a:t>)</a:t>
            </a:r>
          </a:p>
          <a:p>
            <a:pPr marL="514350" indent="-514350">
              <a:buAutoNum type="alphaLcParenR"/>
            </a:pPr>
            <a:endParaRPr lang="nl-BE" dirty="0"/>
          </a:p>
          <a:p>
            <a:pPr marL="514350" indent="-514350">
              <a:buAutoNum type="alphaLcParenR"/>
            </a:pPr>
            <a:r>
              <a:rPr lang="nl-BE" dirty="0"/>
              <a:t>Bereken de binaire waarde van 0,40625</a:t>
            </a:r>
            <a:r>
              <a:rPr lang="nl-BE" baseline="-25000" dirty="0"/>
              <a:t>10</a:t>
            </a:r>
            <a:r>
              <a:rPr lang="nl-BE" dirty="0"/>
              <a:t> tot 5 cijfers na de komma.				(0,01101</a:t>
            </a:r>
            <a:r>
              <a:rPr lang="nl-BE" baseline="-25000" dirty="0"/>
              <a:t>2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Oefeningen: opgave 4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nl-NL" dirty="0"/>
              <a:t>Een meerderjarige vriend zijn verjaardag is uniek. Zijn hexadecimale leeftijd is dezelfde als decimaal in omgekeerde volgorde (ook omgekeerd geldig). Wat is zijn leeftijd?</a:t>
            </a:r>
          </a:p>
          <a:p>
            <a:pPr marL="514350" indent="-514350">
              <a:buAutoNum type="alphaLcParenR"/>
            </a:pPr>
            <a:r>
              <a:rPr lang="nl-BE" dirty="0"/>
              <a:t>Bestaat er ook zo’n leeftijd in het octale stelsel?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2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Studietips en leerdoelen: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Na deze oefensessie moet je </a:t>
            </a:r>
            <a:r>
              <a:rPr lang="nl-BE" u="sng" dirty="0"/>
              <a:t>zeker</a:t>
            </a:r>
            <a:r>
              <a:rPr lang="nl-BE" dirty="0"/>
              <a:t> in staat zijn om:</a:t>
            </a:r>
          </a:p>
          <a:p>
            <a:pPr lvl="1"/>
            <a:r>
              <a:rPr lang="nl-BE" dirty="0"/>
              <a:t>De </a:t>
            </a:r>
            <a:r>
              <a:rPr lang="nl-BE" dirty="0" err="1"/>
              <a:t>gewichtmethode</a:t>
            </a:r>
            <a:r>
              <a:rPr lang="nl-BE" dirty="0"/>
              <a:t> te kunnen toepassen</a:t>
            </a:r>
          </a:p>
          <a:p>
            <a:pPr lvl="1"/>
            <a:r>
              <a:rPr lang="nl-BE" dirty="0"/>
              <a:t>Natuurlijke getallen om te zetten van het ene stelsel naar het andere (binair, octaal, decimaal, hexadecimaal)</a:t>
            </a:r>
          </a:p>
          <a:p>
            <a:pPr lvl="1"/>
            <a:r>
              <a:rPr lang="nl-BE" dirty="0"/>
              <a:t>Verbanden tussen OCT, BIN en HEX herkennen en gebruiken</a:t>
            </a:r>
          </a:p>
          <a:p>
            <a:pPr lvl="1"/>
            <a:r>
              <a:rPr lang="nl-BE" dirty="0"/>
              <a:t>Fractionele getallen omzetten van decimaal naar binair en omgekeerd</a:t>
            </a:r>
          </a:p>
          <a:p>
            <a:pPr lvl="1"/>
            <a:r>
              <a:rPr lang="nl-BE" dirty="0"/>
              <a:t>…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Oefeningen Digitale 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21088"/>
            <a:ext cx="2620122" cy="26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51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Decimale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4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" y="1916832"/>
            <a:ext cx="823560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0565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Binair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5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412075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49080"/>
            <a:ext cx="862655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6435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Binair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6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4" y="1268760"/>
            <a:ext cx="839009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32826"/>
            <a:ext cx="7772127" cy="106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6324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>
                <a:solidFill>
                  <a:srgbClr val="0070C0"/>
                </a:solidFill>
              </a:rPr>
              <a:t>bit</a:t>
            </a:r>
            <a:r>
              <a:rPr lang="nl-BE" sz="2400" dirty="0"/>
              <a:t> = </a:t>
            </a:r>
            <a:r>
              <a:rPr lang="nl-BE" sz="2400" u="sng" dirty="0" err="1"/>
              <a:t>b</a:t>
            </a:r>
            <a:r>
              <a:rPr lang="nl-BE" sz="2400" dirty="0" err="1"/>
              <a:t>inary</a:t>
            </a:r>
            <a:r>
              <a:rPr lang="nl-BE" sz="2400" dirty="0"/>
              <a:t> dig</a:t>
            </a:r>
            <a:r>
              <a:rPr lang="nl-BE" sz="2400" u="sng" dirty="0"/>
              <a:t>it</a:t>
            </a:r>
            <a:r>
              <a:rPr lang="nl-BE" sz="2400" dirty="0"/>
              <a:t>						</a:t>
            </a:r>
            <a:r>
              <a:rPr lang="nl-BE" sz="2400" dirty="0">
                <a:sym typeface="Wingdings 3"/>
              </a:rPr>
              <a:t> “een hapje”</a:t>
            </a:r>
            <a:endParaRPr lang="nl-BE" sz="2400" dirty="0"/>
          </a:p>
          <a:p>
            <a:r>
              <a:rPr lang="nl-BE" sz="2400" dirty="0" err="1">
                <a:solidFill>
                  <a:srgbClr val="0070C0"/>
                </a:solidFill>
              </a:rPr>
              <a:t>nibble</a:t>
            </a:r>
            <a:r>
              <a:rPr lang="nl-BE" sz="2400" dirty="0"/>
              <a:t> = groep van 4 bits				</a:t>
            </a:r>
            <a:r>
              <a:rPr lang="nl-BE" sz="2400" dirty="0">
                <a:sym typeface="Wingdings 3"/>
              </a:rPr>
              <a:t> “een (groter) hapje”</a:t>
            </a:r>
          </a:p>
          <a:p>
            <a:r>
              <a:rPr lang="nl-BE" sz="2400" dirty="0">
                <a:sym typeface="Wingdings 3"/>
              </a:rPr>
              <a:t>											</a:t>
            </a:r>
            <a:r>
              <a:rPr lang="nl-BE" sz="2400" dirty="0" err="1">
                <a:sym typeface="Wingdings 3"/>
              </a:rPr>
              <a:t>to</a:t>
            </a:r>
            <a:r>
              <a:rPr lang="nl-BE" sz="2400" dirty="0">
                <a:sym typeface="Wingdings 3"/>
              </a:rPr>
              <a:t> </a:t>
            </a:r>
            <a:r>
              <a:rPr lang="nl-BE" sz="2400" dirty="0" err="1">
                <a:sym typeface="Wingdings 3"/>
              </a:rPr>
              <a:t>nibble</a:t>
            </a:r>
            <a:r>
              <a:rPr lang="nl-BE" sz="2400" dirty="0">
                <a:sym typeface="Wingdings 3"/>
              </a:rPr>
              <a:t> = peuzelen</a:t>
            </a:r>
            <a:endParaRPr lang="nl-BE" sz="2400" dirty="0"/>
          </a:p>
          <a:p>
            <a:r>
              <a:rPr lang="nl-BE" sz="2400" dirty="0">
                <a:solidFill>
                  <a:srgbClr val="0070C0"/>
                </a:solidFill>
              </a:rPr>
              <a:t>byte</a:t>
            </a:r>
            <a:r>
              <a:rPr lang="nl-BE" sz="2400" dirty="0"/>
              <a:t> = groep van 2 </a:t>
            </a:r>
            <a:r>
              <a:rPr lang="nl-BE" sz="2400" dirty="0" err="1"/>
              <a:t>nibbles</a:t>
            </a:r>
            <a:r>
              <a:rPr lang="nl-BE" sz="2400" dirty="0"/>
              <a:t> of 8 bits</a:t>
            </a:r>
            <a:r>
              <a:rPr lang="nl-BE" sz="2400" dirty="0">
                <a:sym typeface="Wingdings 3"/>
              </a:rPr>
              <a:t>	 “bewuste </a:t>
            </a:r>
            <a:r>
              <a:rPr lang="nl-BE" sz="2400" dirty="0" err="1">
                <a:sym typeface="Wingdings 3"/>
              </a:rPr>
              <a:t>herspelling</a:t>
            </a:r>
            <a:endParaRPr lang="nl-BE" sz="2400" dirty="0">
              <a:sym typeface="Wingdings 3"/>
            </a:endParaRPr>
          </a:p>
          <a:p>
            <a:r>
              <a:rPr lang="nl-BE" sz="2400" dirty="0">
                <a:sym typeface="Wingdings 3"/>
              </a:rPr>
              <a:t>											 van </a:t>
            </a:r>
            <a:r>
              <a:rPr lang="nl-BE" sz="2400" i="1" dirty="0" err="1">
                <a:sym typeface="Wingdings 3"/>
              </a:rPr>
              <a:t>bite</a:t>
            </a:r>
            <a:r>
              <a:rPr lang="nl-BE" sz="2400" dirty="0">
                <a:sym typeface="Wingdings 3"/>
              </a:rPr>
              <a:t> = hap, beet“</a:t>
            </a:r>
            <a:endParaRPr lang="nl-BE" sz="2400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6A91-8F3F-4FBC-AD7F-B60CFA1FD332}" type="slidenum">
              <a:rPr lang="nl-NL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3717032"/>
            <a:ext cx="398795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Binair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r>
              <a:rPr lang="en-GB" dirty="0" err="1"/>
              <a:t>Voorbeeld</a:t>
            </a:r>
            <a:r>
              <a:rPr lang="en-GB" dirty="0"/>
              <a:t> 8-bit string</a:t>
            </a:r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8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2" y="1844824"/>
            <a:ext cx="8690566" cy="377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fgeronde rechthoek 1"/>
          <p:cNvSpPr/>
          <p:nvPr/>
        </p:nvSpPr>
        <p:spPr>
          <a:xfrm>
            <a:off x="395536" y="3356992"/>
            <a:ext cx="5472608" cy="375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8417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1"/>
          <p:cNvSpPr>
            <a:spLocks noGrp="1" noChangeArrowheads="1"/>
          </p:cNvSpPr>
          <p:nvPr>
            <p:ph type="title"/>
          </p:nvPr>
        </p:nvSpPr>
        <p:spPr>
          <a:xfrm>
            <a:off x="257175" y="419100"/>
            <a:ext cx="8059738" cy="561975"/>
          </a:xfrm>
        </p:spPr>
        <p:txBody>
          <a:bodyPr>
            <a:normAutofit fontScale="90000"/>
          </a:bodyPr>
          <a:lstStyle/>
          <a:p>
            <a:pPr>
              <a:lnSpc>
                <a:spcPct val="8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Octaal</a:t>
            </a:r>
            <a:r>
              <a:rPr lang="en-GB" dirty="0"/>
              <a:t> </a:t>
            </a:r>
            <a:r>
              <a:rPr lang="en-GB" dirty="0" err="1"/>
              <a:t>stelsel</a:t>
            </a:r>
            <a:endParaRPr lang="en-GB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4911725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874713" algn="l"/>
                <a:tab pos="1789113" algn="l"/>
                <a:tab pos="2703513" algn="l"/>
                <a:tab pos="3617913" algn="l"/>
                <a:tab pos="4532313" algn="l"/>
                <a:tab pos="5446713" algn="l"/>
                <a:tab pos="6361113" algn="l"/>
                <a:tab pos="7275513" algn="l"/>
                <a:tab pos="8189913" algn="l"/>
                <a:tab pos="9104313" algn="l"/>
                <a:tab pos="10018713" algn="l"/>
              </a:tabLst>
            </a:pPr>
            <a:endParaRPr lang="en-GB" dirty="0"/>
          </a:p>
        </p:txBody>
      </p:sp>
      <p:sp>
        <p:nvSpPr>
          <p:cNvPr id="57346" name="Tijdelijke aanduiding voor voettekst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r>
              <a:rPr lang="nl-NL" dirty="0">
                <a:solidFill>
                  <a:schemeClr val="tx1"/>
                </a:solidFill>
                <a:latin typeface="Corbel" panose="020B0503020204020204" pitchFamily="34" charset="0"/>
              </a:rPr>
              <a:t>Oefeningen Digitale Technieken</a:t>
            </a:r>
            <a:endParaRPr lang="en-GB" dirty="0">
              <a:solidFill>
                <a:srgbClr val="000000"/>
              </a:solidFill>
              <a:latin typeface="Corbel" panose="020B0503020204020204" pitchFamily="34" charset="0"/>
              <a:ea typeface="DejaVuSans" charset="0"/>
              <a:cs typeface="DejaVuSans" charset="0"/>
            </a:endParaRPr>
          </a:p>
        </p:txBody>
      </p:sp>
      <p:sp>
        <p:nvSpPr>
          <p:cNvPr id="57347" name="Tijdelijke aanduiding voor dianumm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defRPr>
            </a:lvl9pPr>
          </a:lstStyle>
          <a:p>
            <a:pPr eaLnBrk="1" hangingPunct="1"/>
            <a:fld id="{123B78CE-C93C-4B70-8A47-719A2901C3C3}" type="slidenum">
              <a:rPr lang="en-GB" smtClean="0">
                <a:solidFill>
                  <a:srgbClr val="000000"/>
                </a:solidFill>
                <a:ea typeface="DejaVuSans" charset="0"/>
                <a:cs typeface="DejaVuSans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ea typeface="DejaVuSans" charset="0"/>
              <a:cs typeface="DejaVuSans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3410492" cy="167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58" y="3212976"/>
            <a:ext cx="834955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6703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esentatie Odisee IWT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Odisee IWT</Template>
  <TotalTime>9545</TotalTime>
  <Words>1261</Words>
  <Application>Microsoft Office PowerPoint</Application>
  <PresentationFormat>Diavoorstelling (4:3)</PresentationFormat>
  <Paragraphs>280</Paragraphs>
  <Slides>33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7</vt:i4>
      </vt:variant>
      <vt:variant>
        <vt:lpstr>Diatitels</vt:lpstr>
      </vt:variant>
      <vt:variant>
        <vt:i4>33</vt:i4>
      </vt:variant>
    </vt:vector>
  </HeadingPairs>
  <TitlesOfParts>
    <vt:vector size="46" baseType="lpstr">
      <vt:lpstr>Arial</vt:lpstr>
      <vt:lpstr>Corbel</vt:lpstr>
      <vt:lpstr>DejaVuSans</vt:lpstr>
      <vt:lpstr>Symbol</vt:lpstr>
      <vt:lpstr>Times New Roman</vt:lpstr>
      <vt:lpstr>Wingdings 3</vt:lpstr>
      <vt:lpstr>Presentatie Odisee IWT</vt:lpstr>
      <vt:lpstr>2_Odisee</vt:lpstr>
      <vt:lpstr>3_Odisee</vt:lpstr>
      <vt:lpstr>7_Odisee</vt:lpstr>
      <vt:lpstr>4_Odisee</vt:lpstr>
      <vt:lpstr>5_Odisee</vt:lpstr>
      <vt:lpstr>6_Odisee</vt:lpstr>
      <vt:lpstr>Digitale Technieken  Oefensessie 1</vt:lpstr>
      <vt:lpstr>Inhoud</vt:lpstr>
      <vt:lpstr>Decimale stelsel</vt:lpstr>
      <vt:lpstr>Decimale stelsel</vt:lpstr>
      <vt:lpstr>Binair stelsel</vt:lpstr>
      <vt:lpstr>Binair stelsel</vt:lpstr>
      <vt:lpstr>PowerPoint-presentatie</vt:lpstr>
      <vt:lpstr>Binair stelsel</vt:lpstr>
      <vt:lpstr>Octaal stelsel</vt:lpstr>
      <vt:lpstr>Octaal stelsel</vt:lpstr>
      <vt:lpstr>Hexadecimaal stelsel</vt:lpstr>
      <vt:lpstr>Hexadecimaal stelsel</vt:lpstr>
      <vt:lpstr>Hexadecimaal stelsel</vt:lpstr>
      <vt:lpstr>Oefeningen (zet om naar het decimale stelsel)</vt:lpstr>
      <vt:lpstr>Oefeningen: oplossingen</vt:lpstr>
      <vt:lpstr>Verbanden</vt:lpstr>
      <vt:lpstr>Voorbeelden verbanden BIN/OCT/HEX</vt:lpstr>
      <vt:lpstr>Voorbeelden verbanden BIN/OCT/HEX</vt:lpstr>
      <vt:lpstr>Conversie van talstelsels</vt:lpstr>
      <vt:lpstr>Omzettingen (gemakkelijker dan boek!)</vt:lpstr>
      <vt:lpstr>Omzettingen</vt:lpstr>
      <vt:lpstr>Fractionele getallen</vt:lpstr>
      <vt:lpstr>Fractionele getallen</vt:lpstr>
      <vt:lpstr>Fractionele getallen</vt:lpstr>
      <vt:lpstr>Demo WinLogiLab: omzettingen</vt:lpstr>
      <vt:lpstr>Oefeningen: opgave 1</vt:lpstr>
      <vt:lpstr>Oefeningen: opgave 1 – Opl.</vt:lpstr>
      <vt:lpstr>Oefeningen: opgave 2</vt:lpstr>
      <vt:lpstr>Oefeningen: opgave 2 – Opl.</vt:lpstr>
      <vt:lpstr>Oefeningen: opgave 3</vt:lpstr>
      <vt:lpstr>Oefeningen: opgave 3 – Opl.</vt:lpstr>
      <vt:lpstr>Oefeningen: opgave 4</vt:lpstr>
      <vt:lpstr>Studietips en leerdoelen:</vt:lpstr>
    </vt:vector>
  </TitlesOfParts>
  <Manager>Dienst Onderwijsverzorging en -ontwikkeling</Manager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Ontwerpsjabloon KaHo Sint-Lieven 2007</dc:title>
  <dc:creator>Dirk Claus</dc:creator>
  <cp:lastModifiedBy>Ferre Defossez</cp:lastModifiedBy>
  <cp:revision>207</cp:revision>
  <cp:lastPrinted>2019-02-20T11:38:13Z</cp:lastPrinted>
  <dcterms:created xsi:type="dcterms:W3CDTF">2008-09-16T13:51:21Z</dcterms:created>
  <dcterms:modified xsi:type="dcterms:W3CDTF">2024-03-07T13:51:31Z</dcterms:modified>
</cp:coreProperties>
</file>