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26"/>
  </p:notesMasterIdLst>
  <p:handoutMasterIdLst>
    <p:handoutMasterId r:id="rId27"/>
  </p:handoutMasterIdLst>
  <p:sldIdLst>
    <p:sldId id="453" r:id="rId3"/>
    <p:sldId id="541" r:id="rId4"/>
    <p:sldId id="569" r:id="rId5"/>
    <p:sldId id="545" r:id="rId6"/>
    <p:sldId id="543" r:id="rId7"/>
    <p:sldId id="571" r:id="rId8"/>
    <p:sldId id="567" r:id="rId9"/>
    <p:sldId id="570" r:id="rId10"/>
    <p:sldId id="544" r:id="rId11"/>
    <p:sldId id="546" r:id="rId12"/>
    <p:sldId id="568" r:id="rId13"/>
    <p:sldId id="547" r:id="rId14"/>
    <p:sldId id="548" r:id="rId15"/>
    <p:sldId id="554" r:id="rId16"/>
    <p:sldId id="555" r:id="rId17"/>
    <p:sldId id="556" r:id="rId18"/>
    <p:sldId id="549" r:id="rId19"/>
    <p:sldId id="566" r:id="rId20"/>
    <p:sldId id="550" r:id="rId21"/>
    <p:sldId id="551" r:id="rId22"/>
    <p:sldId id="552" r:id="rId23"/>
    <p:sldId id="553" r:id="rId24"/>
    <p:sldId id="565" r:id="rId25"/>
  </p:sldIdLst>
  <p:sldSz cx="9144000" cy="6858000" type="screen4x3"/>
  <p:notesSz cx="6864350" cy="99964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 D'haen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0AF"/>
    <a:srgbClr val="C09200"/>
    <a:srgbClr val="3774CD"/>
    <a:srgbClr val="23835A"/>
    <a:srgbClr val="4D83D3"/>
    <a:srgbClr val="25539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CD9A0-F314-4D60-8CFF-2831F6966F42}" v="1" dt="2024-03-11T08:33:52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5966" autoAdjust="0"/>
  </p:normalViewPr>
  <p:slideViewPr>
    <p:cSldViewPr>
      <p:cViewPr varScale="1">
        <p:scale>
          <a:sx n="62" d="100"/>
          <a:sy n="62" d="100"/>
        </p:scale>
        <p:origin x="20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 Defossez" userId="d2ef152c-5cd9-403c-bcbb-7b596a2b278e" providerId="ADAL" clId="{747CD9A0-F314-4D60-8CFF-2831F6966F42}"/>
    <pc:docChg chg="modSld">
      <pc:chgData name="Ferre Defossez" userId="d2ef152c-5cd9-403c-bcbb-7b596a2b278e" providerId="ADAL" clId="{747CD9A0-F314-4D60-8CFF-2831F6966F42}" dt="2024-03-11T08:33:52.067" v="0" actId="1076"/>
      <pc:docMkLst>
        <pc:docMk/>
      </pc:docMkLst>
      <pc:sldChg chg="modSp">
        <pc:chgData name="Ferre Defossez" userId="d2ef152c-5cd9-403c-bcbb-7b596a2b278e" providerId="ADAL" clId="{747CD9A0-F314-4D60-8CFF-2831F6966F42}" dt="2024-03-11T08:33:52.067" v="0" actId="1076"/>
        <pc:sldMkLst>
          <pc:docMk/>
          <pc:sldMk cId="3745489658" sldId="567"/>
        </pc:sldMkLst>
        <pc:picChg chg="mod">
          <ac:chgData name="Ferre Defossez" userId="d2ef152c-5cd9-403c-bcbb-7b596a2b278e" providerId="ADAL" clId="{747CD9A0-F314-4D60-8CFF-2831F6966F42}" dt="2024-03-11T08:33:52.067" v="0" actId="1076"/>
          <ac:picMkLst>
            <pc:docMk/>
            <pc:sldMk cId="3745489658" sldId="567"/>
            <ac:picMk id="2048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1" tIns="48171" rIns="96341" bIns="4817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210" y="0"/>
            <a:ext cx="2974552" cy="49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1" tIns="48171" rIns="96341" bIns="4817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929"/>
            <a:ext cx="2974552" cy="49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210" y="9494929"/>
            <a:ext cx="2974552" cy="49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D7E561D-93C0-4AF5-A8A7-6E2A4A48752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21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1" tIns="48171" rIns="96341" bIns="4817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210" y="0"/>
            <a:ext cx="2974552" cy="49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1" tIns="48171" rIns="96341" bIns="4817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9300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35" y="4748332"/>
            <a:ext cx="5491480" cy="44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1" tIns="48171" rIns="96341" bIns="481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929"/>
            <a:ext cx="2974552" cy="49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210" y="9494929"/>
            <a:ext cx="2974552" cy="49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38B929E-5D9D-44B3-8CC8-5B2BCB09DE6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4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82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6361" algn="l"/>
                <a:tab pos="1452723" algn="l"/>
                <a:tab pos="2179084" algn="l"/>
                <a:tab pos="2905445" algn="l"/>
              </a:tabLst>
              <a:defRPr/>
            </a:pPr>
            <a:fld id="{11B9498A-B85B-46B5-BE3E-801ECDDB644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DejaVuSans" charset="0"/>
                <a:cs typeface="DejaVu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6361" algn="l"/>
                  <a:tab pos="1452723" algn="l"/>
                  <a:tab pos="2179084" algn="l"/>
                  <a:tab pos="2905445" algn="l"/>
                </a:tabLst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380B0A-F00A-4342-9681-04104DB6C646}" type="datetime9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11/03/2024 9:26:42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10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3" y="2130425"/>
            <a:ext cx="8640762" cy="86677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84538"/>
            <a:ext cx="8642350" cy="10334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67FB88-7386-4548-882F-4EBCC5514B73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37B674-7390-4A60-821C-71FD21668D4A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6563" y="419100"/>
            <a:ext cx="2178050" cy="5707063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250825" y="419100"/>
            <a:ext cx="6383338" cy="5707063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B349CA-DD1A-47B5-BACC-DCE50319BBB1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8101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82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7543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DBF-6580-46DF-8BC0-AB23321A727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319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1F48D5F9-99AE-4627-AC18-1B3C5A5103A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40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3" y="2130425"/>
            <a:ext cx="8640762" cy="86677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84538"/>
            <a:ext cx="8642350" cy="10334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67FB88-7386-4548-882F-4EBCC5514B7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6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8F6A91-8F3F-4FBC-AD7F-B60CFA1FD332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113DF-252B-4824-83A5-68E30E5F4BFA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799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28148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BF6A65-D2B4-41BF-A857-864CE9C598BF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F546D8-51B1-4A4A-AE72-FEED4EC01498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9D2481-4988-480B-A2AB-2B13932A33BB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CE5DBF-6580-46DF-8BC0-AB23321A727F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36DD69-2CC5-41EC-8D9A-B33276EBD834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48D5F9-99AE-4627-AC18-1B3C5A5103A4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7175" y="419100"/>
            <a:ext cx="80597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713788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1050" y="6423025"/>
            <a:ext cx="6121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23025"/>
            <a:ext cx="21336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A5643A8-BF9C-43A2-8B42-87B7F07410BE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50825" y="5516563"/>
            <a:ext cx="3097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3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0A4ECF9-97B8-46BC-94EC-6292EAF4D60F}" type="slidenum">
              <a:rPr lang="nl-NL"/>
              <a:pPr/>
              <a:t>1</a:t>
            </a:fld>
            <a:endParaRPr lang="nl-NL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Digitale</a:t>
            </a:r>
            <a:r>
              <a:rPr lang="en-GB" dirty="0"/>
              <a:t> </a:t>
            </a:r>
            <a:r>
              <a:rPr lang="en-GB" dirty="0" err="1"/>
              <a:t>Technieken</a:t>
            </a:r>
            <a:r>
              <a:rPr lang="en-GB" dirty="0"/>
              <a:t> – </a:t>
            </a:r>
            <a:r>
              <a:rPr lang="en-GB" dirty="0" err="1"/>
              <a:t>Oefensessie</a:t>
            </a:r>
            <a:r>
              <a:rPr lang="en-GB" dirty="0"/>
              <a:t> 2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84538"/>
            <a:ext cx="8642350" cy="2880766"/>
          </a:xfrm>
        </p:spPr>
        <p:txBody>
          <a:bodyPr/>
          <a:lstStyle/>
          <a:p>
            <a:pPr marL="0" lvl="3" indent="0">
              <a:buNone/>
            </a:pPr>
            <a:r>
              <a:rPr lang="nl-BE" sz="2800" u="sng" dirty="0">
                <a:solidFill>
                  <a:srgbClr val="0070C0"/>
                </a:solidFill>
              </a:rPr>
              <a:t>Oefeningen</a:t>
            </a:r>
            <a:r>
              <a:rPr lang="nl-BE" sz="2800" dirty="0">
                <a:solidFill>
                  <a:srgbClr val="0070C0"/>
                </a:solidFill>
              </a:rPr>
              <a:t> op </a:t>
            </a:r>
            <a:r>
              <a:rPr lang="nl-BE" sz="2800" dirty="0" err="1">
                <a:solidFill>
                  <a:srgbClr val="0070C0"/>
                </a:solidFill>
              </a:rPr>
              <a:t>SoP</a:t>
            </a:r>
            <a:r>
              <a:rPr lang="nl-BE" sz="2800" dirty="0">
                <a:solidFill>
                  <a:srgbClr val="0070C0"/>
                </a:solidFill>
              </a:rPr>
              <a:t>, booleaanse vereenvoudigingen, IEC-schematekenen, waarheidstabel (W.T.), …</a:t>
            </a:r>
          </a:p>
          <a:p>
            <a:r>
              <a:rPr lang="nl-BE" sz="2800" u="sng" dirty="0">
                <a:solidFill>
                  <a:srgbClr val="0070C0"/>
                </a:solidFill>
              </a:rPr>
              <a:t>Toepassingen</a:t>
            </a:r>
            <a:r>
              <a:rPr lang="nl-BE" sz="2800" dirty="0">
                <a:solidFill>
                  <a:srgbClr val="0070C0"/>
                </a:solidFill>
              </a:rPr>
              <a:t>: Combinatorische schakelingen</a:t>
            </a:r>
          </a:p>
          <a:p>
            <a:pPr marL="1314450" lvl="3" indent="0">
              <a:buNone/>
            </a:pPr>
            <a:r>
              <a:rPr lang="nl-BE" sz="2800" dirty="0">
                <a:solidFill>
                  <a:srgbClr val="0070C0"/>
                </a:solidFill>
              </a:rPr>
              <a:t>3.5 </a:t>
            </a:r>
            <a:r>
              <a:rPr lang="nl-BE" sz="2800" dirty="0" err="1">
                <a:solidFill>
                  <a:srgbClr val="0070C0"/>
                </a:solidFill>
              </a:rPr>
              <a:t>Comparatoren</a:t>
            </a:r>
            <a:r>
              <a:rPr lang="nl-BE" sz="2800" dirty="0">
                <a:solidFill>
                  <a:srgbClr val="0070C0"/>
                </a:solidFill>
              </a:rPr>
              <a:t>: schakelingen om bits</a:t>
            </a:r>
          </a:p>
          <a:p>
            <a:pPr marL="1314450" lvl="3" indent="0">
              <a:buNone/>
            </a:pPr>
            <a:r>
              <a:rPr lang="nl-BE" sz="2800" dirty="0">
                <a:solidFill>
                  <a:srgbClr val="0070C0"/>
                </a:solidFill>
              </a:rPr>
              <a:t>	(of bytes) te vergelijken</a:t>
            </a:r>
            <a:r>
              <a:rPr lang="en-GB" sz="2800" dirty="0"/>
              <a:t> </a:t>
            </a:r>
            <a:r>
              <a:rPr lang="en-GB" sz="2400" dirty="0"/>
              <a:t>(cursus p. 145 </a:t>
            </a:r>
            <a:r>
              <a:rPr lang="en-GB" sz="2400" dirty="0" err="1"/>
              <a:t>ev</a:t>
            </a:r>
            <a:r>
              <a:rPr lang="en-GB" sz="2400" dirty="0"/>
              <a:t>.)</a:t>
            </a:r>
            <a:endParaRPr lang="nl-BE" sz="2800" dirty="0">
              <a:solidFill>
                <a:srgbClr val="0070C0"/>
              </a:solidFill>
            </a:endParaRPr>
          </a:p>
          <a:p>
            <a:pPr marL="1314450" lvl="3" indent="0">
              <a:buNone/>
            </a:pPr>
            <a:r>
              <a:rPr lang="nl-BE" sz="2800" dirty="0">
                <a:solidFill>
                  <a:srgbClr val="0070C0"/>
                </a:solidFill>
              </a:rPr>
              <a:t>3.6 Rekenschakelingen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</a:rPr>
              <a:t>(cursus p. 147 </a:t>
            </a:r>
            <a:r>
              <a:rPr lang="en-GB" sz="2400" dirty="0" err="1">
                <a:solidFill>
                  <a:srgbClr val="000000"/>
                </a:solidFill>
              </a:rPr>
              <a:t>ev</a:t>
            </a:r>
            <a:r>
              <a:rPr lang="en-GB" sz="2400" dirty="0">
                <a:solidFill>
                  <a:srgbClr val="000000"/>
                </a:solidFill>
              </a:rPr>
              <a:t>.)</a:t>
            </a:r>
            <a:endParaRPr lang="nl-BE" sz="2800" dirty="0">
              <a:solidFill>
                <a:srgbClr val="0070C0"/>
              </a:solidFill>
            </a:endParaRPr>
          </a:p>
          <a:p>
            <a:pPr marL="1314450" lvl="3" indent="0">
              <a:buNone/>
            </a:pPr>
            <a:endParaRPr lang="nl-BE" sz="2800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0"/>
            <a:ext cx="338437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04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53" y="2492896"/>
            <a:ext cx="239542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		</a:t>
            </a:r>
            <a:r>
              <a:rPr lang="nl-BE" u="sng" dirty="0"/>
              <a:t>Waarheidstabel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Oefening</a:t>
            </a:r>
            <a:r>
              <a:rPr lang="nl-BE" dirty="0"/>
              <a:t>: 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Stel de vergelijkingen op van een half adder.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Teken het IEC-poortschema.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u="sng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4896544" cy="148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Half adder = HA = halve </a:t>
            </a:r>
            <a:r>
              <a:rPr lang="en-GB" dirty="0" err="1"/>
              <a:t>optelschakeling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153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       poortschema			IEC-schemasymbool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Half adder = HA = halve </a:t>
            </a:r>
            <a:r>
              <a:rPr lang="en-GB" dirty="0" err="1"/>
              <a:t>optelschakeling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239542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7" y="1916832"/>
            <a:ext cx="5550221" cy="129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5" y="4217023"/>
            <a:ext cx="3389675" cy="166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17" y="4198218"/>
            <a:ext cx="3207424" cy="167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28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Full adder = FA = </a:t>
            </a:r>
            <a:r>
              <a:rPr lang="en-GB" dirty="0" err="1"/>
              <a:t>volledige</a:t>
            </a:r>
            <a:r>
              <a:rPr lang="en-GB" dirty="0"/>
              <a:t> </a:t>
            </a:r>
            <a:r>
              <a:rPr lang="en-GB" dirty="0" err="1"/>
              <a:t>optelschakeling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96" y="1412776"/>
            <a:ext cx="248398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77341"/>
            <a:ext cx="1577330" cy="19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40" y="1351218"/>
            <a:ext cx="4184294" cy="197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5455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Full adder = FA = </a:t>
            </a:r>
            <a:r>
              <a:rPr lang="en-GB" dirty="0" err="1"/>
              <a:t>volledige</a:t>
            </a:r>
            <a:r>
              <a:rPr lang="en-GB" dirty="0"/>
              <a:t> </a:t>
            </a:r>
            <a:r>
              <a:rPr lang="en-GB" dirty="0" err="1"/>
              <a:t>optelschakeling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296921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480141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73016"/>
            <a:ext cx="475252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993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u="sng" dirty="0" err="1"/>
              <a:t>Oefening</a:t>
            </a:r>
            <a:r>
              <a:rPr lang="en-GB" dirty="0"/>
              <a:t>: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komt</a:t>
            </a:r>
            <a:r>
              <a:rPr lang="en-GB" dirty="0"/>
              <a:t> van internet. </a:t>
            </a:r>
            <a:r>
              <a:rPr lang="en-GB" dirty="0" err="1"/>
              <a:t>Zie</a:t>
            </a:r>
            <a:r>
              <a:rPr lang="en-GB" dirty="0"/>
              <a:t> je de </a:t>
            </a:r>
            <a:r>
              <a:rPr lang="en-GB" dirty="0" err="1"/>
              <a:t>fout</a:t>
            </a:r>
            <a:r>
              <a:rPr lang="en-GB" dirty="0"/>
              <a:t>?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                 Los correct op!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08567"/>
            <a:ext cx="6644928" cy="40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Full adder:</a:t>
            </a:r>
          </a:p>
        </p:txBody>
      </p:sp>
    </p:spTree>
    <p:extLst>
      <p:ext uri="{BB962C8B-B14F-4D97-AF65-F5344CB8AC3E}">
        <p14:creationId xmlns:p14="http://schemas.microsoft.com/office/powerpoint/2010/main" val="22331835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u="sng" dirty="0" err="1"/>
              <a:t>Oefening</a:t>
            </a:r>
            <a:r>
              <a:rPr lang="en-GB" dirty="0"/>
              <a:t>: </a:t>
            </a:r>
            <a:r>
              <a:rPr lang="en-GB" dirty="0" err="1"/>
              <a:t>Noteer</a:t>
            </a:r>
            <a:r>
              <a:rPr lang="en-GB" dirty="0"/>
              <a:t> de in- en </a:t>
            </a:r>
            <a:r>
              <a:rPr lang="en-GB" dirty="0" err="1"/>
              <a:t>uitgangsvariabelen</a:t>
            </a:r>
            <a:r>
              <a:rPr lang="en-GB" dirty="0"/>
              <a:t> via </a:t>
            </a:r>
            <a:r>
              <a:rPr lang="en-GB" dirty="0" err="1"/>
              <a:t>beredenering</a:t>
            </a:r>
            <a:r>
              <a:rPr lang="en-GB" dirty="0"/>
              <a:t>.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Full adder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048672" cy="448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7842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Adder =  </a:t>
            </a:r>
            <a:r>
              <a:rPr lang="en-GB" dirty="0" err="1"/>
              <a:t>giftig</a:t>
            </a:r>
            <a:r>
              <a:rPr lang="en-GB" dirty="0"/>
              <a:t> </a:t>
            </a:r>
            <a:r>
              <a:rPr lang="en-GB" dirty="0" err="1"/>
              <a:t>slangetje</a:t>
            </a:r>
            <a:endParaRPr lang="en-GB" dirty="0"/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Full adder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73" y="1916832"/>
            <a:ext cx="571235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2705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  IEC-symbool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			poortschema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Full adder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64678"/>
            <a:ext cx="2088232" cy="153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76098"/>
            <a:ext cx="7616166" cy="307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7754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7"/>
            <a:ext cx="3389675" cy="166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u="sng" dirty="0" err="1"/>
              <a:t>Oefening</a:t>
            </a:r>
            <a:r>
              <a:rPr lang="en-GB" dirty="0"/>
              <a:t>: </a:t>
            </a:r>
            <a:r>
              <a:rPr lang="en-GB" dirty="0" err="1"/>
              <a:t>Herteken</a:t>
            </a:r>
            <a:r>
              <a:rPr lang="en-GB" dirty="0"/>
              <a:t> de </a:t>
            </a:r>
            <a:r>
              <a:rPr lang="en-GB" dirty="0" err="1"/>
              <a:t>schakeling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full adder met </a:t>
            </a:r>
            <a:r>
              <a:rPr lang="en-GB" dirty="0" err="1"/>
              <a:t>meerdere</a:t>
            </a:r>
            <a:r>
              <a:rPr lang="en-GB" dirty="0"/>
              <a:t> half adders (</a:t>
            </a:r>
            <a:r>
              <a:rPr lang="en-GB" dirty="0" err="1"/>
              <a:t>poortschema</a:t>
            </a:r>
            <a:r>
              <a:rPr lang="en-GB" dirty="0"/>
              <a:t> en dan met IEC-</a:t>
            </a:r>
            <a:r>
              <a:rPr lang="en-GB" dirty="0" err="1"/>
              <a:t>symbolen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HA).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u="sng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u="sng" dirty="0" err="1"/>
              <a:t>Poortschema</a:t>
            </a:r>
            <a:r>
              <a:rPr lang="en-GB" dirty="0"/>
              <a:t>: </a:t>
            </a:r>
            <a:r>
              <a:rPr lang="en-GB" dirty="0" err="1"/>
              <a:t>Teken</a:t>
            </a:r>
            <a:r>
              <a:rPr lang="en-GB" dirty="0"/>
              <a:t> </a:t>
            </a:r>
            <a:r>
              <a:rPr lang="en-GB" dirty="0" err="1"/>
              <a:t>zelf</a:t>
            </a:r>
            <a:r>
              <a:rPr lang="en-GB" dirty="0"/>
              <a:t> de </a:t>
            </a:r>
            <a:r>
              <a:rPr lang="en-GB" dirty="0" err="1"/>
              <a:t>ontbrekende</a:t>
            </a:r>
            <a:r>
              <a:rPr lang="en-GB" dirty="0"/>
              <a:t> </a:t>
            </a:r>
            <a:r>
              <a:rPr lang="en-GB" dirty="0" err="1"/>
              <a:t>verbindingen</a:t>
            </a:r>
            <a:r>
              <a:rPr lang="en-GB" dirty="0"/>
              <a:t> en </a:t>
            </a:r>
            <a:r>
              <a:rPr lang="en-GB" dirty="0" err="1"/>
              <a:t>poorten</a:t>
            </a:r>
            <a:r>
              <a:rPr lang="en-GB" dirty="0"/>
              <a:t>.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Full adder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023878" cy="202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81128"/>
            <a:ext cx="3389675" cy="166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149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u="sng" dirty="0" err="1"/>
              <a:t>Oplossing</a:t>
            </a:r>
            <a:r>
              <a:rPr lang="en-GB" u="sng" dirty="0"/>
              <a:t> </a:t>
            </a:r>
            <a:r>
              <a:rPr lang="en-GB" u="sng" dirty="0" err="1"/>
              <a:t>oefening</a:t>
            </a:r>
            <a:r>
              <a:rPr lang="en-GB" dirty="0"/>
              <a:t>: </a:t>
            </a:r>
            <a:r>
              <a:rPr lang="en-GB" dirty="0" err="1"/>
              <a:t>herteken</a:t>
            </a:r>
            <a:r>
              <a:rPr lang="en-GB" dirty="0"/>
              <a:t> de </a:t>
            </a:r>
            <a:r>
              <a:rPr lang="en-GB" dirty="0" err="1"/>
              <a:t>schakeling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full adder met </a:t>
            </a:r>
            <a:r>
              <a:rPr lang="en-GB" dirty="0" err="1"/>
              <a:t>meerdere</a:t>
            </a:r>
            <a:r>
              <a:rPr lang="en-GB" dirty="0"/>
              <a:t> half adders.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	</a:t>
            </a:r>
            <a:r>
              <a:rPr lang="en-GB" u="sng" dirty="0" err="1"/>
              <a:t>Poortschema</a:t>
            </a:r>
            <a:r>
              <a:rPr lang="en-GB" dirty="0"/>
              <a:t>: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u="sng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Full adder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859860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633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3.5 </a:t>
            </a:r>
            <a:r>
              <a:rPr lang="en-GB" dirty="0" err="1"/>
              <a:t>Comparatoren</a:t>
            </a:r>
            <a:endParaRPr lang="en-GB" dirty="0"/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3.5.1 De 1-bit comparator</a:t>
            </a:r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3.5.2 De 1-bit magnitude comparator</a:t>
            </a:r>
          </a:p>
          <a:p>
            <a:pPr marL="4763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4763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4763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4763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Inhoud</a:t>
            </a:r>
            <a:r>
              <a:rPr lang="en-GB" dirty="0"/>
              <a:t> </a:t>
            </a:r>
            <a:r>
              <a:rPr lang="en-GB" dirty="0" err="1"/>
              <a:t>comparatoren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82995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u="sng" dirty="0" err="1"/>
              <a:t>Oplossing</a:t>
            </a:r>
            <a:r>
              <a:rPr lang="en-GB" u="sng" dirty="0"/>
              <a:t> </a:t>
            </a:r>
            <a:r>
              <a:rPr lang="en-GB" u="sng" dirty="0" err="1"/>
              <a:t>oefening</a:t>
            </a:r>
            <a:r>
              <a:rPr lang="en-GB" dirty="0"/>
              <a:t>: </a:t>
            </a:r>
            <a:r>
              <a:rPr lang="en-GB" dirty="0" err="1"/>
              <a:t>herteken</a:t>
            </a:r>
            <a:r>
              <a:rPr lang="en-GB" dirty="0"/>
              <a:t> de </a:t>
            </a:r>
            <a:r>
              <a:rPr lang="en-GB" dirty="0" err="1"/>
              <a:t>schakeling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full adder met </a:t>
            </a:r>
            <a:r>
              <a:rPr lang="en-GB" dirty="0" err="1"/>
              <a:t>meerdere</a:t>
            </a:r>
            <a:r>
              <a:rPr lang="en-GB" dirty="0"/>
              <a:t> half adders.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	</a:t>
            </a:r>
            <a:r>
              <a:rPr lang="en-GB" u="sng" dirty="0"/>
              <a:t>Met IEC-</a:t>
            </a:r>
            <a:r>
              <a:rPr lang="en-GB" u="sng" dirty="0" err="1"/>
              <a:t>symbolen</a:t>
            </a:r>
            <a:r>
              <a:rPr lang="en-GB" u="sng" dirty="0"/>
              <a:t> </a:t>
            </a:r>
            <a:r>
              <a:rPr lang="en-GB" u="sng" dirty="0" err="1"/>
              <a:t>voor</a:t>
            </a:r>
            <a:r>
              <a:rPr lang="en-GB" u="sng" dirty="0"/>
              <a:t> HA</a:t>
            </a:r>
            <a:r>
              <a:rPr lang="en-GB" dirty="0"/>
              <a:t>: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Full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8674"/>
            <a:ext cx="9150519" cy="181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58986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4-bit full adder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24529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02" y="2168276"/>
            <a:ext cx="1710112" cy="18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526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					IEC-symbool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4-bit full adder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1961792" cy="210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2736304" cy="422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840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Opgaven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Hoe kennen?</a:t>
            </a:r>
          </a:p>
          <a:p>
            <a:pPr lvl="1"/>
            <a:r>
              <a:rPr lang="nl-BE" dirty="0">
                <a:sym typeface="Wingdings" pitchFamily="2" charset="2"/>
              </a:rPr>
              <a:t>Alles kunnen afleiden als de naam van de schakeling gegeven wordt (WT, vergelijking, poortschema)</a:t>
            </a:r>
          </a:p>
          <a:p>
            <a:pPr lvl="1"/>
            <a:r>
              <a:rPr lang="nl-BE" dirty="0">
                <a:sym typeface="Wingdings" pitchFamily="2" charset="2"/>
              </a:rPr>
              <a:t>IEC-symbolen kunnen tekenen en interpreteren</a:t>
            </a:r>
          </a:p>
          <a:p>
            <a:pPr lvl="1"/>
            <a:r>
              <a:rPr lang="nl-BE" dirty="0">
                <a:sym typeface="Wingdings" pitchFamily="2" charset="2"/>
              </a:rPr>
              <a:t>Verband tussen HA en FA (formules, poortschema, IEC-schema)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539552" y="4725144"/>
            <a:ext cx="657706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25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Doel</a:t>
            </a:r>
            <a:r>
              <a:rPr lang="nl-BE" dirty="0"/>
              <a:t>: schakeling maken met uitgang </a:t>
            </a:r>
            <a:r>
              <a:rPr lang="nl-BE" b="1" dirty="0">
                <a:solidFill>
                  <a:srgbClr val="2B60AF"/>
                </a:solidFill>
              </a:rPr>
              <a:t>Y = 1 als A = B 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1-bit comparator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2678218" cy="288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00858"/>
            <a:ext cx="4069798" cy="186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2CA70AC-72D2-4CB0-9200-D791FC79B9A8}"/>
              </a:ext>
            </a:extLst>
          </p:cNvPr>
          <p:cNvSpPr txBox="1"/>
          <p:nvPr/>
        </p:nvSpPr>
        <p:spPr>
          <a:xfrm>
            <a:off x="5364088" y="2060848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2400" b="1" dirty="0"/>
              <a:t>XNOR</a:t>
            </a:r>
          </a:p>
        </p:txBody>
      </p:sp>
    </p:spTree>
    <p:extLst>
      <p:ext uri="{BB962C8B-B14F-4D97-AF65-F5344CB8AC3E}">
        <p14:creationId xmlns:p14="http://schemas.microsoft.com/office/powerpoint/2010/main" val="3377388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	</a:t>
            </a:r>
            <a:r>
              <a:rPr lang="en-GB" dirty="0" err="1"/>
              <a:t>poortschema</a:t>
            </a:r>
            <a:r>
              <a:rPr lang="en-GB" dirty="0"/>
              <a:t>				IEC-</a:t>
            </a:r>
            <a:r>
              <a:rPr lang="en-GB" dirty="0" err="1"/>
              <a:t>schemasymbool</a:t>
            </a:r>
            <a:endParaRPr lang="en-GB" dirty="0"/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n-bits comparator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08956"/>
            <a:ext cx="42005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39230"/>
            <a:ext cx="33718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30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u="sng" dirty="0" err="1"/>
              <a:t>Oefening</a:t>
            </a:r>
            <a:r>
              <a:rPr lang="en-GB" dirty="0"/>
              <a:t>:</a:t>
            </a:r>
          </a:p>
          <a:p>
            <a:pPr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Stel</a:t>
            </a:r>
            <a:r>
              <a:rPr lang="en-GB" dirty="0"/>
              <a:t> de </a:t>
            </a:r>
            <a:r>
              <a:rPr lang="en-GB" dirty="0" err="1"/>
              <a:t>logische</a:t>
            </a:r>
            <a:r>
              <a:rPr lang="en-GB" dirty="0"/>
              <a:t> </a:t>
            </a:r>
            <a:r>
              <a:rPr lang="en-GB" dirty="0" err="1"/>
              <a:t>vergelijkingen</a:t>
            </a:r>
            <a:r>
              <a:rPr lang="en-GB" dirty="0"/>
              <a:t> op </a:t>
            </a:r>
            <a:r>
              <a:rPr lang="en-GB" dirty="0" err="1"/>
              <a:t>voor</a:t>
            </a:r>
            <a:r>
              <a:rPr lang="en-GB" dirty="0"/>
              <a:t> G, E </a:t>
            </a:r>
            <a:r>
              <a:rPr lang="en-GB" dirty="0" err="1"/>
              <a:t>en</a:t>
            </a:r>
            <a:r>
              <a:rPr lang="en-GB" dirty="0"/>
              <a:t> L.</a:t>
            </a:r>
          </a:p>
          <a:p>
            <a:pPr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Teken</a:t>
            </a:r>
            <a:r>
              <a:rPr lang="en-GB" dirty="0"/>
              <a:t> het IEC-</a:t>
            </a:r>
            <a:r>
              <a:rPr lang="en-GB" dirty="0" err="1"/>
              <a:t>poortschema</a:t>
            </a:r>
            <a:r>
              <a:rPr lang="en-GB" dirty="0"/>
              <a:t>.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Magnitude comparator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394603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8002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Magnitude comparator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r>
              <a:rPr lang="nl-BE" dirty="0"/>
              <a:t>Stel de </a:t>
            </a:r>
            <a:r>
              <a:rPr lang="nl-BE" u="sng" dirty="0"/>
              <a:t>logische vergelijkingen</a:t>
            </a:r>
            <a:r>
              <a:rPr lang="nl-BE" dirty="0"/>
              <a:t> op:</a:t>
            </a:r>
          </a:p>
          <a:p>
            <a:r>
              <a:rPr lang="nl-BE" dirty="0"/>
              <a:t>De vergelijking voor iedere uitgang (G, E en L) bepaal je door:</a:t>
            </a:r>
          </a:p>
          <a:p>
            <a:pPr lvl="1"/>
            <a:r>
              <a:rPr lang="nl-BE" dirty="0"/>
              <a:t>Voor elke 1 in de kolom van de uitgang neem je het product van de variabelen A en B waarbij:</a:t>
            </a:r>
          </a:p>
          <a:p>
            <a:pPr lvl="4"/>
            <a:r>
              <a:rPr lang="nl-BE" dirty="0"/>
              <a:t>een 1 overeenstemt met de variabele zelf en</a:t>
            </a:r>
          </a:p>
          <a:p>
            <a:pPr lvl="4"/>
            <a:r>
              <a:rPr lang="nl-BE" dirty="0"/>
              <a:t>een 0 met de inverse van de variabele.</a:t>
            </a:r>
          </a:p>
          <a:p>
            <a:pPr lvl="1"/>
            <a:r>
              <a:rPr lang="nl-BE" dirty="0"/>
              <a:t>Sommeer al deze producten.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23B78CE-C93C-4B70-8A47-719A2901C3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ejaVuSans" charset="0"/>
                <a:cs typeface="DejaVu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502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Oplossing oefening</a:t>
            </a:r>
            <a:r>
              <a:rPr lang="nl-BE" dirty="0"/>
              <a:t>:</a:t>
            </a:r>
            <a:endParaRPr lang="nl-BE" u="sng" dirty="0"/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Magnitude comparator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47850"/>
            <a:ext cx="3799531" cy="381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9"/>
          <a:stretch/>
        </p:blipFill>
        <p:spPr bwMode="auto">
          <a:xfrm>
            <a:off x="3273643" y="4238455"/>
            <a:ext cx="5766042" cy="18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92" y="2348880"/>
            <a:ext cx="520642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489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3.6 Rekenschakelingen</a:t>
            </a:r>
            <a:endParaRPr lang="en-GB" dirty="0"/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sz="2400" dirty="0"/>
              <a:t>3.6.1 De 1-bit half adder = HA</a:t>
            </a:r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sz="2400" dirty="0"/>
              <a:t>3.6.2 De 1-bit full adder = FA</a:t>
            </a:r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sz="2400" dirty="0"/>
              <a:t>3.6.3 De 4-bit full adder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Inhoud rekenschakelingen</a:t>
            </a:r>
          </a:p>
        </p:txBody>
      </p:sp>
    </p:spTree>
    <p:extLst>
      <p:ext uri="{BB962C8B-B14F-4D97-AF65-F5344CB8AC3E}">
        <p14:creationId xmlns:p14="http://schemas.microsoft.com/office/powerpoint/2010/main" val="2043423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Principe HA: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Half adder = HA = halve </a:t>
            </a:r>
            <a:r>
              <a:rPr lang="en-GB" dirty="0" err="1"/>
              <a:t>optelschakeling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99" y="4005064"/>
            <a:ext cx="344060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9533"/>
            <a:ext cx="5976664" cy="18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657201"/>
            <a:ext cx="1398878" cy="165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91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08_Sjabloon_Powerpoint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h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e Odisee IWT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08_Sjabloon_Powerpoint</Template>
  <TotalTime>3261</TotalTime>
  <Words>495</Words>
  <Application>Microsoft Office PowerPoint</Application>
  <PresentationFormat>Diavoorstelling (4:3)</PresentationFormat>
  <Paragraphs>158</Paragraphs>
  <Slides>23</Slides>
  <Notes>23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23</vt:i4>
      </vt:variant>
    </vt:vector>
  </HeadingPairs>
  <TitlesOfParts>
    <vt:vector size="30" baseType="lpstr">
      <vt:lpstr>Arial</vt:lpstr>
      <vt:lpstr>Corbel</vt:lpstr>
      <vt:lpstr>DejaVuSans</vt:lpstr>
      <vt:lpstr>Times New Roman</vt:lpstr>
      <vt:lpstr>Wingdings</vt:lpstr>
      <vt:lpstr>08_Sjabloon_Powerpoint</vt:lpstr>
      <vt:lpstr>Presentatie Odisee IWT</vt:lpstr>
      <vt:lpstr>Digitale Technieken – Oefensessie 2</vt:lpstr>
      <vt:lpstr>Inhoud comparatoren</vt:lpstr>
      <vt:lpstr>1-bit comparator</vt:lpstr>
      <vt:lpstr>n-bits comparator</vt:lpstr>
      <vt:lpstr>Magnitude comparator</vt:lpstr>
      <vt:lpstr>Magnitude comparator</vt:lpstr>
      <vt:lpstr>Magnitude comparator</vt:lpstr>
      <vt:lpstr>Inhoud rekenschakelingen</vt:lpstr>
      <vt:lpstr>Half adder = HA = halve optelschakeling</vt:lpstr>
      <vt:lpstr>Half adder = HA = halve optelschakeling</vt:lpstr>
      <vt:lpstr>Half adder = HA = halve optelschakeling</vt:lpstr>
      <vt:lpstr>Full adder = FA = volledige optelschakeling</vt:lpstr>
      <vt:lpstr>Full adder = FA = volledige optelschakeling</vt:lpstr>
      <vt:lpstr>Full adder:</vt:lpstr>
      <vt:lpstr>Full adder</vt:lpstr>
      <vt:lpstr>Full adder</vt:lpstr>
      <vt:lpstr>Full adder</vt:lpstr>
      <vt:lpstr>Full adder</vt:lpstr>
      <vt:lpstr>Full adder</vt:lpstr>
      <vt:lpstr>Full adder</vt:lpstr>
      <vt:lpstr>4-bit full adder</vt:lpstr>
      <vt:lpstr>4-bit full adder</vt:lpstr>
      <vt:lpstr>Opgaven</vt:lpstr>
    </vt:vector>
  </TitlesOfParts>
  <Manager>Dienst Onderwijsverzorging en -ontwikkeling</Manager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KaHo Sint-Lieven 2007</dc:title>
  <dc:creator>Dirk Claus</dc:creator>
  <cp:lastModifiedBy>Ferre Defossez</cp:lastModifiedBy>
  <cp:revision>205</cp:revision>
  <cp:lastPrinted>2015-03-12T22:49:51Z</cp:lastPrinted>
  <dcterms:created xsi:type="dcterms:W3CDTF">2008-09-16T13:51:21Z</dcterms:created>
  <dcterms:modified xsi:type="dcterms:W3CDTF">2024-03-11T08:34:02Z</dcterms:modified>
</cp:coreProperties>
</file>