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31"/>
  </p:notesMasterIdLst>
  <p:handoutMasterIdLst>
    <p:handoutMasterId r:id="rId32"/>
  </p:handoutMasterIdLst>
  <p:sldIdLst>
    <p:sldId id="453" r:id="rId8"/>
    <p:sldId id="422" r:id="rId9"/>
    <p:sldId id="547" r:id="rId10"/>
    <p:sldId id="548" r:id="rId11"/>
    <p:sldId id="486" r:id="rId12"/>
    <p:sldId id="549" r:id="rId13"/>
    <p:sldId id="550" r:id="rId14"/>
    <p:sldId id="488" r:id="rId15"/>
    <p:sldId id="551" r:id="rId16"/>
    <p:sldId id="489" r:id="rId17"/>
    <p:sldId id="491" r:id="rId18"/>
    <p:sldId id="552" r:id="rId19"/>
    <p:sldId id="493" r:id="rId20"/>
    <p:sldId id="559" r:id="rId21"/>
    <p:sldId id="553" r:id="rId22"/>
    <p:sldId id="554" r:id="rId23"/>
    <p:sldId id="555" r:id="rId24"/>
    <p:sldId id="546" r:id="rId25"/>
    <p:sldId id="558" r:id="rId26"/>
    <p:sldId id="556" r:id="rId27"/>
    <p:sldId id="557" r:id="rId28"/>
    <p:sldId id="561" r:id="rId29"/>
    <p:sldId id="560" r:id="rId30"/>
  </p:sldIdLst>
  <p:sldSz cx="9144000" cy="6858000" type="screen4x3"/>
  <p:notesSz cx="6794500" cy="99314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3774CD"/>
    <a:srgbClr val="23835A"/>
    <a:srgbClr val="4D83D3"/>
    <a:srgbClr val="2B60AF"/>
    <a:srgbClr val="25539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915" autoAdjust="0"/>
  </p:normalViewPr>
  <p:slideViewPr>
    <p:cSldViewPr>
      <p:cViewPr varScale="1">
        <p:scale>
          <a:sx n="116" d="100"/>
          <a:sy n="116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4" y="1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3BEC0C-BDEA-4693-8E59-7669C3F1D703}" type="datetime9">
              <a:rPr lang="nl-BE" smtClean="0"/>
              <a:t>4/03/2021 11:53:40</a:t>
            </a:fld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108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4" y="9433108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4" y="1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386E5C-E756-4857-907C-E688F0B54001}" type="datetime9">
              <a:rPr lang="nl-BE" smtClean="0"/>
              <a:t>4/03/2021 11:53:08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7416"/>
            <a:ext cx="5435600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108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4" y="9433108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8" tIns="45503" rIns="91008" bIns="4550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D76DD5-7BF9-4AEA-9A28-C6A71F7C3CBC}" type="datetime9">
              <a:rPr lang="nl-BE" smtClean="0"/>
              <a:t>4/03/2021 11:53:08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A24DFA1-C056-490B-99CB-A830ECF81169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A1EDED9-442E-49B6-AC87-11ECD1AB637D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29" indent="-284397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83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17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50" indent="-227516" eaLnBrk="0" hangingPunct="0"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684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17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50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783" indent="-227516" defTabSz="44713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69" algn="l"/>
                <a:tab pos="1440939" algn="l"/>
                <a:tab pos="2161409" algn="l"/>
                <a:tab pos="288187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70B063-85FF-4F8F-B450-096A746C0845}" type="datetime9">
              <a:rPr lang="nl-BE" smtClean="0"/>
              <a:t>4/03/2021 11:53:09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141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380B0A-F00A-4342-9681-04104DB6C646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380B0A-F00A-4342-9681-04104DB6C646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380B0A-F00A-4342-9681-04104DB6C646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01FE2E-7565-4C0A-B2CE-D7A3DA0A924F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86BC6E-FF9D-46EC-9EAF-8D0C5AC94878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86BC6E-FF9D-46EC-9EAF-8D0C5AC94878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CAE48F-FB9B-4060-9634-DC8B15565FC1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9438" indent="-284400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7596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2635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7673" indent="-227519" eaLnBrk="0" hangingPunct="0"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2712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57751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2790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67828" indent="-227519" defTabSz="44713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0477" algn="l"/>
                <a:tab pos="1440956" algn="l"/>
                <a:tab pos="2161433" algn="l"/>
                <a:tab pos="2881911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A24DFA1-C056-490B-99CB-A830ECF81169}" type="datetime9">
              <a:rPr lang="nl-BE" smtClean="0"/>
              <a:t>4/03/2021 11:53:09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z="2800" dirty="0" err="1">
                <a:solidFill>
                  <a:srgbClr val="0070C0"/>
                </a:solidFill>
              </a:rPr>
              <a:t>Codeomvormers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en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oefeningen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238" y="2130425"/>
            <a:ext cx="8640762" cy="866775"/>
          </a:xfrm>
        </p:spPr>
        <p:txBody>
          <a:bodyPr/>
          <a:lstStyle/>
          <a:p>
            <a:r>
              <a:rPr lang="nl-BE" dirty="0"/>
              <a:t>Oefensessie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6950" y="6343650"/>
            <a:ext cx="527050" cy="365125"/>
          </a:xfrm>
        </p:spPr>
        <p:txBody>
          <a:bodyPr/>
          <a:lstStyle/>
          <a:p>
            <a:fld id="{80A4ECF9-97B8-46BC-94EC-6292EAF4D60F}" type="slidenum">
              <a:rPr lang="nl-NL">
                <a:solidFill>
                  <a:schemeClr val="tx1"/>
                </a:solidFill>
              </a:rPr>
              <a:pPr/>
              <a:t>1</a:t>
            </a:fld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3968654" y="836712"/>
            <a:ext cx="464829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Bin – Gray Omvormer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Vergelijkingen          </a:t>
            </a:r>
            <a:r>
              <a:rPr lang="nl-BE" dirty="0">
                <a:sym typeface="Wingdings 3"/>
              </a:rPr>
              <a:t>          poortschema</a:t>
            </a: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06217"/>
            <a:ext cx="2824718" cy="218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75521"/>
            <a:ext cx="3772121" cy="379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088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Gray</a:t>
            </a:r>
            <a:r>
              <a:rPr lang="en-GB" dirty="0"/>
              <a:t> – Bin </a:t>
            </a:r>
            <a:r>
              <a:rPr lang="en-GB" dirty="0" err="1"/>
              <a:t>Omvormer</a:t>
            </a:r>
            <a:endParaRPr lang="en-GB" dirty="0"/>
          </a:p>
        </p:txBody>
      </p:sp>
      <p:graphicFrame>
        <p:nvGraphicFramePr>
          <p:cNvPr id="2" name="Tijdelijke aanduiding voor inhou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084838"/>
              </p:ext>
            </p:extLst>
          </p:nvPr>
        </p:nvGraphicFramePr>
        <p:xfrm>
          <a:off x="395536" y="1628800"/>
          <a:ext cx="2376263" cy="2592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136">
                <a:tc>
                  <a:txBody>
                    <a:bodyPr/>
                    <a:lstStyle/>
                    <a:p>
                      <a:pPr marR="1016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#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INPUTS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OUTPUTS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30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 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3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4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5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6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  <a:tabLst>
                          <a:tab pos="180340" algn="l"/>
                        </a:tabLst>
                      </a:pPr>
                      <a:r>
                        <a:rPr lang="nl-BE" sz="1200">
                          <a:effectLst/>
                        </a:rPr>
                        <a:t>7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24821" r="48746" b="-501"/>
          <a:stretch/>
        </p:blipFill>
        <p:spPr bwMode="auto">
          <a:xfrm>
            <a:off x="4355976" y="1700808"/>
            <a:ext cx="375984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23528" y="488193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 Gray-code </a:t>
            </a:r>
            <a:r>
              <a:rPr lang="nl-BE" dirty="0" err="1"/>
              <a:t>hersorteren</a:t>
            </a:r>
            <a:r>
              <a:rPr lang="nl-BE" dirty="0"/>
              <a:t> volgens de afgesproken regels voor de opbouw van een WT.</a:t>
            </a:r>
          </a:p>
        </p:txBody>
      </p:sp>
      <p:sp>
        <p:nvSpPr>
          <p:cNvPr id="4" name="Linkeraccolade 3"/>
          <p:cNvSpPr/>
          <p:nvPr/>
        </p:nvSpPr>
        <p:spPr>
          <a:xfrm rot="16200000">
            <a:off x="1061611" y="4059070"/>
            <a:ext cx="468052" cy="9361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4760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Gray</a:t>
            </a:r>
            <a:r>
              <a:rPr lang="en-GB" dirty="0"/>
              <a:t> – Bin </a:t>
            </a:r>
            <a:r>
              <a:rPr lang="en-GB" dirty="0" err="1"/>
              <a:t>Omvormer</a:t>
            </a:r>
            <a:endParaRPr lang="en-GB" dirty="0"/>
          </a:p>
        </p:txBody>
      </p:sp>
      <p:graphicFrame>
        <p:nvGraphicFramePr>
          <p:cNvPr id="2" name="Tijdelijke aanduiding voor inhou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38510"/>
              </p:ext>
            </p:extLst>
          </p:nvPr>
        </p:nvGraphicFramePr>
        <p:xfrm>
          <a:off x="395536" y="1628800"/>
          <a:ext cx="2376263" cy="2592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136">
                <a:tc>
                  <a:txBody>
                    <a:bodyPr/>
                    <a:lstStyle/>
                    <a:p>
                      <a:pPr marR="1016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#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INPUTS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OUTPUTS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30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 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3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4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5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6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1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  <a:tabLst>
                          <a:tab pos="180340" algn="l"/>
                        </a:tabLst>
                      </a:pPr>
                      <a:r>
                        <a:rPr lang="nl-BE" sz="1200">
                          <a:effectLst/>
                        </a:rPr>
                        <a:t>7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nl-BE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0" t="1381" r="52467" b="12088"/>
          <a:stretch/>
        </p:blipFill>
        <p:spPr bwMode="auto">
          <a:xfrm>
            <a:off x="5041054" y="1772816"/>
            <a:ext cx="2232248" cy="23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4060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Gray</a:t>
            </a:r>
            <a:r>
              <a:rPr lang="en-GB" dirty="0"/>
              <a:t> – Bin </a:t>
            </a:r>
            <a:r>
              <a:rPr lang="en-GB" dirty="0" err="1"/>
              <a:t>Omvormer</a:t>
            </a: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4328"/>
            <a:ext cx="2448272" cy="262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4" t="9167" r="52472" b="-2911"/>
          <a:stretch/>
        </p:blipFill>
        <p:spPr bwMode="auto">
          <a:xfrm>
            <a:off x="4427984" y="1556792"/>
            <a:ext cx="3312160" cy="289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3344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Tijdelijke aanduiding voor inhoud 5"/>
          <p:cNvSpPr txBox="1">
            <a:spLocks noGrp="1"/>
          </p:cNvSpPr>
          <p:nvPr>
            <p:ph idx="1"/>
          </p:nvPr>
        </p:nvSpPr>
        <p:spPr>
          <a:xfrm>
            <a:off x="657948" y="1523232"/>
            <a:ext cx="8028852" cy="227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u="sng" dirty="0"/>
              <a:t>Studietip</a:t>
            </a:r>
            <a:r>
              <a:rPr lang="nl-NL" sz="2400" dirty="0"/>
              <a:t>: in deze oefeningen worden de waarheidstabellen reeds ingevuld gegeven. Nadat in de theorielessen bepaalde belangrijke codes behandeld zijn, </a:t>
            </a:r>
            <a:r>
              <a:rPr lang="nl-NL" sz="2400" b="1" dirty="0"/>
              <a:t>dien je zelf deze waarheidstabellen te kunnen invullen (ook op de evaluaties)</a:t>
            </a:r>
            <a:r>
              <a:rPr lang="nl-NL" sz="2400" dirty="0"/>
              <a:t>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9015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Oefeningen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Van de volgende codeomvormer zijn de vergelijkingen tussen de in- en uitgangsvariabelen bekend:</a:t>
            </a:r>
          </a:p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514350" indent="-514350">
              <a:lnSpc>
                <a:spcPct val="83000"/>
              </a:lnSpc>
              <a:buFont typeface="+mj-lt"/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784225" lvl="1" indent="-514350">
              <a:lnSpc>
                <a:spcPct val="83000"/>
              </a:lnSpc>
              <a:buFont typeface="+mj-lt"/>
              <a:buAutoNum type="alphaLcParenR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Stel de waarheidstabel op van deze codeomvormer.</a:t>
            </a:r>
          </a:p>
          <a:p>
            <a:pPr marL="784225" lvl="1" indent="-514350">
              <a:lnSpc>
                <a:spcPct val="83000"/>
              </a:lnSpc>
              <a:buFont typeface="+mj-lt"/>
              <a:buAutoNum type="alphaLcParenR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Vervolledig op basis daarvan het IEC-symbool.</a:t>
            </a:r>
          </a:p>
          <a:p>
            <a:pPr marL="784225" lvl="1" indent="-514350">
              <a:lnSpc>
                <a:spcPct val="83000"/>
              </a:lnSpc>
              <a:buFont typeface="+mj-lt"/>
              <a:buAutoNum type="alphaLcParenR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Extra opgave</a:t>
            </a:r>
            <a:r>
              <a:rPr lang="nl-BE" dirty="0"/>
              <a:t> (thuis): teken het poortschema met het minste aantal poorten.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3625738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17508"/>
            <a:ext cx="2916163" cy="196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320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Oefeningen</a:t>
            </a:r>
            <a:r>
              <a:rPr lang="en-GB" dirty="0"/>
              <a:t> - </a:t>
            </a:r>
            <a:r>
              <a:rPr lang="en-GB" dirty="0" err="1"/>
              <a:t>oplossing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1. Van de volgende codeomvormer zijn de vergelijkingen tussen de in- en uitgangsvariabelen bekend:</a:t>
            </a:r>
          </a:p>
          <a:p>
            <a:pPr marL="514350" indent="-514350">
              <a:lnSpc>
                <a:spcPct val="83000"/>
              </a:lnSpc>
              <a:buFont typeface="+mj-lt"/>
              <a:buAutoNum type="arabicPeriod" startAt="2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784225" lvl="1" indent="-514350">
              <a:lnSpc>
                <a:spcPct val="83000"/>
              </a:lnSpc>
              <a:buFont typeface="+mj-lt"/>
              <a:buAutoNum type="alphaLcParenR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Waarheidstabel                           b) IEC-symbool.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70176"/>
              </p:ext>
            </p:extLst>
          </p:nvPr>
        </p:nvGraphicFramePr>
        <p:xfrm>
          <a:off x="107504" y="2636912"/>
          <a:ext cx="4752528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85069" imgH="3444482" progId="Word.Document.12">
                  <p:embed/>
                </p:oleObj>
              </mc:Choice>
              <mc:Fallback>
                <p:oleObj name="Document" r:id="rId3" imgW="5985069" imgH="3444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2636912"/>
                        <a:ext cx="4752528" cy="344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70"/>
          <p:cNvGrpSpPr>
            <a:grpSpLocks noChangeAspect="1"/>
          </p:cNvGrpSpPr>
          <p:nvPr/>
        </p:nvGrpSpPr>
        <p:grpSpPr bwMode="auto">
          <a:xfrm>
            <a:off x="5291917" y="2564904"/>
            <a:ext cx="2664459" cy="2399665"/>
            <a:chOff x="7354" y="2867"/>
            <a:chExt cx="4193" cy="3775"/>
          </a:xfrm>
        </p:grpSpPr>
        <p:sp>
          <p:nvSpPr>
            <p:cNvPr id="8" name="Rectangle 3671"/>
            <p:cNvSpPr>
              <a:spLocks noChangeAspect="1" noChangeArrowheads="1"/>
            </p:cNvSpPr>
            <p:nvPr/>
          </p:nvSpPr>
          <p:spPr bwMode="auto">
            <a:xfrm>
              <a:off x="8160" y="2893"/>
              <a:ext cx="2309" cy="37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BE"/>
            </a:p>
          </p:txBody>
        </p:sp>
        <p:cxnSp>
          <p:nvCxnSpPr>
            <p:cNvPr id="9" name="Line 3672"/>
            <p:cNvCxnSpPr/>
            <p:nvPr/>
          </p:nvCxnSpPr>
          <p:spPr bwMode="auto">
            <a:xfrm flipH="1">
              <a:off x="7771" y="3529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3673"/>
            <p:cNvCxnSpPr/>
            <p:nvPr/>
          </p:nvCxnSpPr>
          <p:spPr bwMode="auto">
            <a:xfrm flipH="1">
              <a:off x="7771" y="4190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3674"/>
            <p:cNvCxnSpPr/>
            <p:nvPr/>
          </p:nvCxnSpPr>
          <p:spPr bwMode="auto">
            <a:xfrm flipH="1">
              <a:off x="7771" y="4891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3675"/>
            <p:cNvCxnSpPr/>
            <p:nvPr/>
          </p:nvCxnSpPr>
          <p:spPr bwMode="auto">
            <a:xfrm flipH="1">
              <a:off x="7771" y="5604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3676"/>
            <p:cNvCxnSpPr/>
            <p:nvPr/>
          </p:nvCxnSpPr>
          <p:spPr bwMode="auto">
            <a:xfrm flipH="1">
              <a:off x="7771" y="4891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3677"/>
            <p:cNvCxnSpPr/>
            <p:nvPr/>
          </p:nvCxnSpPr>
          <p:spPr bwMode="auto">
            <a:xfrm flipH="1">
              <a:off x="7771" y="5604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3678"/>
            <p:cNvCxnSpPr/>
            <p:nvPr/>
          </p:nvCxnSpPr>
          <p:spPr bwMode="auto">
            <a:xfrm flipH="1">
              <a:off x="7771" y="4190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3679"/>
            <p:cNvCxnSpPr/>
            <p:nvPr/>
          </p:nvCxnSpPr>
          <p:spPr bwMode="auto">
            <a:xfrm flipH="1">
              <a:off x="7771" y="4891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3680"/>
            <p:cNvCxnSpPr/>
            <p:nvPr/>
          </p:nvCxnSpPr>
          <p:spPr bwMode="auto">
            <a:xfrm flipH="1">
              <a:off x="7771" y="5604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681"/>
            <p:cNvCxnSpPr/>
            <p:nvPr/>
          </p:nvCxnSpPr>
          <p:spPr bwMode="auto">
            <a:xfrm flipH="1">
              <a:off x="7771" y="3529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682"/>
            <p:cNvCxnSpPr/>
            <p:nvPr/>
          </p:nvCxnSpPr>
          <p:spPr bwMode="auto">
            <a:xfrm flipH="1">
              <a:off x="7771" y="4190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683"/>
            <p:cNvCxnSpPr/>
            <p:nvPr/>
          </p:nvCxnSpPr>
          <p:spPr bwMode="auto">
            <a:xfrm flipH="1">
              <a:off x="7771" y="4891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684"/>
            <p:cNvCxnSpPr/>
            <p:nvPr/>
          </p:nvCxnSpPr>
          <p:spPr bwMode="auto">
            <a:xfrm flipH="1">
              <a:off x="7771" y="5604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685"/>
            <p:cNvCxnSpPr/>
            <p:nvPr/>
          </p:nvCxnSpPr>
          <p:spPr bwMode="auto">
            <a:xfrm flipH="1">
              <a:off x="10470" y="3529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3686"/>
            <p:cNvCxnSpPr/>
            <p:nvPr/>
          </p:nvCxnSpPr>
          <p:spPr bwMode="auto">
            <a:xfrm flipH="1">
              <a:off x="10470" y="4190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3687"/>
            <p:cNvCxnSpPr/>
            <p:nvPr/>
          </p:nvCxnSpPr>
          <p:spPr bwMode="auto">
            <a:xfrm flipH="1">
              <a:off x="10470" y="4891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3688"/>
            <p:cNvCxnSpPr/>
            <p:nvPr/>
          </p:nvCxnSpPr>
          <p:spPr bwMode="auto">
            <a:xfrm flipH="1">
              <a:off x="10470" y="5604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3689"/>
            <p:cNvSpPr txBox="1">
              <a:spLocks noChangeAspect="1" noChangeArrowheads="1"/>
            </p:cNvSpPr>
            <p:nvPr/>
          </p:nvSpPr>
          <p:spPr bwMode="auto">
            <a:xfrm>
              <a:off x="8109" y="3192"/>
              <a:ext cx="726" cy="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1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2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4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nl-BE" sz="1000" b="1">
                  <a:effectLst/>
                  <a:latin typeface="Times New Roman"/>
                  <a:ea typeface="Times New Roman"/>
                </a:rPr>
                <a:t>8</a:t>
              </a:r>
              <a:endParaRPr lang="nl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3690"/>
            <p:cNvSpPr txBox="1">
              <a:spLocks noChangeAspect="1" noChangeArrowheads="1"/>
            </p:cNvSpPr>
            <p:nvPr/>
          </p:nvSpPr>
          <p:spPr bwMode="auto">
            <a:xfrm>
              <a:off x="8495" y="3256"/>
              <a:ext cx="2036" cy="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0/1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 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2/3/4/5/A/B/C/D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 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2/3/6/7/A/B/E/F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 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  <a:p>
              <a:pPr algn="r">
                <a:spcBef>
                  <a:spcPts val="600"/>
                </a:spcBef>
                <a:spcAft>
                  <a:spcPts val="0"/>
                </a:spcAft>
              </a:pPr>
              <a:r>
                <a:rPr lang="en-GB" sz="1000" b="1" dirty="0">
                  <a:effectLst/>
                  <a:latin typeface="Times New Roman"/>
                  <a:ea typeface="Times New Roman"/>
                </a:rPr>
                <a:t>0/2/4/6/8/A/C/E</a:t>
              </a:r>
              <a:endParaRPr lang="nl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3691"/>
            <p:cNvSpPr txBox="1">
              <a:spLocks noChangeAspect="1" noChangeArrowheads="1"/>
            </p:cNvSpPr>
            <p:nvPr/>
          </p:nvSpPr>
          <p:spPr bwMode="auto">
            <a:xfrm>
              <a:off x="8868" y="2867"/>
              <a:ext cx="1003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nl-BE" sz="1400" b="1">
                  <a:effectLst/>
                  <a:latin typeface="Times New Roman"/>
                  <a:ea typeface="Times New Roman"/>
                </a:rPr>
                <a:t>X/Y</a:t>
              </a:r>
              <a:endParaRPr lang="nl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3692"/>
            <p:cNvSpPr txBox="1">
              <a:spLocks noChangeAspect="1" noChangeArrowheads="1"/>
            </p:cNvSpPr>
            <p:nvPr/>
          </p:nvSpPr>
          <p:spPr bwMode="auto">
            <a:xfrm>
              <a:off x="7354" y="3227"/>
              <a:ext cx="746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A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B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C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D</a:t>
              </a:r>
              <a:endParaRPr lang="nl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3693"/>
            <p:cNvSpPr txBox="1">
              <a:spLocks noChangeAspect="1" noChangeArrowheads="1"/>
            </p:cNvSpPr>
            <p:nvPr/>
          </p:nvSpPr>
          <p:spPr bwMode="auto">
            <a:xfrm>
              <a:off x="10801" y="3227"/>
              <a:ext cx="746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X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Y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Z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 </a:t>
              </a:r>
              <a:endParaRPr lang="nl-BE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400"/>
                </a:spcAft>
              </a:pPr>
              <a:r>
                <a:rPr lang="nl-BE" sz="1200" b="1">
                  <a:effectLst/>
                  <a:latin typeface="Times New Roman"/>
                  <a:ea typeface="Times New Roman"/>
                </a:rPr>
                <a:t>U</a:t>
              </a:r>
              <a:endParaRPr lang="nl-BE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" name="Tekstvak 2"/>
          <p:cNvSpPr txBox="1"/>
          <p:nvPr/>
        </p:nvSpPr>
        <p:spPr>
          <a:xfrm>
            <a:off x="4355976" y="508518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Opm. : Bij de uitgangen mag je in plaats van de </a:t>
            </a:r>
            <a:r>
              <a:rPr lang="nl-BE" dirty="0" err="1"/>
              <a:t>hex</a:t>
            </a:r>
            <a:r>
              <a:rPr lang="nl-BE" dirty="0"/>
              <a:t>. notatie ook de decimale waarde plaatsen.</a:t>
            </a:r>
          </a:p>
        </p:txBody>
      </p:sp>
    </p:spTree>
    <p:extLst>
      <p:ext uri="{BB962C8B-B14F-4D97-AF65-F5344CB8AC3E}">
        <p14:creationId xmlns:p14="http://schemas.microsoft.com/office/powerpoint/2010/main" val="20360930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Oefeningen</a:t>
            </a:r>
            <a:r>
              <a:rPr lang="en-GB" dirty="0"/>
              <a:t> - </a:t>
            </a:r>
            <a:r>
              <a:rPr lang="en-GB" dirty="0" err="1"/>
              <a:t>oplossing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1. Van de volgende codeomvormer zijn de vergelijkingen tussen de in- en uitgangsvariabelen bekend:</a:t>
            </a:r>
          </a:p>
          <a:p>
            <a:pPr marL="514350" indent="-514350">
              <a:lnSpc>
                <a:spcPct val="83000"/>
              </a:lnSpc>
              <a:buFont typeface="+mj-lt"/>
              <a:buAutoNum type="arabicPeriod" startAt="2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514350" indent="-514350">
              <a:lnSpc>
                <a:spcPct val="83000"/>
              </a:lnSpc>
              <a:buFont typeface="+mj-lt"/>
              <a:buAutoNum type="arabicPeriod" startAt="2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269875" lvl="2" indent="0">
              <a:buNone/>
            </a:pPr>
            <a:r>
              <a:rPr lang="nl-NL" sz="2000" u="sng" dirty="0"/>
              <a:t>Ter info</a:t>
            </a:r>
            <a:r>
              <a:rPr lang="nl-NL" sz="2000" dirty="0"/>
              <a:t>: deze schakeling maakt voor ingangen 0 t.e.m. 9 (= de BCD-code) het 9-complement (zie theorie).</a:t>
            </a:r>
            <a:endParaRPr lang="nl-BE" sz="2000" dirty="0"/>
          </a:p>
          <a:p>
            <a:pPr marL="269875" lvl="2" indent="0">
              <a:buNone/>
            </a:pPr>
            <a:r>
              <a:rPr lang="nl-NL" sz="2000" u="sng" dirty="0"/>
              <a:t>Studietip</a:t>
            </a:r>
            <a:r>
              <a:rPr lang="nl-NL" sz="2000" dirty="0"/>
              <a:t>: je dient ook de omgekeerde werkwijze te kennen m.a.w. de vergelijkingen kunnen halen uit een IEC-symbool.</a:t>
            </a: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514350" indent="-514350">
              <a:lnSpc>
                <a:spcPct val="83000"/>
              </a:lnSpc>
              <a:buFont typeface="+mj-lt"/>
              <a:buAutoNum type="arabicPeriod" startAt="2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857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Oefeningen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2. Maak een codeomvormer van BCD naar Excess-3. 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M.a.w.	- Stel de waarheidstabel op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		- Teken het IEC-symbool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		- Stel de vergelijkingen op 				(+vereenvoudiging)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		- Teken het IEC-poortschema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521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Oefeningen - oplossing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2. Maak een codeomvormer van BCD naar Excess-3.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	W.T.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89136"/>
              </p:ext>
            </p:extLst>
          </p:nvPr>
        </p:nvGraphicFramePr>
        <p:xfrm>
          <a:off x="2771800" y="1484784"/>
          <a:ext cx="3816421" cy="4644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3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BCD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XS3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A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a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4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5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6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4220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Codeomvormers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nl-BE" u="sng" dirty="0"/>
              <a:t>Transformeert</a:t>
            </a:r>
            <a:r>
              <a:rPr lang="nl-BE" dirty="0"/>
              <a:t> gecodeerde informatie naar een andere code.</a:t>
            </a:r>
          </a:p>
          <a:p>
            <a:r>
              <a:rPr lang="nl-BE" u="sng" dirty="0"/>
              <a:t>Doel</a:t>
            </a:r>
            <a:r>
              <a:rPr lang="nl-BE" dirty="0"/>
              <a:t>: codes gevormd door binaire patronen aan de ingang omzetten naar overeenstemmende patronen met een ander coderingstelsel.</a:t>
            </a:r>
          </a:p>
          <a:p>
            <a:r>
              <a:rPr lang="nl-BE" u="sng" dirty="0"/>
              <a:t>Methode</a:t>
            </a:r>
            <a:r>
              <a:rPr lang="nl-BE" dirty="0"/>
              <a:t>:</a:t>
            </a:r>
          </a:p>
          <a:p>
            <a:pPr marL="906463" lvl="2" indent="-457200">
              <a:buFont typeface="Arial" panose="020B0604020202020204" pitchFamily="34" charset="0"/>
              <a:buChar char="•"/>
            </a:pPr>
            <a:r>
              <a:rPr lang="nl-BE" dirty="0"/>
              <a:t>vertrekken van de </a:t>
            </a:r>
            <a:r>
              <a:rPr lang="nl-BE" u="sng" dirty="0"/>
              <a:t>waarheidstabel</a:t>
            </a:r>
            <a:r>
              <a:rPr lang="nl-BE" dirty="0"/>
              <a:t> (WT),</a:t>
            </a:r>
          </a:p>
          <a:p>
            <a:pPr marL="906463" lvl="2" indent="-457200">
              <a:buFont typeface="Arial" panose="020B0604020202020204" pitchFamily="34" charset="0"/>
              <a:buChar char="•"/>
            </a:pPr>
            <a:r>
              <a:rPr lang="nl-BE" dirty="0"/>
              <a:t>teken IEC-symbool,</a:t>
            </a:r>
          </a:p>
          <a:p>
            <a:pPr marL="906463" lvl="2" indent="-457200">
              <a:buFont typeface="Arial" panose="020B0604020202020204" pitchFamily="34" charset="0"/>
              <a:buChar char="•"/>
            </a:pPr>
            <a:r>
              <a:rPr lang="nl-BE" dirty="0"/>
              <a:t>stel de logische vergelijkingen op,</a:t>
            </a:r>
          </a:p>
          <a:p>
            <a:pPr marL="906463" lvl="2" indent="-457200">
              <a:buFont typeface="Arial" panose="020B0604020202020204" pitchFamily="34" charset="0"/>
              <a:buChar char="•"/>
            </a:pPr>
            <a:r>
              <a:rPr lang="nl-BE" dirty="0"/>
              <a:t>vereenvoudig deze maximaal en</a:t>
            </a:r>
          </a:p>
          <a:p>
            <a:pPr marL="906463" lvl="2" indent="-457200">
              <a:buFont typeface="Arial" panose="020B0604020202020204" pitchFamily="34" charset="0"/>
              <a:buChar char="•"/>
            </a:pPr>
            <a:r>
              <a:rPr lang="nl-BE" dirty="0"/>
              <a:t>teken het poortschema.</a:t>
            </a:r>
          </a:p>
          <a:p>
            <a:pPr lvl="0"/>
            <a:endParaRPr lang="nl-BE" b="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49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Oefeningen - oplossing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2. Maak een codeomvormer van BCD naar Excess-3.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u="sng" dirty="0"/>
              <a:t>Vergelijkingen</a:t>
            </a:r>
            <a:r>
              <a:rPr lang="nl-BE" sz="2800" dirty="0"/>
              <a:t>: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780928"/>
            <a:ext cx="9653241" cy="126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7739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Oefeningen - oplossing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2. Maak een codeomvormer van BCD naar Excess-3.</a:t>
            </a:r>
            <a:endParaRPr lang="nl-BE" sz="2800" u="sng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u="sng" dirty="0"/>
              <a:t>Poortschema</a:t>
            </a:r>
            <a:r>
              <a:rPr lang="nl-BE" sz="2800" dirty="0"/>
              <a:t> (getekend vanuit SOP-vorm):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34261"/>
            <a:ext cx="5112568" cy="453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967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Oefeningen - oplossing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2. Maak een codeomvormer van BCD naar Excess-3.</a:t>
            </a:r>
            <a:endParaRPr lang="nl-BE" sz="2800" u="sng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u="sng" dirty="0"/>
              <a:t>Poortschema</a:t>
            </a:r>
            <a:r>
              <a:rPr lang="nl-BE" sz="2800" dirty="0"/>
              <a:t> (getekend vanuit SOP-vorm):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Deze oplossing gebruikt enkel EN/OF/NIET-poorten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800" dirty="0"/>
              <a:t>Je kan met minder poorten werken als je de eenvoudigste vergelijkingen neemt…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8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957597"/>
            <a:ext cx="2808313" cy="248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6086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3. Werk de SOP-vergelijkingen van de BIN-GRAY omvormer uit via:</a:t>
            </a:r>
          </a:p>
          <a:p>
            <a:r>
              <a:rPr lang="nl-BE" dirty="0"/>
              <a:t>	1. de Booleaanse rekenregels</a:t>
            </a:r>
          </a:p>
          <a:p>
            <a:r>
              <a:rPr lang="nl-BE" dirty="0"/>
              <a:t>	2. via </a:t>
            </a:r>
            <a:r>
              <a:rPr lang="nl-BE" dirty="0" err="1"/>
              <a:t>Karnaugh</a:t>
            </a:r>
            <a:r>
              <a:rPr lang="nl-BE" dirty="0"/>
              <a:t>-kaarten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6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Codeomvormers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08" y="1125538"/>
            <a:ext cx="5275222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0508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Codeomvormers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r>
              <a:rPr lang="nl-BE" dirty="0"/>
              <a:t>Stel de </a:t>
            </a:r>
            <a:r>
              <a:rPr lang="nl-BE" u="sng" dirty="0"/>
              <a:t>logische vergelijkingen</a:t>
            </a:r>
            <a:r>
              <a:rPr lang="nl-BE" dirty="0"/>
              <a:t> op:</a:t>
            </a:r>
          </a:p>
          <a:p>
            <a:r>
              <a:rPr lang="nl-BE" dirty="0"/>
              <a:t>De vergelijking voor iedere uitgang (d, e, f of g) bepaal je door:</a:t>
            </a:r>
          </a:p>
          <a:p>
            <a:pPr lvl="1"/>
            <a:r>
              <a:rPr lang="nl-BE" dirty="0"/>
              <a:t>Voor elke 1 in de kolom van de uitgang neem je het product van de variabelen a, b en c waarbij:</a:t>
            </a:r>
          </a:p>
          <a:p>
            <a:pPr lvl="4"/>
            <a:r>
              <a:rPr lang="nl-BE" dirty="0"/>
              <a:t>een 1 overeenstemt met de variabele zelf en</a:t>
            </a:r>
          </a:p>
          <a:p>
            <a:pPr lvl="4"/>
            <a:r>
              <a:rPr lang="nl-BE" dirty="0"/>
              <a:t>een 0 met de inverse van de variabele.</a:t>
            </a:r>
          </a:p>
          <a:p>
            <a:pPr lvl="1"/>
            <a:r>
              <a:rPr lang="nl-BE" dirty="0"/>
              <a:t>Sommeer al deze producten.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50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Codeomvormers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8" name="Tijdelijke aanduiding voor inhoud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726069" cy="314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4" r="53105"/>
          <a:stretch/>
        </p:blipFill>
        <p:spPr bwMode="auto">
          <a:xfrm>
            <a:off x="4499992" y="1920327"/>
            <a:ext cx="393180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0825" y="1125538"/>
            <a:ext cx="8713788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nl-BE" u="sng" dirty="0">
              <a:latin typeface="Corbel" panose="020B0503020204020204" pitchFamily="34" charset="0"/>
            </a:endParaRPr>
          </a:p>
          <a:p>
            <a:pPr marL="0" lvl="1" indent="0" fontAlgn="auto">
              <a:spcAft>
                <a:spcPts val="0"/>
              </a:spcAft>
              <a:buNone/>
            </a:pPr>
            <a:r>
              <a:rPr lang="nl-BE" u="sng" dirty="0">
                <a:latin typeface="Corbel" panose="020B0503020204020204" pitchFamily="34" charset="0"/>
              </a:rPr>
              <a:t>Oefening thuis</a:t>
            </a:r>
            <a:r>
              <a:rPr lang="nl-BE" dirty="0">
                <a:latin typeface="Corbel" panose="020B0503020204020204" pitchFamily="34" charset="0"/>
              </a:rPr>
              <a:t>: 	- vereenvoudig</a:t>
            </a:r>
          </a:p>
          <a:p>
            <a:pPr marL="2286000" lvl="5" indent="0">
              <a:buNone/>
            </a:pPr>
            <a:r>
              <a:rPr lang="nl-BE" sz="2600" dirty="0">
                <a:latin typeface="Corbel" panose="020B0503020204020204" pitchFamily="34" charset="0"/>
              </a:rPr>
              <a:t>- teken het IEC-schema</a:t>
            </a:r>
          </a:p>
        </p:txBody>
      </p:sp>
    </p:spTree>
    <p:extLst>
      <p:ext uri="{BB962C8B-B14F-4D97-AF65-F5344CB8AC3E}">
        <p14:creationId xmlns:p14="http://schemas.microsoft.com/office/powerpoint/2010/main" val="3088639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 – OCT Omvormer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</a:rPr>
              <a:pPr/>
              <a:t>6</a:t>
            </a:fld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236688" cy="515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2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 – OCT Omvormer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23232"/>
            <a:ext cx="8028852" cy="4525963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600" u="sng" dirty="0"/>
              <a:t>Oefening thuis</a:t>
            </a:r>
            <a:r>
              <a:rPr lang="nl-BE" sz="2600" dirty="0"/>
              <a:t>: teken het IEC-poortschema.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</a:rPr>
              <a:pPr/>
              <a:t>7</a:t>
            </a:fld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737834" cy="107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Afbeelding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362074"/>
            <a:ext cx="3096344" cy="249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2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Bin – Gray Omvormer</a:t>
            </a:r>
            <a:r>
              <a:rPr lang="nl-BE" sz="2000" dirty="0"/>
              <a:t> (Gray-code zie theorie)</a:t>
            </a:r>
          </a:p>
        </p:txBody>
      </p:sp>
      <p:graphicFrame>
        <p:nvGraphicFramePr>
          <p:cNvPr id="2" name="Tijdelijke aanduiding voor inhou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70392"/>
              </p:ext>
            </p:extLst>
          </p:nvPr>
        </p:nvGraphicFramePr>
        <p:xfrm>
          <a:off x="467544" y="1556792"/>
          <a:ext cx="2448273" cy="26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2168">
                <a:tc>
                  <a:txBody>
                    <a:bodyPr/>
                    <a:lstStyle/>
                    <a:p>
                      <a:pPr marR="1016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 dirty="0">
                          <a:effectLst/>
                        </a:rPr>
                        <a:t>#</a:t>
                      </a:r>
                      <a:endParaRPr lang="nl-BE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INPUTS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OUTPUTS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4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 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0</a:t>
                      </a:r>
                      <a:endParaRPr lang="nl-BE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0</a:t>
                      </a:r>
                      <a:endParaRPr lang="nl-BE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6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7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0</a:t>
                      </a:r>
                      <a:endParaRPr lang="nl-BE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 t="25581" r="64332" b="-4235"/>
          <a:stretch/>
        </p:blipFill>
        <p:spPr bwMode="auto">
          <a:xfrm>
            <a:off x="4644008" y="1628800"/>
            <a:ext cx="381882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hoek 2"/>
          <p:cNvSpPr/>
          <p:nvPr/>
        </p:nvSpPr>
        <p:spPr>
          <a:xfrm>
            <a:off x="971600" y="4323114"/>
            <a:ext cx="7491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/>
              <a:t>Teken het IEC-symbool</a:t>
            </a:r>
            <a:r>
              <a:rPr lang="nl-BE" dirty="0"/>
              <a:t>:</a:t>
            </a:r>
          </a:p>
          <a:p>
            <a:r>
              <a:rPr lang="nl-BE" dirty="0"/>
              <a:t>g</a:t>
            </a:r>
            <a:r>
              <a:rPr lang="nl-BE" baseline="-25000" dirty="0"/>
              <a:t>0</a:t>
            </a:r>
            <a:r>
              <a:rPr lang="nl-BE" dirty="0"/>
              <a:t> is 1 voor de decimale waarde (#) 1,2,5,6 wat we aanduiden links van de aansluiting g</a:t>
            </a:r>
            <a:r>
              <a:rPr lang="nl-BE" baseline="-25000" dirty="0"/>
              <a:t>0</a:t>
            </a:r>
            <a:r>
              <a:rPr lang="nl-BE" dirty="0"/>
              <a:t>.</a:t>
            </a:r>
          </a:p>
          <a:p>
            <a:r>
              <a:rPr lang="nl-BE" dirty="0"/>
              <a:t>Analoog:</a:t>
            </a:r>
          </a:p>
          <a:p>
            <a:r>
              <a:rPr lang="nl-BE" dirty="0"/>
              <a:t>- g</a:t>
            </a:r>
            <a:r>
              <a:rPr lang="nl-BE" baseline="-25000" dirty="0"/>
              <a:t>1</a:t>
            </a:r>
            <a:r>
              <a:rPr lang="nl-BE" dirty="0"/>
              <a:t> van 2 tot 5 de waarde 1 aanneemt en</a:t>
            </a:r>
          </a:p>
          <a:p>
            <a:r>
              <a:rPr lang="nl-BE" dirty="0"/>
              <a:t>- g</a:t>
            </a:r>
            <a:r>
              <a:rPr lang="nl-BE" baseline="-25000" dirty="0"/>
              <a:t>2</a:t>
            </a:r>
            <a:r>
              <a:rPr lang="nl-BE" dirty="0"/>
              <a:t> van 4 tot 7 de waarde 1 aanneemt.</a:t>
            </a:r>
          </a:p>
        </p:txBody>
      </p:sp>
    </p:spTree>
    <p:extLst>
      <p:ext uri="{BB962C8B-B14F-4D97-AF65-F5344CB8AC3E}">
        <p14:creationId xmlns:p14="http://schemas.microsoft.com/office/powerpoint/2010/main" val="27976959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Bin – Gray Omvormer</a:t>
            </a:r>
          </a:p>
        </p:txBody>
      </p:sp>
      <p:graphicFrame>
        <p:nvGraphicFramePr>
          <p:cNvPr id="2" name="Tijdelijke aanduiding voor inhou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70060"/>
              </p:ext>
            </p:extLst>
          </p:nvPr>
        </p:nvGraphicFramePr>
        <p:xfrm>
          <a:off x="971600" y="1556792"/>
          <a:ext cx="2011680" cy="2188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R="1016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#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INPUTS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OUTPUTS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R="101600" algn="ctr">
                        <a:spcAft>
                          <a:spcPts val="1000"/>
                        </a:spcAft>
                      </a:pPr>
                      <a:r>
                        <a:rPr lang="nl-BE" sz="1200">
                          <a:effectLst/>
                        </a:rPr>
                        <a:t> 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b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2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1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</a:rPr>
                        <a:t>g</a:t>
                      </a:r>
                      <a:r>
                        <a:rPr lang="nl-BE" sz="1200" baseline="-25000">
                          <a:effectLst/>
                        </a:rPr>
                        <a:t>0</a:t>
                      </a:r>
                      <a:endParaRPr lang="nl-BE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6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7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0</a:t>
                      </a:r>
                      <a:endParaRPr lang="nl-BE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0</a:t>
                      </a:r>
                      <a:endParaRPr lang="nl-BE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460851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71474"/>
            <a:ext cx="1944216" cy="1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593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5933</TotalTime>
  <Words>1151</Words>
  <Application>Microsoft Office PowerPoint</Application>
  <PresentationFormat>Diavoorstelling (4:3)</PresentationFormat>
  <Paragraphs>653</Paragraphs>
  <Slides>23</Slides>
  <Notes>19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7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Document</vt:lpstr>
      <vt:lpstr>Oefensessie 3</vt:lpstr>
      <vt:lpstr>Codeomvormers</vt:lpstr>
      <vt:lpstr>Codeomvormers</vt:lpstr>
      <vt:lpstr>Codeomvormers</vt:lpstr>
      <vt:lpstr>Codeomvormers</vt:lpstr>
      <vt:lpstr>BIN – OCT Omvormer</vt:lpstr>
      <vt:lpstr>BIN – OCT Omvormer</vt:lpstr>
      <vt:lpstr>Bin – Gray Omvormer (Gray-code zie theorie)</vt:lpstr>
      <vt:lpstr>Bin – Gray Omvormer</vt:lpstr>
      <vt:lpstr>Bin – Gray Omvormer</vt:lpstr>
      <vt:lpstr>Gray – Bin Omvormer</vt:lpstr>
      <vt:lpstr>Gray – Bin Omvormer</vt:lpstr>
      <vt:lpstr>Gray – Bin Omvormer</vt:lpstr>
      <vt:lpstr>PowerPoint-presentatie</vt:lpstr>
      <vt:lpstr>Oefeningen</vt:lpstr>
      <vt:lpstr>Oefeningen - oplossing</vt:lpstr>
      <vt:lpstr>Oefeningen - oplossing</vt:lpstr>
      <vt:lpstr>Oefeningen</vt:lpstr>
      <vt:lpstr>Oefeningen - oplossing</vt:lpstr>
      <vt:lpstr>Oefeningen - oplossing</vt:lpstr>
      <vt:lpstr>Oefeningen - oplossing</vt:lpstr>
      <vt:lpstr>Oefeningen - oplossing</vt:lpstr>
      <vt:lpstr>Oefeningen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Dirk Claus</cp:lastModifiedBy>
  <cp:revision>229</cp:revision>
  <cp:lastPrinted>2019-03-27T08:41:10Z</cp:lastPrinted>
  <dcterms:created xsi:type="dcterms:W3CDTF">2008-09-16T13:51:21Z</dcterms:created>
  <dcterms:modified xsi:type="dcterms:W3CDTF">2021-03-04T10:55:44Z</dcterms:modified>
</cp:coreProperties>
</file>