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0" r:id="rId2"/>
    <p:sldMasterId id="2147483676" r:id="rId3"/>
    <p:sldMasterId id="2147483682" r:id="rId4"/>
    <p:sldMasterId id="2147483688" r:id="rId5"/>
    <p:sldMasterId id="2147483694" r:id="rId6"/>
    <p:sldMasterId id="2147483700" r:id="rId7"/>
  </p:sldMasterIdLst>
  <p:notesMasterIdLst>
    <p:notesMasterId r:id="rId60"/>
  </p:notesMasterIdLst>
  <p:handoutMasterIdLst>
    <p:handoutMasterId r:id="rId61"/>
  </p:handoutMasterIdLst>
  <p:sldIdLst>
    <p:sldId id="256" r:id="rId8"/>
    <p:sldId id="420" r:id="rId9"/>
    <p:sldId id="482" r:id="rId10"/>
    <p:sldId id="447" r:id="rId11"/>
    <p:sldId id="427" r:id="rId12"/>
    <p:sldId id="443" r:id="rId13"/>
    <p:sldId id="373" r:id="rId14"/>
    <p:sldId id="444" r:id="rId15"/>
    <p:sldId id="372" r:id="rId16"/>
    <p:sldId id="374" r:id="rId17"/>
    <p:sldId id="380" r:id="rId18"/>
    <p:sldId id="431" r:id="rId19"/>
    <p:sldId id="381" r:id="rId20"/>
    <p:sldId id="369" r:id="rId21"/>
    <p:sldId id="445" r:id="rId22"/>
    <p:sldId id="376" r:id="rId23"/>
    <p:sldId id="377" r:id="rId24"/>
    <p:sldId id="384" r:id="rId25"/>
    <p:sldId id="385" r:id="rId26"/>
    <p:sldId id="386" r:id="rId27"/>
    <p:sldId id="397" r:id="rId28"/>
    <p:sldId id="401" r:id="rId29"/>
    <p:sldId id="388" r:id="rId30"/>
    <p:sldId id="400" r:id="rId31"/>
    <p:sldId id="402" r:id="rId32"/>
    <p:sldId id="389" r:id="rId33"/>
    <p:sldId id="483" r:id="rId34"/>
    <p:sldId id="390" r:id="rId35"/>
    <p:sldId id="392" r:id="rId36"/>
    <p:sldId id="394" r:id="rId37"/>
    <p:sldId id="393" r:id="rId38"/>
    <p:sldId id="396" r:id="rId39"/>
    <p:sldId id="429" r:id="rId40"/>
    <p:sldId id="430" r:id="rId41"/>
    <p:sldId id="398" r:id="rId42"/>
    <p:sldId id="432" r:id="rId43"/>
    <p:sldId id="433" r:id="rId44"/>
    <p:sldId id="395" r:id="rId45"/>
    <p:sldId id="403" r:id="rId46"/>
    <p:sldId id="404" r:id="rId47"/>
    <p:sldId id="405" r:id="rId48"/>
    <p:sldId id="406" r:id="rId49"/>
    <p:sldId id="478" r:id="rId50"/>
    <p:sldId id="407" r:id="rId51"/>
    <p:sldId id="408" r:id="rId52"/>
    <p:sldId id="409" r:id="rId53"/>
    <p:sldId id="410" r:id="rId54"/>
    <p:sldId id="439" r:id="rId55"/>
    <p:sldId id="411" r:id="rId56"/>
    <p:sldId id="412" r:id="rId57"/>
    <p:sldId id="413" r:id="rId58"/>
    <p:sldId id="414" r:id="rId59"/>
  </p:sldIdLst>
  <p:sldSz cx="9144000" cy="6858000" type="screen4x3"/>
  <p:notesSz cx="6864350" cy="99964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t D'haen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0AF"/>
    <a:srgbClr val="C09200"/>
    <a:srgbClr val="3774CD"/>
    <a:srgbClr val="23835A"/>
    <a:srgbClr val="4D83D3"/>
    <a:srgbClr val="25539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01B36-5CED-496A-B4A4-F7EDDC43F1F6}" v="3" dt="2024-03-07T19:19:23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2971" autoAdjust="0"/>
  </p:normalViewPr>
  <p:slideViewPr>
    <p:cSldViewPr>
      <p:cViewPr varScale="1">
        <p:scale>
          <a:sx n="92" d="100"/>
          <a:sy n="92" d="100"/>
        </p:scale>
        <p:origin x="21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microsoft.com/office/2016/11/relationships/changesInfo" Target="changesInfos/changesInfo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 Defossez" userId="d2ef152c-5cd9-403c-bcbb-7b596a2b278e" providerId="ADAL" clId="{2D501B36-5CED-496A-B4A4-F7EDDC43F1F6}"/>
    <pc:docChg chg="modSld">
      <pc:chgData name="Ferre Defossez" userId="d2ef152c-5cd9-403c-bcbb-7b596a2b278e" providerId="ADAL" clId="{2D501B36-5CED-496A-B4A4-F7EDDC43F1F6}" dt="2024-03-07T19:19:23.292" v="2" actId="21"/>
      <pc:docMkLst>
        <pc:docMk/>
      </pc:docMkLst>
      <pc:sldChg chg="addSp delSp modSp modAnim">
        <pc:chgData name="Ferre Defossez" userId="d2ef152c-5cd9-403c-bcbb-7b596a2b278e" providerId="ADAL" clId="{2D501B36-5CED-496A-B4A4-F7EDDC43F1F6}" dt="2024-03-07T19:19:23.292" v="2" actId="21"/>
        <pc:sldMkLst>
          <pc:docMk/>
          <pc:sldMk cId="148847463" sldId="410"/>
        </pc:sldMkLst>
        <pc:picChg chg="add del mod">
          <ac:chgData name="Ferre Defossez" userId="d2ef152c-5cd9-403c-bcbb-7b596a2b278e" providerId="ADAL" clId="{2D501B36-5CED-496A-B4A4-F7EDDC43F1F6}" dt="2024-03-07T19:19:23.292" v="2" actId="21"/>
          <ac:picMkLst>
            <pc:docMk/>
            <pc:sldMk cId="148847463" sldId="410"/>
            <ac:picMk id="1127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8210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0ED14D-46AC-4348-9CA1-F314B31F6180}" type="datetime1">
              <a:rPr lang="nl-BE" smtClean="0"/>
              <a:t>7/03/2024</a:t>
            </a:fld>
            <a:endParaRPr lang="en-GB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8210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7E561D-93C0-4AF5-A8A7-6E2A4A48752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2167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210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0E60E2-03FB-43D7-85AA-8A8C7EFBBE65}" type="datetime1">
              <a:rPr lang="nl-BE" smtClean="0"/>
              <a:t>7/03/2024</a:t>
            </a:fld>
            <a:endParaRPr lang="nl-NL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50888"/>
            <a:ext cx="4997450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35" y="4748333"/>
            <a:ext cx="5491480" cy="449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210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8B929E-5D9D-44B3-8CC8-5B2BCB09DE6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4021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706C-70D5-4576-B3FB-4F98BC755813}" type="slidenum">
              <a:rPr lang="nl-NL"/>
              <a:pPr/>
              <a:t>1</a:t>
            </a:fld>
            <a:endParaRPr lang="nl-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4432A88-9F8E-4DEE-AC92-1A2F8E1E5A86}" type="datetime1">
              <a:rPr lang="nl-BE" smtClean="0"/>
              <a:t>7/03/2024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1702-FB29-446B-AE0D-D3B9537113D1}" type="slidenum">
              <a:rPr lang="nl-NL"/>
              <a:pPr/>
              <a:t>13</a:t>
            </a:fld>
            <a:endParaRPr lang="nl-NL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FDFB337-4500-4CB1-B758-03338AB8B80C}" type="datetime1">
              <a:rPr lang="nl-BE" smtClean="0"/>
              <a:t>7/03/2024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Binaire variabelen</a:t>
            </a:r>
            <a:r>
              <a:rPr lang="nl-BE" baseline="0" dirty="0"/>
              <a:t> op andere formulieren?</a:t>
            </a:r>
          </a:p>
          <a:p>
            <a:r>
              <a:rPr lang="nl-BE" baseline="0" dirty="0"/>
              <a:t>m/v</a:t>
            </a:r>
          </a:p>
          <a:p>
            <a:r>
              <a:rPr lang="nl-BE" baseline="0" dirty="0"/>
              <a:t>Student J/N</a:t>
            </a:r>
          </a:p>
          <a:p>
            <a:r>
              <a:rPr lang="nl-BE" baseline="0" dirty="0" err="1"/>
              <a:t>Kotstudent</a:t>
            </a:r>
            <a:r>
              <a:rPr lang="nl-BE" baseline="0" dirty="0"/>
              <a:t> J/N</a:t>
            </a:r>
          </a:p>
          <a:p>
            <a:r>
              <a:rPr lang="nl-BE" baseline="0" dirty="0"/>
              <a:t>Belastingplichtige J/N</a:t>
            </a:r>
          </a:p>
          <a:p>
            <a:r>
              <a:rPr lang="nl-BE" baseline="0" dirty="0"/>
              <a:t>Gehuwd J/N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93BDF86-9959-4A31-AE95-2B1BAE003178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3084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71EE251-78F5-4631-8973-A582C19D4BD2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8418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And</a:t>
            </a:r>
            <a:r>
              <a:rPr lang="nl-BE" dirty="0"/>
              <a:t>- functie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B12D4A-8FB4-472C-ABE4-E85F0E69219D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25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C123EB4-A466-4AF8-B2D4-BB3A4823B416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58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OF-functie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26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043847F-1C08-4B78-845C-147C512D5539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758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And</a:t>
            </a:r>
            <a:r>
              <a:rPr lang="nl-BE" dirty="0"/>
              <a:t>- functie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28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8B8251D-B61B-4EBC-8A12-943701CDEF25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And</a:t>
            </a:r>
            <a:r>
              <a:rPr lang="nl-BE" dirty="0"/>
              <a:t>- functie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0A481AB-7CA6-4B8A-87C2-F2406E5E212A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1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And</a:t>
            </a:r>
            <a:r>
              <a:rPr lang="nl-BE" dirty="0"/>
              <a:t>- functie</a:t>
            </a:r>
          </a:p>
          <a:p>
            <a:r>
              <a:rPr lang="nl-BE" dirty="0" err="1"/>
              <a:t>Sustainability</a:t>
            </a:r>
            <a:r>
              <a:rPr lang="nl-BE" dirty="0"/>
              <a:t>=duurzaamheid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30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81BC30-9187-4108-9CB5-9305995F0A83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And</a:t>
            </a:r>
            <a:r>
              <a:rPr lang="nl-BE" dirty="0"/>
              <a:t>- functie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31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5F5C0AA-77BC-472E-8509-23DD9283E2DB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198B78A-BDA7-4E1D-A827-F7575EA0A79B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247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And</a:t>
            </a:r>
            <a:r>
              <a:rPr lang="nl-BE" dirty="0"/>
              <a:t>- functie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32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769FDDE-05BF-4D85-AC86-A6E6B5BFC4FE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1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02616-5CBA-4F95-8301-0510D5BB2F43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2B0D83A-F6A7-4227-8A03-264152012487}" type="datetime1">
              <a:rPr lang="nl-BE" smtClean="0"/>
              <a:t>7/03/2024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Uitdrukking geldt</a:t>
            </a:r>
            <a:r>
              <a:rPr lang="nl-BE" baseline="0" dirty="0"/>
              <a:t> </a:t>
            </a:r>
            <a:r>
              <a:rPr lang="nl-BE" dirty="0"/>
              <a:t>indien men door middel van bitstrings of binaire patronen een aantal verschillende toestanden</a:t>
            </a:r>
            <a:r>
              <a:rPr lang="nl-BE" baseline="0" dirty="0"/>
              <a:t> wil voorstellen, met </a:t>
            </a:r>
            <a:r>
              <a:rPr lang="nl-BE" b="1" baseline="0" dirty="0"/>
              <a:t>k het aantal toestanden</a:t>
            </a:r>
            <a:r>
              <a:rPr lang="nl-BE" baseline="0" dirty="0"/>
              <a:t> en </a:t>
            </a:r>
            <a:r>
              <a:rPr lang="nl-BE" b="1" baseline="0" dirty="0"/>
              <a:t>n het aantal benodigde bits</a:t>
            </a:r>
            <a:r>
              <a:rPr lang="nl-BE" b="0" baseline="0" dirty="0"/>
              <a:t>.</a:t>
            </a:r>
            <a:endParaRPr lang="nl-BE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02616-5CBA-4F95-8301-0510D5BB2F43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5A2EF6D-548F-45F7-AFCF-0F8D49BCDA2B}" type="datetime1">
              <a:rPr lang="nl-BE" smtClean="0"/>
              <a:t>7/03/2024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35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3B48836-9BD8-49E4-9C2C-10B50AB270D7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1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37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102678A-E6F1-4E6F-9FA1-702F8917F68E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758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Theoriecursus p.</a:t>
            </a:r>
            <a:r>
              <a:rPr lang="nl-BE" baseline="0" dirty="0"/>
              <a:t> 15 1.5 Opgaven opgave 5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38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78F753C-E58C-44E1-9C96-E8D9A89CAE98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1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Toepassing: deur</a:t>
            </a:r>
            <a:r>
              <a:rPr lang="nl-BE" baseline="0" dirty="0"/>
              <a:t>lampje van koelkast.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40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0FD43FB-56B1-4360-8CB4-366F3D21F27B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5414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44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17C8C83-307B-4930-A676-A494862235CC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132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Alfa is</a:t>
            </a:r>
            <a:r>
              <a:rPr lang="nl-BE" baseline="0" dirty="0"/>
              <a:t> niet het symbool voor ampersand!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49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41D0289-A9B1-4834-AEE1-42B258869EBB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632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Twee </a:t>
            </a:r>
            <a:r>
              <a:rPr lang="nl-BE" dirty="0" err="1"/>
              <a:t>invertoren</a:t>
            </a:r>
            <a:r>
              <a:rPr lang="nl-BE" dirty="0"/>
              <a:t> na elkaar is buffer. Doel: tijdsvertraging</a:t>
            </a:r>
            <a:r>
              <a:rPr lang="nl-BE" baseline="0" dirty="0"/>
              <a:t> of meer stroom kunnen leveren (hoger aantal ingangen kunnen aansluiten). Zie lab en later.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50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8E32A38-56E8-4920-AC4B-01CAC5B68B97}" type="datetime1">
              <a:rPr lang="nl-BE" smtClean="0"/>
              <a:t>7/03/2024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198B78A-BDA7-4E1D-A827-F7575EA0A79B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247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51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0E8DED7-161B-408A-8710-59BD39931C65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345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198B78A-BDA7-4E1D-A827-F7575EA0A79B}" type="datetime1">
              <a:rPr lang="nl-BE" smtClean="0"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24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706C-70D5-4576-B3FB-4F98BC755813}" type="slidenum">
              <a:rPr lang="nl-NL"/>
              <a:pPr/>
              <a:t>7</a:t>
            </a:fld>
            <a:endParaRPr lang="nl-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830D04-FB3C-4E21-AD50-D626828A4393}" type="datetime1">
              <a:rPr lang="nl-BE" smtClean="0"/>
              <a:t>7/03/2024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706C-70D5-4576-B3FB-4F98BC755813}" type="slidenum">
              <a:rPr lang="nl-NL"/>
              <a:pPr/>
              <a:t>9</a:t>
            </a:fld>
            <a:endParaRPr lang="nl-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Horloge</a:t>
            </a:r>
            <a:r>
              <a:rPr lang="en-GB" dirty="0"/>
              <a:t>, </a:t>
            </a:r>
            <a:r>
              <a:rPr lang="en-GB" dirty="0" err="1"/>
              <a:t>digitaal</a:t>
            </a:r>
            <a:r>
              <a:rPr lang="en-GB" dirty="0"/>
              <a:t>,</a:t>
            </a:r>
            <a:r>
              <a:rPr lang="en-GB" baseline="0" dirty="0"/>
              <a:t> </a:t>
            </a:r>
            <a:r>
              <a:rPr lang="en-GB" baseline="0" dirty="0" err="1"/>
              <a:t>analoog</a:t>
            </a:r>
            <a:endParaRPr lang="en-GB" baseline="0" dirty="0"/>
          </a:p>
          <a:p>
            <a:r>
              <a:rPr lang="en-GB" baseline="0" dirty="0" err="1"/>
              <a:t>Continu</a:t>
            </a:r>
            <a:r>
              <a:rPr lang="en-GB" baseline="0" dirty="0"/>
              <a:t> versus discreet</a:t>
            </a:r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17B06D5-A03C-4C29-8A9B-9FDBC4882A09}" type="datetime1">
              <a:rPr lang="nl-BE" smtClean="0"/>
              <a:t>7/03/2024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706C-70D5-4576-B3FB-4F98BC755813}" type="slidenum">
              <a:rPr lang="nl-NL"/>
              <a:pPr/>
              <a:t>10</a:t>
            </a:fld>
            <a:endParaRPr lang="nl-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3B19C6-DEF6-4C56-A359-32C8E60F7F65}" type="datetime1">
              <a:rPr lang="nl-BE" smtClean="0"/>
              <a:t>7/03/2024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706C-70D5-4576-B3FB-4F98BC755813}" type="slidenum">
              <a:rPr lang="nl-NL"/>
              <a:pPr/>
              <a:t>11</a:t>
            </a:fld>
            <a:endParaRPr lang="nl-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1069D1D-D9EE-448D-A47D-62D162CF1300}" type="datetime1">
              <a:rPr lang="nl-BE" smtClean="0"/>
              <a:t>7/03/2024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02616-5CBA-4F95-8301-0510D5BB2F43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577C02-30FB-4752-9633-DC4D779D4D00}" type="datetime1">
              <a:rPr lang="nl-BE" smtClean="0"/>
              <a:t>7/03/2024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DBF-6580-46DF-8BC0-AB23321A727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1F48D5F9-99AE-4627-AC18-1B3C5A5103A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413" y="2130425"/>
            <a:ext cx="8640762" cy="86677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284538"/>
            <a:ext cx="8642350" cy="1033462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67FB88-7386-4548-882F-4EBCC5514B73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ctrTitle" idx="4294967295"/>
          </p:nvPr>
        </p:nvSpPr>
        <p:spPr>
          <a:xfrm>
            <a:off x="503238" y="1268760"/>
            <a:ext cx="8640762" cy="866775"/>
          </a:xfrm>
        </p:spPr>
        <p:txBody>
          <a:bodyPr/>
          <a:lstStyle/>
          <a:p>
            <a:pPr algn="ctr"/>
            <a:r>
              <a:rPr lang="en-GB" dirty="0"/>
              <a:t>OPO </a:t>
            </a:r>
            <a:r>
              <a:rPr lang="en-GB" dirty="0" err="1"/>
              <a:t>Digitale</a:t>
            </a:r>
            <a:r>
              <a:rPr lang="en-GB" dirty="0"/>
              <a:t> </a:t>
            </a:r>
            <a:r>
              <a:rPr lang="en-GB" dirty="0" err="1"/>
              <a:t>Technieken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16950" y="6343650"/>
            <a:ext cx="527050" cy="365125"/>
          </a:xfrm>
        </p:spPr>
        <p:txBody>
          <a:bodyPr/>
          <a:lstStyle/>
          <a:p>
            <a:fld id="{80A4ECF9-97B8-46BC-94EC-6292EAF4D60F}" type="slidenum">
              <a:rPr lang="nl-NL"/>
              <a:pPr/>
              <a:t>1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24944"/>
            <a:ext cx="4553621" cy="35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4240630" y="2348880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latin typeface="Corbel" panose="020B0503020204020204" pitchFamily="34" charset="0"/>
              </a:rPr>
              <a:t>Les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Digitaal meettoestel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0A4ECF9-97B8-46BC-94EC-6292EAF4D60F}" type="slidenum">
              <a:rPr lang="nl-NL"/>
              <a:pPr/>
              <a:t>10</a:t>
            </a:fld>
            <a:endParaRPr lang="nl-N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31928" r="50648" b="25199"/>
          <a:stretch/>
        </p:blipFill>
        <p:spPr bwMode="auto">
          <a:xfrm>
            <a:off x="421425" y="3051664"/>
            <a:ext cx="3934551" cy="217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26" y="3160538"/>
            <a:ext cx="3676650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683568" y="1124744"/>
            <a:ext cx="8129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Digitaal meettoestel: maakt automatisch de omzetting van</a:t>
            </a:r>
          </a:p>
          <a:p>
            <a:r>
              <a:rPr lang="nl-BE" dirty="0"/>
              <a:t>de analoge meting naar een digitale aanduiding.</a:t>
            </a:r>
          </a:p>
          <a:p>
            <a:endParaRPr lang="nl-BE" dirty="0"/>
          </a:p>
          <a:p>
            <a:r>
              <a:rPr lang="nl-BE" dirty="0"/>
              <a:t>Aanduiding rechtstreeks in cijfers = digitaal toestel</a:t>
            </a:r>
          </a:p>
          <a:p>
            <a:endParaRPr lang="nl-BE" dirty="0"/>
          </a:p>
          <a:p>
            <a:r>
              <a:rPr lang="nl-BE" dirty="0"/>
              <a:t>Omzetting van analoge naar digitale waarde: ADC = analoog digitaal convertor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827584" y="5517232"/>
            <a:ext cx="7652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De gebruikte elektronische componenten bepalen ‘analoge schakeling’ of</a:t>
            </a:r>
          </a:p>
          <a:p>
            <a:r>
              <a:rPr lang="nl-BE" dirty="0"/>
              <a:t>‘digitale schakeling’. Welke componenten?</a:t>
            </a:r>
          </a:p>
        </p:txBody>
      </p:sp>
    </p:spTree>
    <p:extLst>
      <p:ext uri="{BB962C8B-B14F-4D97-AF65-F5344CB8AC3E}">
        <p14:creationId xmlns:p14="http://schemas.microsoft.com/office/powerpoint/2010/main" val="375526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Analoge en digitale toestellen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BE" dirty="0"/>
              <a:t>Analoge schakelingen:</a:t>
            </a:r>
          </a:p>
          <a:p>
            <a:r>
              <a:rPr lang="nl-BE" dirty="0"/>
              <a:t>	- versterkers</a:t>
            </a:r>
          </a:p>
          <a:p>
            <a:r>
              <a:rPr lang="nl-BE" dirty="0"/>
              <a:t>	- filters</a:t>
            </a:r>
          </a:p>
          <a:p>
            <a:r>
              <a:rPr lang="nl-BE" dirty="0"/>
              <a:t>	- …</a:t>
            </a:r>
          </a:p>
          <a:p>
            <a:r>
              <a:rPr lang="nl-BE" dirty="0"/>
              <a:t>	</a:t>
            </a:r>
            <a:r>
              <a:rPr lang="nl-BE" u="sng" dirty="0"/>
              <a:t>bevatten</a:t>
            </a:r>
            <a:r>
              <a:rPr lang="nl-BE" dirty="0"/>
              <a:t>: 	weerstanden, condensatoren, spoelen</a:t>
            </a:r>
          </a:p>
          <a:p>
            <a:r>
              <a:rPr lang="nl-BE" dirty="0"/>
              <a:t>			</a:t>
            </a:r>
            <a:r>
              <a:rPr lang="nl-BE" dirty="0" err="1"/>
              <a:t>transistoren</a:t>
            </a:r>
            <a:r>
              <a:rPr lang="nl-BE" dirty="0"/>
              <a:t>, </a:t>
            </a:r>
            <a:r>
              <a:rPr lang="nl-BE" dirty="0" err="1"/>
              <a:t>fets</a:t>
            </a:r>
            <a:r>
              <a:rPr lang="nl-BE" dirty="0"/>
              <a:t>, </a:t>
            </a:r>
            <a:r>
              <a:rPr lang="nl-BE" dirty="0" err="1"/>
              <a:t>opamps</a:t>
            </a:r>
            <a:r>
              <a:rPr lang="nl-BE" dirty="0"/>
              <a:t>, …</a:t>
            </a:r>
          </a:p>
          <a:p>
            <a:endParaRPr lang="nl-BE" dirty="0"/>
          </a:p>
          <a:p>
            <a:r>
              <a:rPr lang="nl-BE" dirty="0"/>
              <a:t>Digitale schakelingen:</a:t>
            </a:r>
          </a:p>
          <a:p>
            <a:r>
              <a:rPr lang="nl-BE" dirty="0"/>
              <a:t>	- computer</a:t>
            </a:r>
          </a:p>
          <a:p>
            <a:r>
              <a:rPr lang="nl-BE" dirty="0"/>
              <a:t>	- GSM</a:t>
            </a:r>
          </a:p>
          <a:p>
            <a:r>
              <a:rPr lang="nl-BE" dirty="0"/>
              <a:t>	- </a:t>
            </a:r>
            <a:r>
              <a:rPr lang="nl-BE" dirty="0" err="1"/>
              <a:t>flatscreen</a:t>
            </a:r>
            <a:r>
              <a:rPr lang="nl-BE" dirty="0"/>
              <a:t> TV</a:t>
            </a:r>
          </a:p>
          <a:p>
            <a:r>
              <a:rPr lang="nl-BE" dirty="0"/>
              <a:t>	- tablet</a:t>
            </a:r>
          </a:p>
          <a:p>
            <a:r>
              <a:rPr lang="nl-BE" dirty="0"/>
              <a:t>	- …</a:t>
            </a:r>
          </a:p>
          <a:p>
            <a:r>
              <a:rPr lang="nl-BE" dirty="0"/>
              <a:t>	</a:t>
            </a:r>
            <a:r>
              <a:rPr lang="nl-BE" u="sng" dirty="0"/>
              <a:t>bevatten</a:t>
            </a:r>
            <a:r>
              <a:rPr lang="nl-BE" dirty="0"/>
              <a:t>:	logische poorten (AND, OR, NOT, …)</a:t>
            </a:r>
          </a:p>
          <a:p>
            <a:r>
              <a:rPr lang="nl-BE" dirty="0"/>
              <a:t>			tellers, geheugens, microcontrollers</a:t>
            </a:r>
          </a:p>
          <a:p>
            <a:r>
              <a:rPr lang="nl-BE" dirty="0"/>
              <a:t>			FPGA, …</a:t>
            </a:r>
          </a:p>
          <a:p>
            <a:endParaRPr lang="nl-B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0A4ECF9-97B8-46BC-94EC-6292EAF4D60F}" type="slidenum">
              <a:rPr lang="nl-NL"/>
              <a:pPr/>
              <a:t>11</a:t>
            </a:fld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62692"/>
            <a:ext cx="3241582" cy="37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4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Logische variabelen en logische </a:t>
            </a:r>
            <a:r>
              <a:rPr lang="nl-BE" dirty="0" err="1"/>
              <a:t>niveau’s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Begrippen</a:t>
            </a:r>
          </a:p>
          <a:p>
            <a:pPr lvl="1"/>
            <a:r>
              <a:rPr lang="nl-BE" b="1" dirty="0"/>
              <a:t>Logische VARIABELE (of binaire variabele)</a:t>
            </a:r>
            <a:endParaRPr lang="nl-BE" dirty="0"/>
          </a:p>
          <a:p>
            <a:pPr marL="982662" lvl="1" defTabSz="781050">
              <a:tabLst>
                <a:tab pos="2609850" algn="l"/>
              </a:tabLst>
            </a:pPr>
            <a:r>
              <a:rPr lang="nl-BE" b="1" dirty="0"/>
              <a:t>2 toestanden 	</a:t>
            </a:r>
            <a:r>
              <a:rPr lang="nl-BE" b="1" dirty="0">
                <a:sym typeface="Wingdings"/>
              </a:rPr>
              <a:t></a:t>
            </a:r>
            <a:r>
              <a:rPr lang="nl-BE" b="1" dirty="0"/>
              <a:t> 0 toestand</a:t>
            </a:r>
            <a:br>
              <a:rPr lang="nl-BE" b="1" dirty="0"/>
            </a:br>
            <a:r>
              <a:rPr lang="nl-BE" b="1" dirty="0"/>
              <a:t>	</a:t>
            </a:r>
            <a:r>
              <a:rPr lang="nl-BE" b="1" dirty="0">
                <a:sym typeface="Wingdings"/>
              </a:rPr>
              <a:t></a:t>
            </a:r>
            <a:r>
              <a:rPr lang="nl-BE" b="1" dirty="0"/>
              <a:t> 1 toestand</a:t>
            </a:r>
            <a:endParaRPr lang="nl-BE" dirty="0"/>
          </a:p>
          <a:p>
            <a:pPr marL="982662" lvl="1" defTabSz="781050">
              <a:tabLst>
                <a:tab pos="2609850" algn="l"/>
              </a:tabLst>
            </a:pPr>
            <a:r>
              <a:rPr lang="nl-BE" b="1" dirty="0"/>
              <a:t>aanduiding: “bit” (</a:t>
            </a:r>
            <a:r>
              <a:rPr lang="nl-BE" b="1" dirty="0">
                <a:solidFill>
                  <a:srgbClr val="FF0000"/>
                </a:solidFill>
              </a:rPr>
              <a:t>b</a:t>
            </a:r>
            <a:r>
              <a:rPr lang="nl-BE" b="1" dirty="0"/>
              <a:t>inary dig</a:t>
            </a:r>
            <a:r>
              <a:rPr lang="nl-BE" b="1" dirty="0">
                <a:solidFill>
                  <a:srgbClr val="FF0000"/>
                </a:solidFill>
              </a:rPr>
              <a:t>it</a:t>
            </a:r>
            <a:r>
              <a:rPr lang="nl-BE" b="1" dirty="0"/>
              <a:t>)</a:t>
            </a:r>
          </a:p>
          <a:p>
            <a:pPr lvl="1"/>
            <a:r>
              <a:rPr lang="nl-BE" b="1" dirty="0">
                <a:latin typeface="Corbel" panose="020B0503020204020204" pitchFamily="34" charset="0"/>
                <a:ea typeface="Times New Roman"/>
              </a:rPr>
              <a:t>Logische niveaus (gebieden)</a:t>
            </a:r>
          </a:p>
          <a:p>
            <a:pPr lvl="2">
              <a:buNone/>
            </a:pPr>
            <a:r>
              <a:rPr lang="nl-BE" b="1" dirty="0"/>
              <a:t>   			2 niveaus		</a:t>
            </a:r>
            <a:r>
              <a:rPr lang="nl-BE" b="1" dirty="0">
                <a:sym typeface="Wingdings"/>
              </a:rPr>
              <a:t></a:t>
            </a:r>
            <a:r>
              <a:rPr lang="nl-BE" b="1" dirty="0"/>
              <a:t> Hoog niveau (H)  </a:t>
            </a:r>
            <a:r>
              <a:rPr lang="nl-BE" dirty="0"/>
              <a:t>[meest pos. algebraïsche waarde]</a:t>
            </a:r>
          </a:p>
          <a:p>
            <a:pPr lvl="2">
              <a:buNone/>
              <a:tabLst>
                <a:tab pos="2065338" algn="l"/>
              </a:tabLst>
            </a:pPr>
            <a:r>
              <a:rPr lang="nl-NL" dirty="0">
                <a:sym typeface="Wingdings"/>
              </a:rPr>
              <a:t>			</a:t>
            </a:r>
            <a:r>
              <a:rPr lang="nl-NL" dirty="0"/>
              <a:t> </a:t>
            </a:r>
            <a:r>
              <a:rPr lang="nl-NL" b="1" dirty="0"/>
              <a:t>Laag niveau (L)  </a:t>
            </a:r>
            <a:r>
              <a:rPr lang="nl-NL" dirty="0"/>
              <a:t>[minst pos. algebraïsche waarde]</a:t>
            </a:r>
            <a:endParaRPr lang="nl-BE" dirty="0"/>
          </a:p>
          <a:p>
            <a:pPr lvl="1">
              <a:tabLst>
                <a:tab pos="2065338" algn="l"/>
              </a:tabLst>
            </a:pPr>
            <a:r>
              <a:rPr lang="nl-BE" b="1" dirty="0"/>
              <a:t>Soorten logica</a:t>
            </a:r>
            <a:endParaRPr lang="nl-BE" dirty="0"/>
          </a:p>
          <a:p>
            <a:pPr lvl="2">
              <a:tabLst>
                <a:tab pos="2876550" algn="l"/>
              </a:tabLst>
            </a:pPr>
            <a:r>
              <a:rPr lang="nl-BE" b="1" dirty="0"/>
              <a:t>positieve logica	</a:t>
            </a:r>
            <a:r>
              <a:rPr lang="nl-BE" b="1" dirty="0">
                <a:sym typeface="Wingdings"/>
              </a:rPr>
              <a:t></a:t>
            </a:r>
            <a:r>
              <a:rPr lang="nl-BE" b="1" dirty="0"/>
              <a:t> “0” = L</a:t>
            </a:r>
            <a:br>
              <a:rPr lang="nl-BE" b="1" dirty="0"/>
            </a:br>
            <a:r>
              <a:rPr lang="nl-BE" b="1" dirty="0"/>
              <a:t>	</a:t>
            </a:r>
            <a:r>
              <a:rPr lang="nl-BE" b="1" dirty="0">
                <a:sym typeface="Wingdings"/>
              </a:rPr>
              <a:t></a:t>
            </a:r>
            <a:r>
              <a:rPr lang="nl-BE" b="1" dirty="0"/>
              <a:t> “1” = H</a:t>
            </a:r>
          </a:p>
          <a:p>
            <a:pPr lvl="2">
              <a:tabLst>
                <a:tab pos="2952750" algn="l"/>
              </a:tabLst>
            </a:pPr>
            <a:r>
              <a:rPr lang="nl-BE" b="1" dirty="0"/>
              <a:t>negatieve logica	</a:t>
            </a:r>
            <a:r>
              <a:rPr lang="nl-BE" b="1" dirty="0">
                <a:sym typeface="Wingdings"/>
              </a:rPr>
              <a:t></a:t>
            </a:r>
            <a:r>
              <a:rPr lang="nl-BE" b="1" dirty="0"/>
              <a:t> “0” = H</a:t>
            </a:r>
            <a:br>
              <a:rPr lang="nl-BE" b="1" dirty="0"/>
            </a:br>
            <a:r>
              <a:rPr lang="nl-BE" b="1" dirty="0"/>
              <a:t>	</a:t>
            </a:r>
            <a:r>
              <a:rPr lang="nl-BE" b="1" dirty="0">
                <a:sym typeface="Wingdings"/>
              </a:rPr>
              <a:t></a:t>
            </a:r>
            <a:r>
              <a:rPr lang="nl-BE" b="1" dirty="0"/>
              <a:t> “1” = L</a:t>
            </a:r>
          </a:p>
          <a:p>
            <a:pPr marL="914400" lvl="2" indent="0">
              <a:buNone/>
              <a:tabLst>
                <a:tab pos="2876550" algn="l"/>
              </a:tabLst>
            </a:pPr>
            <a:r>
              <a:rPr lang="nl-BE" b="1" dirty="0">
                <a:solidFill>
                  <a:srgbClr val="FF0000"/>
                </a:solidFill>
              </a:rPr>
              <a:t>De logische 0 en 1 blijven altijd gelijk aan het logische concept Fout en Juist. Ze hebben geen direct verband met enige fysische waarde</a:t>
            </a:r>
          </a:p>
          <a:p>
            <a:pPr marL="914400" lvl="2" indent="0">
              <a:buNone/>
              <a:tabLst>
                <a:tab pos="2876550" algn="l"/>
              </a:tabLst>
            </a:pPr>
            <a:r>
              <a:rPr lang="nl-BE" b="1" dirty="0">
                <a:solidFill>
                  <a:srgbClr val="FF0000"/>
                </a:solidFill>
              </a:rPr>
              <a:t>(= spanning). </a:t>
            </a:r>
          </a:p>
          <a:p>
            <a:pPr lvl="2">
              <a:tabLst>
                <a:tab pos="2065338" algn="l"/>
              </a:tabLst>
            </a:pPr>
            <a:endParaRPr lang="nl-NL" b="1" dirty="0">
              <a:latin typeface="Times New Roman"/>
              <a:ea typeface="Times New Roman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4904" y="6423025"/>
            <a:ext cx="2133600" cy="239713"/>
          </a:xfrm>
          <a:prstGeom prst="rect">
            <a:avLst/>
          </a:prstGeom>
        </p:spPr>
        <p:txBody>
          <a:bodyPr/>
          <a:lstStyle/>
          <a:p>
            <a:pPr algn="r"/>
            <a:fld id="{80A4ECF9-97B8-46BC-94EC-6292EAF4D60F}" type="slidenum">
              <a:rPr lang="nl-NL" sz="1000"/>
              <a:pPr algn="r"/>
              <a:t>12</a:t>
            </a:fld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319286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Analoge en digitale signalen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124744"/>
            <a:ext cx="6848475" cy="50006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nl-BE" sz="5700" dirty="0"/>
              <a:t>België - Nederland</a:t>
            </a:r>
          </a:p>
          <a:p>
            <a:pPr marL="0" indent="0" algn="ctr">
              <a:buNone/>
            </a:pPr>
            <a:r>
              <a:rPr lang="nl-BE" sz="8000" dirty="0"/>
              <a:t>2-0</a:t>
            </a:r>
          </a:p>
          <a:p>
            <a:pPr algn="ctr"/>
            <a:r>
              <a:rPr lang="nl-BE" sz="9600" dirty="0"/>
              <a:t>H-L</a:t>
            </a:r>
          </a:p>
          <a:p>
            <a:pPr algn="ctr"/>
            <a:r>
              <a:rPr lang="nl-BE" sz="9600" dirty="0"/>
              <a:t>5V-0V</a:t>
            </a:r>
          </a:p>
          <a:p>
            <a:pPr algn="ctr"/>
            <a:endParaRPr lang="nl-BE" sz="9600" dirty="0"/>
          </a:p>
          <a:p>
            <a:pPr marL="0" indent="0" algn="ctr">
              <a:buNone/>
            </a:pPr>
            <a:endParaRPr lang="nl-BE" sz="8000" dirty="0"/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7E05-B66F-433A-B02C-49AD55E45694}" type="slidenum">
              <a:rPr lang="nl-NL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492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Analoge en digitale signalen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TTL–logica = Transistor </a:t>
            </a:r>
            <a:r>
              <a:rPr lang="nl-BE" dirty="0" err="1"/>
              <a:t>Transistor</a:t>
            </a:r>
            <a:r>
              <a:rPr lang="nl-BE" dirty="0"/>
              <a:t> Logic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14</a:t>
            </a:fld>
            <a:endParaRPr lang="nl-N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3" y="3573017"/>
            <a:ext cx="8340113" cy="223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21399" y="2156663"/>
            <a:ext cx="7939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Analoge signalen: ruim spanningsbereik (tussen voeding en massa)</a:t>
            </a:r>
          </a:p>
          <a:p>
            <a:r>
              <a:rPr lang="nl-BE" dirty="0"/>
              <a:t>		</a:t>
            </a:r>
            <a:r>
              <a:rPr lang="nl-BE" dirty="0">
                <a:sym typeface="Wingdings 3"/>
              </a:rPr>
              <a:t> kwetsbaarheid voor vervorming</a:t>
            </a:r>
          </a:p>
          <a:p>
            <a:endParaRPr lang="nl-BE" dirty="0">
              <a:sym typeface="Wingdings 3"/>
            </a:endParaRPr>
          </a:p>
          <a:p>
            <a:r>
              <a:rPr lang="nl-BE" dirty="0">
                <a:sym typeface="Wingdings 3"/>
              </a:rPr>
              <a:t>Digitale signalen: enkel uiterste niveaus, tussenliggende waarden verboden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7475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Analoge en digitale signalen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Eenvoudigste manier om een digitaal signaal op te wekken: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In de rest van de cursus: betekenis van hoog en laag niveau is </a:t>
            </a:r>
            <a:r>
              <a:rPr lang="nl-BE" dirty="0" err="1"/>
              <a:t>bitwaarde</a:t>
            </a:r>
            <a:r>
              <a:rPr lang="nl-BE" dirty="0"/>
              <a:t> 1 en 0 (positieve logica)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" y="1960637"/>
            <a:ext cx="9076823" cy="211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21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Analoge en digitale signalen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16832"/>
            <a:ext cx="4465191" cy="249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16</a:t>
            </a:fld>
            <a:endParaRPr lang="nl-N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9765"/>
          <a:stretch/>
        </p:blipFill>
        <p:spPr bwMode="auto">
          <a:xfrm>
            <a:off x="276654" y="2170424"/>
            <a:ext cx="4007314" cy="22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611560" y="126876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Digitaal signaal = concept is simpel = ‘ongevoelig’ voor verstoring (als signaal mag afwijken van zijn ideale niveau) </a:t>
            </a:r>
            <a:r>
              <a:rPr lang="nl-BE" dirty="0">
                <a:sym typeface="Wingdings 3"/>
              </a:rPr>
              <a:t> bredere stoormarge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83568" y="4653136"/>
            <a:ext cx="8118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ym typeface="Wingdings 3"/>
              </a:rPr>
              <a:t>Stoorpulsen en vervorming hebben geen effect op de kwaliteit van het digitale</a:t>
            </a:r>
          </a:p>
          <a:p>
            <a:r>
              <a:rPr lang="nl-BE" dirty="0">
                <a:sym typeface="Wingdings 3"/>
              </a:rPr>
              <a:t>signaal (brom, schakelruis, …).</a:t>
            </a:r>
          </a:p>
          <a:p>
            <a:endParaRPr lang="nl-BE" dirty="0">
              <a:sym typeface="Wingdings 3"/>
            </a:endParaRPr>
          </a:p>
          <a:p>
            <a:r>
              <a:rPr lang="nl-BE" dirty="0">
                <a:sym typeface="Wingdings 3"/>
              </a:rPr>
              <a:t>Opgelet: signaal toch niet te erg verminken!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932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Analoge en digitale signalen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17</a:t>
            </a:fld>
            <a:endParaRPr lang="nl-NL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1" b="28767"/>
          <a:stretch/>
        </p:blipFill>
        <p:spPr bwMode="auto">
          <a:xfrm>
            <a:off x="251520" y="3356992"/>
            <a:ext cx="917501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755576" y="1196752"/>
            <a:ext cx="82125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Praktijk:	een digitaal signaal vervormt (schuine flanken, afgeronde hoeken, …)</a:t>
            </a:r>
          </a:p>
          <a:p>
            <a:r>
              <a:rPr lang="nl-BE" dirty="0"/>
              <a:t>	kan eruit zien als een analoog signaal</a:t>
            </a:r>
          </a:p>
          <a:p>
            <a:endParaRPr lang="nl-BE" dirty="0"/>
          </a:p>
          <a:p>
            <a:r>
              <a:rPr lang="nl-BE" dirty="0"/>
              <a:t>	Jij kan uit context afleiden welke interpretatie geldig is:</a:t>
            </a:r>
          </a:p>
          <a:p>
            <a:r>
              <a:rPr lang="nl-BE" dirty="0"/>
              <a:t>		(grillig) sinusachtig golvend </a:t>
            </a:r>
            <a:r>
              <a:rPr lang="nl-BE" dirty="0">
                <a:sym typeface="Wingdings 3"/>
              </a:rPr>
              <a:t> analoog</a:t>
            </a:r>
          </a:p>
          <a:p>
            <a:r>
              <a:rPr lang="nl-BE" dirty="0">
                <a:sym typeface="Wingdings 3"/>
              </a:rPr>
              <a:t>		eerder </a:t>
            </a:r>
            <a:r>
              <a:rPr lang="nl-BE" dirty="0" err="1">
                <a:sym typeface="Wingdings 3"/>
              </a:rPr>
              <a:t>blokgolf</a:t>
            </a:r>
            <a:r>
              <a:rPr lang="nl-BE" dirty="0">
                <a:sym typeface="Wingdings 3"/>
              </a:rPr>
              <a:t>  digitaal</a:t>
            </a:r>
            <a:endParaRPr lang="nl-BE" dirty="0"/>
          </a:p>
          <a:p>
            <a:endParaRPr lang="nl-BE" dirty="0"/>
          </a:p>
          <a:p>
            <a:r>
              <a:rPr lang="nl-BE" dirty="0"/>
              <a:t>Zelfde signaal </a:t>
            </a:r>
            <a:r>
              <a:rPr lang="nl-BE" dirty="0">
                <a:sym typeface="Wingdings 3"/>
              </a:rPr>
              <a:t> verschillende informatie:</a:t>
            </a:r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755576" y="5733256"/>
            <a:ext cx="796884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b="1" dirty="0"/>
              <a:t>Waarde</a:t>
            </a:r>
            <a:r>
              <a:rPr lang="nl-BE" dirty="0"/>
              <a:t> spanning				</a:t>
            </a:r>
            <a:r>
              <a:rPr lang="nl-BE" b="1" dirty="0"/>
              <a:t>gebied</a:t>
            </a:r>
            <a:r>
              <a:rPr lang="nl-BE" dirty="0"/>
              <a:t> waarin de spanning ligt</a:t>
            </a:r>
          </a:p>
          <a:p>
            <a:r>
              <a:rPr lang="nl-BE" dirty="0"/>
              <a:t>					2 mogelijkheden: H of L</a:t>
            </a:r>
          </a:p>
        </p:txBody>
      </p:sp>
    </p:spTree>
    <p:extLst>
      <p:ext uri="{BB962C8B-B14F-4D97-AF65-F5344CB8AC3E}">
        <p14:creationId xmlns:p14="http://schemas.microsoft.com/office/powerpoint/2010/main" val="3328108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Oefening: binaire variabele op ID-kaart?</a:t>
            </a:r>
          </a:p>
        </p:txBody>
      </p:sp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09BDF524-E802-43C4-9A1E-73505B43E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19" y="1524000"/>
            <a:ext cx="7049786" cy="4525963"/>
          </a:xfr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021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Logische functie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19</a:t>
            </a:fld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6615251" cy="49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54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Algemene info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nl-BE" b="1" dirty="0">
                <a:solidFill>
                  <a:srgbClr val="FF0000"/>
                </a:solidFill>
              </a:rPr>
              <a:t>Doel OPO</a:t>
            </a:r>
            <a:r>
              <a:rPr lang="nl-BE" dirty="0"/>
              <a:t> = wat ken/kun je na deze lessen…</a:t>
            </a:r>
          </a:p>
          <a:p>
            <a:pPr lvl="2"/>
            <a:r>
              <a:rPr lang="nl-BE" dirty="0"/>
              <a:t>Begrippen (vb. analoog-digitaal; synchroon-asynchroon, …) en afkortingen</a:t>
            </a:r>
          </a:p>
          <a:p>
            <a:pPr lvl="2"/>
            <a:r>
              <a:rPr lang="nl-BE" dirty="0"/>
              <a:t>Digitale oplosmethoden</a:t>
            </a:r>
          </a:p>
          <a:p>
            <a:pPr lvl="2"/>
            <a:r>
              <a:rPr lang="nl-BE" dirty="0"/>
              <a:t>Symbolen + schema’s leren tekenen</a:t>
            </a:r>
          </a:p>
          <a:p>
            <a:pPr lvl="2"/>
            <a:r>
              <a:rPr lang="nl-BE" dirty="0"/>
              <a:t>Digitale schakelingen bouwen op </a:t>
            </a:r>
            <a:r>
              <a:rPr lang="nl-BE" dirty="0" err="1"/>
              <a:t>breadboard</a:t>
            </a:r>
            <a:endParaRPr lang="nl-BE" dirty="0"/>
          </a:p>
          <a:p>
            <a:pPr lvl="2"/>
            <a:r>
              <a:rPr lang="nl-BE" dirty="0"/>
              <a:t>Met datasheets leren werken</a:t>
            </a:r>
          </a:p>
          <a:p>
            <a:pPr lvl="2"/>
            <a:r>
              <a:rPr lang="nl-BE" dirty="0"/>
              <a:t>Metingen uitvoeren op digitale schakelingen</a:t>
            </a:r>
          </a:p>
          <a:p>
            <a:pPr lvl="2"/>
            <a:r>
              <a:rPr lang="nl-BE" dirty="0"/>
              <a:t>Simulatie</a:t>
            </a:r>
          </a:p>
          <a:p>
            <a:pPr lvl="2"/>
            <a:r>
              <a:rPr lang="nl-BE" dirty="0"/>
              <a:t>Toepassingen/schakelingen leren kennen/herkennen</a:t>
            </a:r>
          </a:p>
          <a:p>
            <a:pPr lvl="2"/>
            <a:r>
              <a:rPr lang="nl-BE" dirty="0"/>
              <a:t>Codes, talstelsels</a:t>
            </a:r>
          </a:p>
          <a:p>
            <a:pPr lvl="2"/>
            <a:r>
              <a:rPr lang="nl-BE" dirty="0"/>
              <a:t>Input-output (hardware interface met mens)</a:t>
            </a:r>
          </a:p>
          <a:p>
            <a:pPr lvl="2"/>
            <a:r>
              <a:rPr lang="nl-BE" dirty="0"/>
              <a:t>En veel, veel, veel meer…</a:t>
            </a:r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211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Logische functie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Binaire variabele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Binaire variabelen A, B, C,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Ondubbelzinnig bepaald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Wij noteren de variabelen A, B, C, X, … bij voorkeur met een hoofdletter</a:t>
            </a:r>
          </a:p>
          <a:p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00B050"/>
                </a:solidFill>
              </a:rPr>
              <a:t>Voorbeeld notatiewijze:</a:t>
            </a:r>
          </a:p>
          <a:p>
            <a:pPr marL="0" indent="0">
              <a:buNone/>
            </a:pPr>
            <a:r>
              <a:rPr lang="nl-BE" sz="7200" dirty="0"/>
              <a:t>         X = A.B + C + D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1170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Logische functie – AND (EN)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l-BE" sz="14000" dirty="0"/>
              <a:t>Y = A.B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95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Logische functie – AND (EN)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22</a:t>
            </a:fld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17811"/>
            <a:ext cx="2232248" cy="444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3C4ADF93-601C-4A2B-8783-F73B2C24A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8" y="1523232"/>
            <a:ext cx="8028852" cy="4525963"/>
          </a:xfrm>
        </p:spPr>
        <p:txBody>
          <a:bodyPr anchor="b">
            <a:normAutofit/>
          </a:bodyPr>
          <a:lstStyle/>
          <a:p>
            <a:pPr algn="ctr"/>
            <a:r>
              <a:rPr lang="nl-BE" sz="2600" dirty="0"/>
              <a:t>Serieschakeling van drukknoppen</a:t>
            </a:r>
          </a:p>
        </p:txBody>
      </p:sp>
    </p:spTree>
    <p:extLst>
      <p:ext uri="{BB962C8B-B14F-4D97-AF65-F5344CB8AC3E}">
        <p14:creationId xmlns:p14="http://schemas.microsoft.com/office/powerpoint/2010/main" val="1550081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Waarheidstabel (= WT) – AND (EN)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u="sng" dirty="0"/>
          </a:p>
          <a:p>
            <a:endParaRPr lang="nl-BE" u="sng" dirty="0"/>
          </a:p>
          <a:p>
            <a:endParaRPr lang="nl-BE" u="sng" dirty="0"/>
          </a:p>
          <a:p>
            <a:endParaRPr lang="nl-BE" u="sng" dirty="0"/>
          </a:p>
          <a:p>
            <a:endParaRPr lang="nl-BE" u="sng" dirty="0"/>
          </a:p>
          <a:p>
            <a:endParaRPr lang="nl-BE" u="sng" dirty="0"/>
          </a:p>
          <a:p>
            <a:endParaRPr lang="nl-BE" u="sng" dirty="0"/>
          </a:p>
          <a:p>
            <a:endParaRPr lang="nl-BE" u="sng" dirty="0"/>
          </a:p>
          <a:p>
            <a:endParaRPr lang="nl-BE" u="sng" dirty="0"/>
          </a:p>
          <a:p>
            <a:endParaRPr lang="nl-BE" u="sng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23</a:t>
            </a:fld>
            <a:endParaRPr lang="nl-NL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6924"/>
              </p:ext>
            </p:extLst>
          </p:nvPr>
        </p:nvGraphicFramePr>
        <p:xfrm>
          <a:off x="1331640" y="2852936"/>
          <a:ext cx="6576393" cy="311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731DA37F-6087-4A37-89D7-C9FC30A5A050}"/>
              </a:ext>
            </a:extLst>
          </p:cNvPr>
          <p:cNvSpPr txBox="1">
            <a:spLocks/>
          </p:cNvSpPr>
          <p:nvPr/>
        </p:nvSpPr>
        <p:spPr>
          <a:xfrm>
            <a:off x="810348" y="16756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nl-BE" sz="2600" dirty="0"/>
              <a:t>Niets doen, niet indrukken = </a:t>
            </a:r>
            <a:r>
              <a:rPr lang="nl-BE" sz="2600" dirty="0">
                <a:latin typeface="+mj-lt"/>
              </a:rPr>
              <a:t>0</a:t>
            </a:r>
            <a:endParaRPr lang="nl-BE" sz="2600" dirty="0"/>
          </a:p>
          <a:p>
            <a:pPr algn="ctr" fontAlgn="auto">
              <a:spcAft>
                <a:spcPts val="0"/>
              </a:spcAft>
            </a:pPr>
            <a:r>
              <a:rPr lang="nl-BE" sz="2600" dirty="0"/>
              <a:t>Wel indrukken = </a:t>
            </a:r>
            <a:r>
              <a:rPr lang="nl-BE" sz="2600" dirty="0">
                <a:latin typeface="+mj-lt"/>
              </a:rPr>
              <a:t>1</a:t>
            </a:r>
            <a:endParaRPr lang="nl-BE" sz="2600" dirty="0"/>
          </a:p>
        </p:txBody>
      </p:sp>
    </p:spTree>
    <p:extLst>
      <p:ext uri="{BB962C8B-B14F-4D97-AF65-F5344CB8AC3E}">
        <p14:creationId xmlns:p14="http://schemas.microsoft.com/office/powerpoint/2010/main" val="2671168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Logische functie – OR (OF)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l-BE" sz="13000" dirty="0"/>
              <a:t>Y = A+B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4670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Logische functie - OR (OF)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25</a:t>
            </a:fld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68760"/>
            <a:ext cx="2432720" cy="435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1B46AEE8-3ADE-4BF4-9BCF-19BEAD0A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8" y="1523232"/>
            <a:ext cx="8028852" cy="4525963"/>
          </a:xfrm>
        </p:spPr>
        <p:txBody>
          <a:bodyPr anchor="b">
            <a:normAutofit/>
          </a:bodyPr>
          <a:lstStyle/>
          <a:p>
            <a:pPr algn="ctr"/>
            <a:r>
              <a:rPr lang="nl-BE" sz="2600" dirty="0"/>
              <a:t>Parallelschakeling van drukknoppen</a:t>
            </a:r>
          </a:p>
        </p:txBody>
      </p:sp>
    </p:spTree>
    <p:extLst>
      <p:ext uri="{BB962C8B-B14F-4D97-AF65-F5344CB8AC3E}">
        <p14:creationId xmlns:p14="http://schemas.microsoft.com/office/powerpoint/2010/main" val="617942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Waarheidstabel</a:t>
            </a:r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658997"/>
              </p:ext>
            </p:extLst>
          </p:nvPr>
        </p:nvGraphicFramePr>
        <p:xfrm>
          <a:off x="1187624" y="1846312"/>
          <a:ext cx="653534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9121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3600" dirty="0">
                <a:solidFill>
                  <a:srgbClr val="2B60AF"/>
                </a:solidFill>
              </a:rPr>
              <a:t>Voorstellingswijzen logische functies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48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Venn-diagram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7200" u="sng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28</a:t>
            </a:fld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981"/>
            <a:ext cx="5442228" cy="468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29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Waarheidstabel – </a:t>
            </a:r>
            <a:r>
              <a:rPr lang="nl-BE" dirty="0" err="1"/>
              <a:t>Venn-diagram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7200" u="sng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29</a:t>
            </a:fld>
            <a:endParaRPr lang="nl-NL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0567"/>
              </p:ext>
            </p:extLst>
          </p:nvPr>
        </p:nvGraphicFramePr>
        <p:xfrm>
          <a:off x="541546" y="1972772"/>
          <a:ext cx="381642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899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99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99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99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99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1" t="32158" r="29698" b="27105"/>
          <a:stretch/>
        </p:blipFill>
        <p:spPr bwMode="auto">
          <a:xfrm>
            <a:off x="4463770" y="2060848"/>
            <a:ext cx="4320480" cy="2807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Algemene info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/>
              <a:t>ECTS lezen (via Toledo)</a:t>
            </a:r>
          </a:p>
          <a:p>
            <a:pPr lvl="2"/>
            <a:r>
              <a:rPr lang="nl-BE" dirty="0"/>
              <a:t>OPO of module = 6 studiepunten (180 uur studie)</a:t>
            </a:r>
          </a:p>
          <a:p>
            <a:pPr lvl="2"/>
            <a:r>
              <a:rPr lang="nl-BE" dirty="0"/>
              <a:t>Begintermen</a:t>
            </a:r>
          </a:p>
          <a:p>
            <a:pPr lvl="2"/>
            <a:r>
              <a:rPr lang="nl-BE" dirty="0"/>
              <a:t>Inhoud	</a:t>
            </a:r>
            <a:endParaRPr lang="nl-BE" sz="800" dirty="0"/>
          </a:p>
          <a:p>
            <a:pPr lvl="2"/>
            <a:r>
              <a:rPr lang="nl-BE" dirty="0"/>
              <a:t>Evaluatie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596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5688632" cy="514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Voorbeeld met 3 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7200" u="sng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887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Complex voorbeeld…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7200" u="sng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55830"/>
            <a:ext cx="6353944" cy="476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887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Karnaugh</a:t>
            </a:r>
            <a:r>
              <a:rPr lang="nl-BE" dirty="0"/>
              <a:t>-kaart (met 3 variabelen)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32</a:t>
            </a:fld>
            <a:endParaRPr lang="nl-NL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5" t="19580" r="36843" b="17263"/>
          <a:stretch/>
        </p:blipFill>
        <p:spPr bwMode="auto">
          <a:xfrm>
            <a:off x="971599" y="1124745"/>
            <a:ext cx="6728611" cy="500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fgeronde rechthoek 9"/>
          <p:cNvSpPr/>
          <p:nvPr/>
        </p:nvSpPr>
        <p:spPr>
          <a:xfrm>
            <a:off x="2411760" y="3714645"/>
            <a:ext cx="4608512" cy="866483"/>
          </a:xfrm>
          <a:prstGeom prst="roundRect">
            <a:avLst/>
          </a:prstGeom>
          <a:noFill/>
          <a:ln w="63500">
            <a:solidFill>
              <a:srgbClr val="377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Afgeronde rechthoek 10"/>
          <p:cNvSpPr/>
          <p:nvPr/>
        </p:nvSpPr>
        <p:spPr>
          <a:xfrm>
            <a:off x="3635896" y="2132856"/>
            <a:ext cx="1800200" cy="2880320"/>
          </a:xfrm>
          <a:prstGeom prst="round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fgeronde rechthoek 11"/>
          <p:cNvSpPr/>
          <p:nvPr/>
        </p:nvSpPr>
        <p:spPr>
          <a:xfrm>
            <a:off x="4608004" y="2132856"/>
            <a:ext cx="1908212" cy="2880320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5-puntige ster 12"/>
          <p:cNvSpPr/>
          <p:nvPr/>
        </p:nvSpPr>
        <p:spPr>
          <a:xfrm>
            <a:off x="4644008" y="3501008"/>
            <a:ext cx="954106" cy="1008112"/>
          </a:xfrm>
          <a:prstGeom prst="star5">
            <a:avLst/>
          </a:prstGeom>
          <a:noFill/>
          <a:ln>
            <a:solidFill>
              <a:srgbClr val="C09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83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Samenvatting: voorstellingswijzen van logische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Naast een formule van een logische functie, bestaan ook grafische voorstellingswijzen:</a:t>
            </a:r>
          </a:p>
          <a:p>
            <a:pPr lvl="2">
              <a:buNone/>
              <a:tabLst>
                <a:tab pos="2876550" algn="l"/>
              </a:tabLst>
            </a:pPr>
            <a:endParaRPr lang="nl-BE" b="1" dirty="0"/>
          </a:p>
        </p:txBody>
      </p:sp>
      <p:sp>
        <p:nvSpPr>
          <p:cNvPr id="18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33</a:t>
            </a:fld>
            <a:endParaRPr lang="nl-NL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64148"/>
              </p:ext>
            </p:extLst>
          </p:nvPr>
        </p:nvGraphicFramePr>
        <p:xfrm>
          <a:off x="725309" y="3467005"/>
          <a:ext cx="1857389" cy="2500326"/>
        </p:xfrm>
        <a:graphic>
          <a:graphicData uri="http://schemas.openxmlformats.org/drawingml/2006/table">
            <a:tbl>
              <a:tblPr/>
              <a:tblGrid>
                <a:gridCol w="46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nl-B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nl-B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nl-B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hthoek 7"/>
          <p:cNvSpPr/>
          <p:nvPr/>
        </p:nvSpPr>
        <p:spPr>
          <a:xfrm>
            <a:off x="785786" y="2852936"/>
            <a:ext cx="173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u="sng" dirty="0">
                <a:latin typeface="Times New Roman"/>
                <a:ea typeface="Times New Roman"/>
              </a:rPr>
              <a:t>Waarheidstabel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3500430" y="2843644"/>
            <a:ext cx="171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u="sng" dirty="0"/>
              <a:t>Venn-diagram</a:t>
            </a:r>
          </a:p>
        </p:txBody>
      </p: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3571868" y="4060272"/>
            <a:ext cx="1928826" cy="1571636"/>
            <a:chOff x="4487" y="11355"/>
            <a:chExt cx="2533" cy="1812"/>
          </a:xfrm>
        </p:grpSpPr>
        <p:sp>
          <p:nvSpPr>
            <p:cNvPr id="3075" name="Freeform 3" descr="Brede diagonaal omhoog"/>
            <p:cNvSpPr>
              <a:spLocks/>
            </p:cNvSpPr>
            <p:nvPr/>
          </p:nvSpPr>
          <p:spPr bwMode="auto">
            <a:xfrm>
              <a:off x="5301" y="11557"/>
              <a:ext cx="1396" cy="1300"/>
            </a:xfrm>
            <a:custGeom>
              <a:avLst/>
              <a:gdLst/>
              <a:ahLst/>
              <a:cxnLst>
                <a:cxn ang="0">
                  <a:pos x="575" y="529"/>
                </a:cxn>
                <a:cxn ang="0">
                  <a:pos x="433" y="529"/>
                </a:cxn>
                <a:cxn ang="0">
                  <a:pos x="343" y="554"/>
                </a:cxn>
                <a:cxn ang="0">
                  <a:pos x="292" y="452"/>
                </a:cxn>
                <a:cxn ang="0">
                  <a:pos x="305" y="272"/>
                </a:cxn>
                <a:cxn ang="0">
                  <a:pos x="408" y="156"/>
                </a:cxn>
                <a:cxn ang="0">
                  <a:pos x="575" y="53"/>
                </a:cxn>
                <a:cxn ang="0">
                  <a:pos x="819" y="2"/>
                </a:cxn>
                <a:cxn ang="0">
                  <a:pos x="1153" y="66"/>
                </a:cxn>
                <a:cxn ang="0">
                  <a:pos x="1372" y="323"/>
                </a:cxn>
                <a:cxn ang="0">
                  <a:pos x="1295" y="580"/>
                </a:cxn>
                <a:cxn ang="0">
                  <a:pos x="1115" y="696"/>
                </a:cxn>
                <a:cxn ang="0">
                  <a:pos x="1038" y="734"/>
                </a:cxn>
                <a:cxn ang="0">
                  <a:pos x="1089" y="850"/>
                </a:cxn>
                <a:cxn ang="0">
                  <a:pos x="1063" y="1043"/>
                </a:cxn>
                <a:cxn ang="0">
                  <a:pos x="922" y="1184"/>
                </a:cxn>
                <a:cxn ang="0">
                  <a:pos x="639" y="1287"/>
                </a:cxn>
                <a:cxn ang="0">
                  <a:pos x="356" y="1262"/>
                </a:cxn>
                <a:cxn ang="0">
                  <a:pos x="125" y="1133"/>
                </a:cxn>
                <a:cxn ang="0">
                  <a:pos x="9" y="927"/>
                </a:cxn>
                <a:cxn ang="0">
                  <a:pos x="73" y="760"/>
                </a:cxn>
                <a:cxn ang="0">
                  <a:pos x="279" y="722"/>
                </a:cxn>
                <a:cxn ang="0">
                  <a:pos x="446" y="670"/>
                </a:cxn>
                <a:cxn ang="0">
                  <a:pos x="459" y="657"/>
                </a:cxn>
                <a:cxn ang="0">
                  <a:pos x="575" y="529"/>
                </a:cxn>
              </a:cxnLst>
              <a:rect l="0" t="0" r="r" b="b"/>
              <a:pathLst>
                <a:path w="1396" h="1300">
                  <a:moveTo>
                    <a:pt x="575" y="529"/>
                  </a:moveTo>
                  <a:cubicBezTo>
                    <a:pt x="571" y="508"/>
                    <a:pt x="472" y="525"/>
                    <a:pt x="433" y="529"/>
                  </a:cubicBezTo>
                  <a:cubicBezTo>
                    <a:pt x="394" y="533"/>
                    <a:pt x="366" y="567"/>
                    <a:pt x="343" y="554"/>
                  </a:cubicBezTo>
                  <a:cubicBezTo>
                    <a:pt x="320" y="541"/>
                    <a:pt x="298" y="499"/>
                    <a:pt x="292" y="452"/>
                  </a:cubicBezTo>
                  <a:cubicBezTo>
                    <a:pt x="286" y="405"/>
                    <a:pt x="286" y="321"/>
                    <a:pt x="305" y="272"/>
                  </a:cubicBezTo>
                  <a:cubicBezTo>
                    <a:pt x="324" y="223"/>
                    <a:pt x="363" y="192"/>
                    <a:pt x="408" y="156"/>
                  </a:cubicBezTo>
                  <a:cubicBezTo>
                    <a:pt x="453" y="120"/>
                    <a:pt x="507" y="79"/>
                    <a:pt x="575" y="53"/>
                  </a:cubicBezTo>
                  <a:cubicBezTo>
                    <a:pt x="643" y="27"/>
                    <a:pt x="723" y="0"/>
                    <a:pt x="819" y="2"/>
                  </a:cubicBezTo>
                  <a:cubicBezTo>
                    <a:pt x="915" y="4"/>
                    <a:pt x="1061" y="13"/>
                    <a:pt x="1153" y="66"/>
                  </a:cubicBezTo>
                  <a:cubicBezTo>
                    <a:pt x="1245" y="119"/>
                    <a:pt x="1348" y="237"/>
                    <a:pt x="1372" y="323"/>
                  </a:cubicBezTo>
                  <a:cubicBezTo>
                    <a:pt x="1396" y="409"/>
                    <a:pt x="1338" y="518"/>
                    <a:pt x="1295" y="580"/>
                  </a:cubicBezTo>
                  <a:cubicBezTo>
                    <a:pt x="1252" y="642"/>
                    <a:pt x="1158" y="670"/>
                    <a:pt x="1115" y="696"/>
                  </a:cubicBezTo>
                  <a:cubicBezTo>
                    <a:pt x="1072" y="722"/>
                    <a:pt x="1042" y="708"/>
                    <a:pt x="1038" y="734"/>
                  </a:cubicBezTo>
                  <a:cubicBezTo>
                    <a:pt x="1034" y="760"/>
                    <a:pt x="1085" y="799"/>
                    <a:pt x="1089" y="850"/>
                  </a:cubicBezTo>
                  <a:cubicBezTo>
                    <a:pt x="1093" y="901"/>
                    <a:pt x="1091" y="987"/>
                    <a:pt x="1063" y="1043"/>
                  </a:cubicBezTo>
                  <a:cubicBezTo>
                    <a:pt x="1035" y="1099"/>
                    <a:pt x="993" y="1143"/>
                    <a:pt x="922" y="1184"/>
                  </a:cubicBezTo>
                  <a:cubicBezTo>
                    <a:pt x="851" y="1225"/>
                    <a:pt x="733" y="1274"/>
                    <a:pt x="639" y="1287"/>
                  </a:cubicBezTo>
                  <a:cubicBezTo>
                    <a:pt x="545" y="1300"/>
                    <a:pt x="442" y="1288"/>
                    <a:pt x="356" y="1262"/>
                  </a:cubicBezTo>
                  <a:cubicBezTo>
                    <a:pt x="270" y="1236"/>
                    <a:pt x="183" y="1189"/>
                    <a:pt x="125" y="1133"/>
                  </a:cubicBezTo>
                  <a:cubicBezTo>
                    <a:pt x="67" y="1077"/>
                    <a:pt x="18" y="989"/>
                    <a:pt x="9" y="927"/>
                  </a:cubicBezTo>
                  <a:cubicBezTo>
                    <a:pt x="0" y="865"/>
                    <a:pt x="28" y="794"/>
                    <a:pt x="73" y="760"/>
                  </a:cubicBezTo>
                  <a:cubicBezTo>
                    <a:pt x="118" y="726"/>
                    <a:pt x="217" y="737"/>
                    <a:pt x="279" y="722"/>
                  </a:cubicBezTo>
                  <a:cubicBezTo>
                    <a:pt x="341" y="707"/>
                    <a:pt x="416" y="681"/>
                    <a:pt x="446" y="670"/>
                  </a:cubicBezTo>
                  <a:cubicBezTo>
                    <a:pt x="476" y="659"/>
                    <a:pt x="437" y="681"/>
                    <a:pt x="459" y="657"/>
                  </a:cubicBezTo>
                  <a:cubicBezTo>
                    <a:pt x="481" y="633"/>
                    <a:pt x="580" y="556"/>
                    <a:pt x="575" y="529"/>
                  </a:cubicBezTo>
                  <a:close/>
                </a:path>
              </a:pathLst>
            </a:cu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487" y="11355"/>
              <a:ext cx="2520" cy="181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4841" y="11540"/>
              <a:ext cx="1068" cy="75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5587" y="11553"/>
              <a:ext cx="1068" cy="75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5323" y="12089"/>
              <a:ext cx="1068" cy="75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4513" y="11469"/>
              <a:ext cx="45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081" name="Text Box 9"/>
            <p:cNvSpPr txBox="1">
              <a:spLocks noChangeArrowheads="1"/>
            </p:cNvSpPr>
            <p:nvPr/>
          </p:nvSpPr>
          <p:spPr bwMode="auto">
            <a:xfrm>
              <a:off x="6570" y="11379"/>
              <a:ext cx="45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nl-BE" dirty="0">
                  <a:latin typeface="Arial" pitchFamily="34" charset="0"/>
                  <a:cs typeface="Arial" pitchFamily="34" charset="0"/>
                </a:rPr>
                <a:t>B</a:t>
              </a:r>
              <a:endParaRPr kumimoji="0" 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5097" y="12577"/>
              <a:ext cx="45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</p:grpSp>
      <p:sp>
        <p:nvSpPr>
          <p:cNvPr id="19" name="Rechthoek 18"/>
          <p:cNvSpPr/>
          <p:nvPr/>
        </p:nvSpPr>
        <p:spPr>
          <a:xfrm>
            <a:off x="6143636" y="2843644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u="sng" dirty="0"/>
              <a:t>Karnaugh-kaart</a:t>
            </a:r>
          </a:p>
        </p:txBody>
      </p:sp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07677"/>
              </p:ext>
            </p:extLst>
          </p:nvPr>
        </p:nvGraphicFramePr>
        <p:xfrm>
          <a:off x="6306603" y="4067732"/>
          <a:ext cx="1564325" cy="1463040"/>
        </p:xfrm>
        <a:graphic>
          <a:graphicData uri="http://schemas.openxmlformats.org/drawingml/2006/table">
            <a:tbl>
              <a:tblPr/>
              <a:tblGrid>
                <a:gridCol w="27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2400" b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675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Informatie-inhoud van bitstrings</a:t>
            </a:r>
            <a:endParaRPr lang="nl-BE" cap="smal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9254" y="993773"/>
            <a:ext cx="8713788" cy="5000625"/>
          </a:xfrm>
        </p:spPr>
        <p:txBody>
          <a:bodyPr/>
          <a:lstStyle/>
          <a:p>
            <a:endParaRPr lang="nl-BE" dirty="0"/>
          </a:p>
          <a:p>
            <a:pPr lvl="2">
              <a:buNone/>
              <a:tabLst>
                <a:tab pos="2876550" algn="l"/>
              </a:tabLst>
            </a:pPr>
            <a:endParaRPr lang="nl-BE" b="1" dirty="0"/>
          </a:p>
        </p:txBody>
      </p:sp>
      <p:sp>
        <p:nvSpPr>
          <p:cNvPr id="20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34</a:t>
            </a:fld>
            <a:endParaRPr lang="nl-NL" dirty="0"/>
          </a:p>
        </p:txBody>
      </p:sp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714348" y="2357430"/>
            <a:ext cx="2636837" cy="1609725"/>
            <a:chOff x="2803" y="5755"/>
            <a:chExt cx="4153" cy="2533"/>
          </a:xfrm>
        </p:grpSpPr>
        <p:sp>
          <p:nvSpPr>
            <p:cNvPr id="43011" name="Rectangle 3"/>
            <p:cNvSpPr>
              <a:spLocks noChangeArrowheads="1"/>
            </p:cNvSpPr>
            <p:nvPr/>
          </p:nvSpPr>
          <p:spPr bwMode="auto">
            <a:xfrm>
              <a:off x="2803" y="5793"/>
              <a:ext cx="2070" cy="2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4873" y="6102"/>
              <a:ext cx="12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4873" y="6680"/>
              <a:ext cx="12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4873" y="7349"/>
              <a:ext cx="12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4873" y="7954"/>
              <a:ext cx="12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6094" y="5755"/>
              <a:ext cx="862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r>
                <a:rPr kumimoji="0" lang="nl-BE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nl-B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6094" y="6269"/>
              <a:ext cx="862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r>
                <a:rPr kumimoji="0" lang="nl-BE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nl-B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6094" y="6938"/>
              <a:ext cx="862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r>
                <a:rPr kumimoji="0" lang="nl-BE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nl-B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6094" y="7529"/>
              <a:ext cx="862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r>
                <a:rPr kumimoji="0" lang="nl-BE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nl-B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3384" y="6182"/>
              <a:ext cx="1132" cy="1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4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?</a:t>
              </a:r>
              <a:endParaRPr kumimoji="0" lang="nl-B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0" name="Tabel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35297"/>
              </p:ext>
            </p:extLst>
          </p:nvPr>
        </p:nvGraphicFramePr>
        <p:xfrm>
          <a:off x="3767951" y="1536728"/>
          <a:ext cx="2362366" cy="4145280"/>
        </p:xfrm>
        <a:graphic>
          <a:graphicData uri="http://schemas.openxmlformats.org/drawingml/2006/table">
            <a:tbl>
              <a:tblPr/>
              <a:tblGrid>
                <a:gridCol w="59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nl-BE" sz="16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nl-BE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nl-BE" sz="1600" b="1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nl-BE" sz="16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nl-BE" sz="1600" b="1" baseline="-25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736" marR="38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6715140" y="3286124"/>
            <a:ext cx="1657350" cy="415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nl-B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nl-BE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n-1</a:t>
            </a:r>
            <a:r>
              <a:rPr kumimoji="0" lang="nl-B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&lt; k ≤ 2</a:t>
            </a:r>
            <a:r>
              <a:rPr kumimoji="0" lang="nl-BE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nl-B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27583" y="4941168"/>
            <a:ext cx="165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 = bit</a:t>
            </a:r>
          </a:p>
          <a:p>
            <a:r>
              <a:rPr lang="nl-BE" dirty="0"/>
              <a:t>n = aantal bits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964124" y="1138203"/>
            <a:ext cx="41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Tabel met alle mogelijke combinaties k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971600" y="5733256"/>
            <a:ext cx="7385355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b="1" dirty="0"/>
              <a:t>Bitstring</a:t>
            </a:r>
            <a:r>
              <a:rPr lang="nl-BE" dirty="0"/>
              <a:t> b</a:t>
            </a:r>
            <a:r>
              <a:rPr lang="nl-BE" baseline="-25000" dirty="0"/>
              <a:t>3</a:t>
            </a:r>
            <a:r>
              <a:rPr lang="nl-BE" dirty="0"/>
              <a:t>b</a:t>
            </a:r>
            <a:r>
              <a:rPr lang="nl-BE" baseline="-25000" dirty="0"/>
              <a:t>2</a:t>
            </a:r>
            <a:r>
              <a:rPr lang="nl-BE" dirty="0"/>
              <a:t>b</a:t>
            </a:r>
            <a:r>
              <a:rPr lang="nl-BE" baseline="-25000" dirty="0"/>
              <a:t>1</a:t>
            </a:r>
            <a:r>
              <a:rPr lang="nl-BE" dirty="0"/>
              <a:t>b</a:t>
            </a:r>
            <a:r>
              <a:rPr lang="nl-BE" baseline="-25000" dirty="0"/>
              <a:t>0</a:t>
            </a:r>
            <a:r>
              <a:rPr lang="nl-BE" dirty="0"/>
              <a:t> door bij elkaar horende bits na elkaar te schrijven.</a:t>
            </a:r>
          </a:p>
          <a:p>
            <a:r>
              <a:rPr lang="nl-BE" dirty="0"/>
              <a:t>Links MSB (most significant bit = meest beduidende bit) en rechts LSB</a:t>
            </a:r>
          </a:p>
          <a:p>
            <a:r>
              <a:rPr lang="nl-BE" dirty="0"/>
              <a:t>(</a:t>
            </a:r>
            <a:r>
              <a:rPr lang="nl-BE" dirty="0" err="1"/>
              <a:t>least</a:t>
            </a:r>
            <a:r>
              <a:rPr lang="nl-BE" dirty="0"/>
              <a:t> significant bit = minst beduidende bit).</a:t>
            </a:r>
          </a:p>
        </p:txBody>
      </p:sp>
    </p:spTree>
    <p:extLst>
      <p:ext uri="{BB962C8B-B14F-4D97-AF65-F5344CB8AC3E}">
        <p14:creationId xmlns:p14="http://schemas.microsoft.com/office/powerpoint/2010/main" val="3925542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82E194A9-868A-4C2E-8307-AF92DD6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8" y="1523232"/>
            <a:ext cx="8028852" cy="4525963"/>
          </a:xfrm>
        </p:spPr>
        <p:txBody>
          <a:bodyPr anchor="t">
            <a:normAutofit/>
          </a:bodyPr>
          <a:lstStyle/>
          <a:p>
            <a:r>
              <a:rPr lang="nl-BE" sz="2400" dirty="0">
                <a:solidFill>
                  <a:srgbClr val="00B050"/>
                </a:solidFill>
              </a:rPr>
              <a:t>Voorbeeld</a:t>
            </a:r>
            <a:r>
              <a:rPr lang="nl-BE" sz="2400" dirty="0"/>
              <a:t>: toestanden </a:t>
            </a:r>
            <a:r>
              <a:rPr lang="nl-BE" sz="2400" b="0" dirty="0">
                <a:solidFill>
                  <a:srgbClr val="000000"/>
                </a:solidFill>
                <a:latin typeface="Arial" charset="0"/>
                <a:cs typeface="+mn-cs"/>
              </a:rPr>
              <a:t>↔ </a:t>
            </a:r>
            <a:r>
              <a:rPr lang="nl-BE" sz="2400" dirty="0"/>
              <a:t>aantal bits</a:t>
            </a:r>
          </a:p>
          <a:p>
            <a:r>
              <a:rPr lang="nl-BE" sz="2400" dirty="0"/>
              <a:t>Wat zijn het aantal mogelijke combinaties met 3 bits?</a:t>
            </a:r>
          </a:p>
          <a:p>
            <a:endParaRPr lang="nl-BE" sz="2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Bitstrings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35</a:t>
            </a:fld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1269976" y="3212976"/>
            <a:ext cx="74168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500" dirty="0"/>
              <a:t>2</a:t>
            </a:r>
            <a:r>
              <a:rPr lang="nl-BE" sz="11500" baseline="30000" dirty="0"/>
              <a:t>3-1</a:t>
            </a:r>
            <a:r>
              <a:rPr lang="nl-BE" sz="11500" dirty="0"/>
              <a:t>&lt;8≤2</a:t>
            </a:r>
            <a:r>
              <a:rPr lang="nl-BE" sz="11500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943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b="1" dirty="0"/>
              <a:t>Afspraken voor waarheidstabel (WT)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342900">
              <a:buFont typeface="Arial" pitchFamily="34" charset="0"/>
              <a:buChar char="•"/>
            </a:pPr>
            <a:r>
              <a:rPr lang="nl-BE" sz="2400" dirty="0"/>
              <a:t>Vanaf nu gebruiken we standaard de </a:t>
            </a:r>
            <a:r>
              <a:rPr lang="nl-BE" sz="2400" b="1" dirty="0"/>
              <a:t>systematisch aflopende volgorde</a:t>
            </a:r>
            <a:r>
              <a:rPr lang="nl-BE" sz="2400" dirty="0"/>
              <a:t> in WT </a:t>
            </a:r>
            <a:r>
              <a:rPr lang="nl-BE" sz="2400" b="1" dirty="0"/>
              <a:t>voor theorie, lab, oefeningen en evaluaties</a:t>
            </a:r>
            <a:r>
              <a:rPr lang="nl-BE" sz="2400" dirty="0"/>
              <a:t>!</a:t>
            </a:r>
          </a:p>
          <a:p>
            <a:pPr lvl="1" indent="-342900">
              <a:buFont typeface="Arial" pitchFamily="34" charset="0"/>
              <a:buChar char="•"/>
            </a:pPr>
            <a:r>
              <a:rPr lang="nl-BE" sz="2400" dirty="0"/>
              <a:t>Dit heeft enkele voordelen:</a:t>
            </a:r>
          </a:p>
          <a:p>
            <a:pPr lvl="2" indent="-342900">
              <a:buFontTx/>
              <a:buChar char="-"/>
            </a:pPr>
            <a:r>
              <a:rPr lang="nl-BE" sz="2200" dirty="0"/>
              <a:t>Links een kolom bijtekenen voor uitbreiding met extra variabelen.</a:t>
            </a:r>
          </a:p>
          <a:p>
            <a:pPr lvl="2" indent="-342900">
              <a:buFontTx/>
              <a:buChar char="-"/>
            </a:pPr>
            <a:r>
              <a:rPr lang="nl-BE" sz="2200" dirty="0"/>
              <a:t>Iedereen heeft dezelfde oplossing, dus gemakkelijk te vergelijken.</a:t>
            </a:r>
          </a:p>
          <a:p>
            <a:pPr lvl="2" indent="-342900">
              <a:buFontTx/>
              <a:buChar char="-"/>
            </a:pPr>
            <a:r>
              <a:rPr lang="nl-BE" sz="2200" dirty="0"/>
              <a:t>Later: voordeel bij opstellen van een </a:t>
            </a:r>
            <a:r>
              <a:rPr lang="nl-BE" sz="2200" dirty="0" err="1"/>
              <a:t>Karnaughkaart</a:t>
            </a:r>
            <a:endParaRPr lang="nl-BE" sz="2200" dirty="0"/>
          </a:p>
          <a:p>
            <a:pPr lvl="1" indent="-342900">
              <a:buFont typeface="Arial" pitchFamily="34" charset="0"/>
              <a:buChar char="•"/>
            </a:pPr>
            <a:r>
              <a:rPr lang="nl-BE" sz="2400" dirty="0"/>
              <a:t>Bovenaan de tabel staat de laagste decimale waarde (vb. 000) en onderaan de hoogste decimale waarde (vb. 111)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179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b="1" dirty="0"/>
              <a:t>Afspraak voor waarheidstabel (WT)</a:t>
            </a:r>
            <a:endParaRPr lang="nl-BE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449919"/>
              </p:ext>
            </p:extLst>
          </p:nvPr>
        </p:nvGraphicFramePr>
        <p:xfrm>
          <a:off x="683568" y="1422068"/>
          <a:ext cx="756084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158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158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158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158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158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158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158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158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158"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826864" y="6423025"/>
            <a:ext cx="6121400" cy="24606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37</a:t>
            </a:fld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1187624" y="105273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MSB				    LSB</a:t>
            </a:r>
          </a:p>
        </p:txBody>
      </p:sp>
      <p:cxnSp>
        <p:nvCxnSpPr>
          <p:cNvPr id="8" name="Rechte verbindingslijn met pijl 7"/>
          <p:cNvCxnSpPr/>
          <p:nvPr/>
        </p:nvCxnSpPr>
        <p:spPr>
          <a:xfrm flipH="1">
            <a:off x="1979712" y="1237402"/>
            <a:ext cx="3096344" cy="0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54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9" y="2352984"/>
            <a:ext cx="5687073" cy="4028344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Oefening: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38</a:t>
            </a:fld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588054" y="1064930"/>
            <a:ext cx="8533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/>
              <a:t>Stel de waarheidstabel op (volgens de opgegeven afspraken).</a:t>
            </a:r>
          </a:p>
          <a:p>
            <a:r>
              <a:rPr lang="nl-BE" sz="2000" dirty="0"/>
              <a:t>Teken ook het </a:t>
            </a:r>
            <a:r>
              <a:rPr lang="nl-BE" sz="2000" dirty="0" err="1"/>
              <a:t>Venn-diagram</a:t>
            </a:r>
            <a:r>
              <a:rPr lang="nl-BE" sz="2000" dirty="0"/>
              <a:t>.</a:t>
            </a:r>
            <a:br>
              <a:rPr lang="nl-BE" sz="2000" dirty="0"/>
            </a:br>
            <a:r>
              <a:rPr lang="nl-BE" sz="2000" dirty="0"/>
              <a:t>NB: waar niets staat, is het inverse van de variabele A, B of C. Je mag</a:t>
            </a:r>
            <a:br>
              <a:rPr lang="nl-BE" sz="2000" dirty="0"/>
            </a:br>
            <a:r>
              <a:rPr lang="nl-BE" sz="2000" dirty="0"/>
              <a:t>dit wel noteren, maar voor de duidelijkheid wordt dit meestal weggelaten.</a:t>
            </a:r>
          </a:p>
        </p:txBody>
      </p:sp>
    </p:spTree>
    <p:extLst>
      <p:ext uri="{BB962C8B-B14F-4D97-AF65-F5344CB8AC3E}">
        <p14:creationId xmlns:p14="http://schemas.microsoft.com/office/powerpoint/2010/main" val="1870887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Meer logische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39</a:t>
            </a:fld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88932"/>
            <a:ext cx="4104455" cy="490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05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Algemene info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nl-BE" dirty="0"/>
          </a:p>
          <a:p>
            <a:pPr lvl="2"/>
            <a:r>
              <a:rPr lang="nl-BE" dirty="0"/>
              <a:t>Evaluatie:</a:t>
            </a:r>
          </a:p>
          <a:p>
            <a:pPr lvl="3"/>
            <a:r>
              <a:rPr lang="nl-BE" dirty="0"/>
              <a:t>1</a:t>
            </a:r>
            <a:r>
              <a:rPr lang="nl-BE" baseline="30000" dirty="0"/>
              <a:t>e</a:t>
            </a:r>
            <a:r>
              <a:rPr lang="nl-BE" dirty="0"/>
              <a:t> zittijd = 2</a:t>
            </a:r>
            <a:r>
              <a:rPr lang="nl-BE" baseline="30000" dirty="0"/>
              <a:t>e</a:t>
            </a:r>
            <a:r>
              <a:rPr lang="nl-BE" dirty="0"/>
              <a:t> EP (examenperiode) = juni		MAAR</a:t>
            </a:r>
          </a:p>
          <a:p>
            <a:pPr marL="628650" lvl="4" indent="0">
              <a:buNone/>
            </a:pPr>
            <a:r>
              <a:rPr lang="nl-BE" dirty="0">
                <a:sym typeface="Wingdings 3"/>
              </a:rPr>
              <a:t>  </a:t>
            </a:r>
            <a:r>
              <a:rPr lang="nl-BE" dirty="0">
                <a:solidFill>
                  <a:srgbClr val="FF0000"/>
                </a:solidFill>
              </a:rPr>
              <a:t>Eindevaluatie theorie</a:t>
            </a:r>
            <a:r>
              <a:rPr lang="nl-BE" dirty="0">
                <a:solidFill>
                  <a:srgbClr val="FF0000"/>
                </a:solidFill>
                <a:sym typeface="Wingdings 3"/>
              </a:rPr>
              <a:t> Digitale Technieken en Oefeningen </a:t>
            </a:r>
            <a:r>
              <a:rPr lang="nl-BE" dirty="0">
                <a:solidFill>
                  <a:srgbClr val="FF0000"/>
                </a:solidFill>
              </a:rPr>
              <a:t>samen met permanente evaluaties in het labo 	</a:t>
            </a:r>
            <a:r>
              <a:rPr lang="nl-BE" dirty="0">
                <a:solidFill>
                  <a:srgbClr val="FF0000"/>
                </a:solidFill>
                <a:sym typeface="Wingdings 3"/>
              </a:rPr>
              <a:t> 1 cijfer (op 20)  geen deelvrijstellingen!!!</a:t>
            </a:r>
          </a:p>
          <a:p>
            <a:pPr lvl="3"/>
            <a:r>
              <a:rPr lang="nl-BE" dirty="0"/>
              <a:t>2</a:t>
            </a:r>
            <a:r>
              <a:rPr lang="nl-BE" baseline="30000" dirty="0"/>
              <a:t>e</a:t>
            </a:r>
            <a:r>
              <a:rPr lang="nl-BE" dirty="0"/>
              <a:t> zittijd = 3</a:t>
            </a:r>
            <a:r>
              <a:rPr lang="nl-BE" baseline="30000" dirty="0"/>
              <a:t>e</a:t>
            </a:r>
            <a:r>
              <a:rPr lang="nl-BE" dirty="0"/>
              <a:t> EP = augustus of september</a:t>
            </a:r>
          </a:p>
          <a:p>
            <a:pPr lvl="6"/>
            <a:r>
              <a:rPr lang="nl-BE" dirty="0">
                <a:sym typeface="Wingdings 3"/>
              </a:rPr>
              <a:t>Zie ECTS</a:t>
            </a:r>
          </a:p>
          <a:p>
            <a:pPr lvl="6"/>
            <a:r>
              <a:rPr lang="nl-BE" dirty="0">
                <a:sym typeface="Wingdings 3"/>
              </a:rPr>
              <a:t>TIP: slaag in 1</a:t>
            </a:r>
            <a:r>
              <a:rPr lang="nl-BE" baseline="30000" dirty="0">
                <a:sym typeface="Wingdings 3"/>
              </a:rPr>
              <a:t>e</a:t>
            </a:r>
            <a:r>
              <a:rPr lang="nl-BE" dirty="0">
                <a:sym typeface="Wingdings 3"/>
              </a:rPr>
              <a:t> zittijd!!!</a:t>
            </a:r>
          </a:p>
          <a:p>
            <a:pPr lvl="1"/>
            <a:r>
              <a:rPr lang="nl-BE" dirty="0"/>
              <a:t>Aanwezigheidscontroles kunnen</a:t>
            </a:r>
          </a:p>
          <a:p>
            <a:pPr lvl="1"/>
            <a:r>
              <a:rPr lang="nl-BE" dirty="0"/>
              <a:t>Lessen beginnen stipt </a:t>
            </a:r>
            <a:r>
              <a:rPr lang="nl-BE" dirty="0">
                <a:sym typeface="Wingdings 3"/>
              </a:rPr>
              <a:t> te laat = niet meer binnenkomen</a:t>
            </a:r>
          </a:p>
          <a:p>
            <a:pPr lvl="1"/>
            <a:r>
              <a:rPr lang="nl-BE" dirty="0">
                <a:sym typeface="Wingdings 3"/>
              </a:rPr>
              <a:t>Lessen </a:t>
            </a:r>
            <a:r>
              <a:rPr lang="nl-BE" u="sng" dirty="0">
                <a:sym typeface="Wingdings 3"/>
              </a:rPr>
              <a:t>goed</a:t>
            </a:r>
            <a:r>
              <a:rPr lang="nl-BE" dirty="0">
                <a:sym typeface="Wingdings 3"/>
              </a:rPr>
              <a:t> bijhouden: voor theorie, oefeningen en labo!!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18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NOT (NIET)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u="sng" dirty="0">
                <a:solidFill>
                  <a:srgbClr val="FF0000"/>
                </a:solidFill>
              </a:rPr>
              <a:t>Andere notaties:</a:t>
            </a:r>
          </a:p>
          <a:p>
            <a:r>
              <a:rPr lang="nl-BE" dirty="0"/>
              <a:t>      = A’ = /A = NOT A</a:t>
            </a:r>
          </a:p>
          <a:p>
            <a:endParaRPr lang="nl-BE" dirty="0"/>
          </a:p>
          <a:p>
            <a:r>
              <a:rPr lang="nl-BE" sz="1700" dirty="0"/>
              <a:t>Letter </a:t>
            </a:r>
            <a:r>
              <a:rPr lang="nl-BE" sz="1700" dirty="0" err="1"/>
              <a:t>overstrepen</a:t>
            </a:r>
            <a:r>
              <a:rPr lang="nl-BE" sz="1700" dirty="0"/>
              <a:t> in Word: typ letter en druk dan op ALT+772 (je kan dit herhalen voor meerdere streepjes boven elkaar bij slechts één letter)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40</a:t>
            </a:fld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45634"/>
            <a:ext cx="3781212" cy="240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08" y="721690"/>
            <a:ext cx="3384376" cy="260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56" y="3051641"/>
            <a:ext cx="2768463" cy="231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E4950A4-67C1-4218-A7AE-6BFF6EC4D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4341614"/>
            <a:ext cx="312782" cy="3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1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NOR (NOF)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41</a:t>
            </a:fld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2" t="24415" r="8642" b="29636"/>
          <a:stretch/>
        </p:blipFill>
        <p:spPr bwMode="auto">
          <a:xfrm>
            <a:off x="611560" y="2712777"/>
            <a:ext cx="8316416" cy="136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424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NOR (NOF)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42</a:t>
            </a:fld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4746303" cy="83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5" y="2780928"/>
            <a:ext cx="4297164" cy="335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Afgeronde rechthoek 19"/>
          <p:cNvSpPr/>
          <p:nvPr/>
        </p:nvSpPr>
        <p:spPr>
          <a:xfrm>
            <a:off x="1547664" y="3645024"/>
            <a:ext cx="3240360" cy="744610"/>
          </a:xfrm>
          <a:prstGeom prst="roundRect">
            <a:avLst/>
          </a:prstGeom>
          <a:noFill/>
          <a:ln w="63500">
            <a:solidFill>
              <a:srgbClr val="377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Afgeronde rechthoek 20"/>
          <p:cNvSpPr/>
          <p:nvPr/>
        </p:nvSpPr>
        <p:spPr>
          <a:xfrm>
            <a:off x="1691680" y="3501008"/>
            <a:ext cx="1296144" cy="1728192"/>
          </a:xfrm>
          <a:prstGeom prst="round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Afgeronde rechthoek 21"/>
          <p:cNvSpPr/>
          <p:nvPr/>
        </p:nvSpPr>
        <p:spPr>
          <a:xfrm>
            <a:off x="395536" y="3485753"/>
            <a:ext cx="2052228" cy="1887463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Afgeronde rechthoek 22"/>
          <p:cNvSpPr/>
          <p:nvPr/>
        </p:nvSpPr>
        <p:spPr>
          <a:xfrm>
            <a:off x="3923928" y="3485753"/>
            <a:ext cx="3780420" cy="1887463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917269" y="3125713"/>
            <a:ext cx="3111115" cy="260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5-puntige ster 26"/>
          <p:cNvSpPr/>
          <p:nvPr/>
        </p:nvSpPr>
        <p:spPr>
          <a:xfrm>
            <a:off x="1601670" y="3356992"/>
            <a:ext cx="954106" cy="1008112"/>
          </a:xfrm>
          <a:prstGeom prst="star5">
            <a:avLst/>
          </a:prstGeom>
          <a:noFill/>
          <a:ln>
            <a:solidFill>
              <a:srgbClr val="C09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323528" y="3356992"/>
            <a:ext cx="432048" cy="208823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6" y="1412776"/>
            <a:ext cx="404273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86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NAND (NEN)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Analoog – thuis zelf als oefening maken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43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917269" y="3125713"/>
            <a:ext cx="3111115" cy="260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323528" y="3356992"/>
            <a:ext cx="432048" cy="208823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2969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XOR (XOF)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44</a:t>
            </a:fld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69186"/>
            <a:ext cx="6064752" cy="488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101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XOR (XOF)</a:t>
            </a:r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194859"/>
              </p:ext>
            </p:extLst>
          </p:nvPr>
        </p:nvGraphicFramePr>
        <p:xfrm>
          <a:off x="4788024" y="1198265"/>
          <a:ext cx="33123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782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82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782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782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782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755576" y="6423025"/>
            <a:ext cx="6121400" cy="24606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45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4024778" cy="84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4" y="2836338"/>
            <a:ext cx="3802033" cy="318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7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Inverse XOR?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sz="8800" dirty="0"/>
              <a:t>	XOR				              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46</a:t>
            </a:fld>
            <a:endParaRPr lang="nl-NL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3802033" cy="318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223" y="1264351"/>
            <a:ext cx="3312185" cy="311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436096" y="4725144"/>
            <a:ext cx="3168352" cy="1046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6200" b="1" dirty="0">
                <a:latin typeface="Corbel" panose="020B0503020204020204" pitchFamily="34" charset="0"/>
              </a:rPr>
              <a:t>XNOR</a:t>
            </a:r>
          </a:p>
        </p:txBody>
      </p:sp>
    </p:spTree>
    <p:extLst>
      <p:ext uri="{BB962C8B-B14F-4D97-AF65-F5344CB8AC3E}">
        <p14:creationId xmlns:p14="http://schemas.microsoft.com/office/powerpoint/2010/main" val="28215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XNOR (XNOF)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sz="8800" dirty="0"/>
              <a:t>	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47</a:t>
            </a:fld>
            <a:endParaRPr lang="nl-N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3600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05" y="2839546"/>
            <a:ext cx="3400400" cy="319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ijdelijke aanduiding voor inhoud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989494"/>
              </p:ext>
            </p:extLst>
          </p:nvPr>
        </p:nvGraphicFramePr>
        <p:xfrm>
          <a:off x="4788024" y="1198265"/>
          <a:ext cx="33123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782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82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782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782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782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Engels </a:t>
            </a:r>
            <a:r>
              <a:rPr lang="nl-BE" dirty="0">
                <a:sym typeface="Wingdings 3"/>
              </a:rPr>
              <a:t> Nederlands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nl-BE" dirty="0"/>
          </a:p>
          <a:p>
            <a:pPr marL="0" indent="0">
              <a:buNone/>
            </a:pPr>
            <a:r>
              <a:rPr lang="nl-BE" dirty="0"/>
              <a:t>	OR = OF				</a:t>
            </a:r>
            <a:r>
              <a:rPr lang="nl-BE" u="sng" dirty="0"/>
              <a:t>N</a:t>
            </a:r>
            <a:r>
              <a:rPr lang="nl-BE" dirty="0"/>
              <a:t>OR = </a:t>
            </a:r>
            <a:r>
              <a:rPr lang="nl-BE" u="sng" dirty="0"/>
              <a:t>N</a:t>
            </a:r>
            <a:r>
              <a:rPr lang="nl-BE" dirty="0"/>
              <a:t>OF</a:t>
            </a:r>
          </a:p>
          <a:p>
            <a:pPr marL="0" indent="0">
              <a:buNone/>
            </a:pPr>
            <a:r>
              <a:rPr lang="nl-BE" dirty="0"/>
              <a:t>	AND = EN			</a:t>
            </a:r>
            <a:r>
              <a:rPr lang="nl-BE" u="sng" dirty="0"/>
              <a:t>N</a:t>
            </a:r>
            <a:r>
              <a:rPr lang="nl-BE" dirty="0"/>
              <a:t>AND = </a:t>
            </a:r>
            <a:r>
              <a:rPr lang="nl-BE" u="sng" dirty="0"/>
              <a:t>N</a:t>
            </a:r>
            <a:r>
              <a:rPr lang="nl-BE" dirty="0"/>
              <a:t>EN</a:t>
            </a:r>
          </a:p>
          <a:p>
            <a:pPr marL="0" indent="0">
              <a:buNone/>
            </a:pPr>
            <a:r>
              <a:rPr lang="nl-BE" dirty="0"/>
              <a:t>	NOT = NIET</a:t>
            </a:r>
          </a:p>
          <a:p>
            <a:pPr marL="0" indent="0">
              <a:buNone/>
            </a:pPr>
            <a:r>
              <a:rPr lang="nl-BE" dirty="0"/>
              <a:t>	XOR = XOF			X</a:t>
            </a:r>
            <a:r>
              <a:rPr lang="nl-BE" b="1" u="sng" dirty="0"/>
              <a:t>N</a:t>
            </a:r>
            <a:r>
              <a:rPr lang="nl-BE" dirty="0"/>
              <a:t>OR = X</a:t>
            </a:r>
            <a:r>
              <a:rPr lang="nl-BE" b="1" u="sng" dirty="0"/>
              <a:t>N</a:t>
            </a:r>
            <a:r>
              <a:rPr lang="nl-BE" dirty="0"/>
              <a:t>OF</a:t>
            </a:r>
          </a:p>
          <a:p>
            <a:pPr marL="0" indent="0">
              <a:buNone/>
            </a:pPr>
            <a:r>
              <a:rPr lang="nl-BE" dirty="0"/>
              <a:t>	        (= EXOR)		(plaats X is steeds vooraan !!)</a:t>
            </a:r>
          </a:p>
          <a:p>
            <a:pPr marL="0" indent="0">
              <a:buNone/>
            </a:pPr>
            <a:r>
              <a:rPr lang="nl-BE" dirty="0"/>
              <a:t>	        (= EOR)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48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1374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Symbolen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sz="8800" dirty="0"/>
              <a:t>	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49</a:t>
            </a:fld>
            <a:endParaRPr lang="nl-N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980728"/>
            <a:ext cx="3312369" cy="396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330232" y="573325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Fout gevonden?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283968" y="1628800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&amp; = ampersand = betekenis ‘EN’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72" y="2055352"/>
            <a:ext cx="3082387" cy="468923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3630583" y="210175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Evolutie symbool:</a:t>
            </a:r>
          </a:p>
        </p:txBody>
      </p:sp>
      <p:cxnSp>
        <p:nvCxnSpPr>
          <p:cNvPr id="11" name="Rechte verbindingslijn met pijl 10"/>
          <p:cNvCxnSpPr/>
          <p:nvPr/>
        </p:nvCxnSpPr>
        <p:spPr>
          <a:xfrm flipH="1">
            <a:off x="7956376" y="2524275"/>
            <a:ext cx="504056" cy="1192757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243348" y="3789040"/>
            <a:ext cx="2595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Symbool juist schrijven!</a:t>
            </a:r>
          </a:p>
          <a:p>
            <a:endParaRPr lang="nl-BE" dirty="0"/>
          </a:p>
          <a:p>
            <a:pPr algn="ctr"/>
            <a:r>
              <a:rPr lang="el-GR" sz="3600" b="1" dirty="0"/>
              <a:t>α</a:t>
            </a:r>
            <a:r>
              <a:rPr lang="nl-BE" sz="3600" b="1" dirty="0"/>
              <a:t> </a:t>
            </a:r>
            <a:r>
              <a:rPr lang="el-GR" sz="3600" b="1" dirty="0"/>
              <a:t>≠</a:t>
            </a:r>
            <a:r>
              <a:rPr lang="nl-BE" sz="3600" b="1" dirty="0"/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80673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 kennen leerstof?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5" indent="-342900">
              <a:buFontTx/>
              <a:buChar char="•"/>
            </a:pPr>
            <a:endParaRPr lang="nl-BE" sz="2000" dirty="0"/>
          </a:p>
          <a:p>
            <a:pPr marL="342900" lvl="5" indent="-342900">
              <a:buFontTx/>
              <a:buChar char="•"/>
            </a:pPr>
            <a:r>
              <a:rPr lang="nl-BE" sz="2000" dirty="0"/>
              <a:t>Theorie</a:t>
            </a:r>
          </a:p>
          <a:p>
            <a:pPr marL="342900" lvl="5" indent="-342900">
              <a:buFontTx/>
              <a:buChar char="•"/>
            </a:pPr>
            <a:r>
              <a:rPr lang="nl-BE" sz="2000" dirty="0"/>
              <a:t>Oefeningen</a:t>
            </a:r>
          </a:p>
          <a:p>
            <a:pPr marL="342900" lvl="5" indent="-342900">
              <a:buFontTx/>
              <a:buChar char="•"/>
            </a:pPr>
            <a:r>
              <a:rPr lang="nl-BE" sz="2000" dirty="0"/>
              <a:t>Toepassingen, schema’s, omzettingen, symbolen, …</a:t>
            </a:r>
          </a:p>
          <a:p>
            <a:pPr marL="342900" lvl="5" indent="-342900">
              <a:buFontTx/>
              <a:buChar char="•"/>
            </a:pPr>
            <a:r>
              <a:rPr lang="nl-BE" sz="2000" dirty="0"/>
              <a:t>Cursusboek; geziene inhouden, rest is ‘naslagwerk’!</a:t>
            </a:r>
          </a:p>
          <a:p>
            <a:pPr marL="342900" lvl="5" indent="-342900">
              <a:buFontTx/>
              <a:buChar char="•"/>
            </a:pPr>
            <a:r>
              <a:rPr lang="nl-BE" sz="2000" dirty="0"/>
              <a:t>Presentaties en </a:t>
            </a:r>
            <a:r>
              <a:rPr lang="nl-BE" sz="2000" u="sng" dirty="0"/>
              <a:t>extra</a:t>
            </a:r>
            <a:r>
              <a:rPr lang="nl-BE" sz="2000" dirty="0"/>
              <a:t> documenten op Toledo</a:t>
            </a:r>
          </a:p>
          <a:p>
            <a:pPr marL="342900" lvl="5" indent="-342900">
              <a:buFontTx/>
              <a:buChar char="•"/>
            </a:pPr>
            <a:r>
              <a:rPr lang="nl-BE" sz="2000" dirty="0"/>
              <a:t>Samengevat: ALLES WAT GEZIEN IS</a:t>
            </a:r>
          </a:p>
          <a:p>
            <a:pPr marL="342900" lvl="5" indent="-342900">
              <a:buFontTx/>
              <a:buChar char="•"/>
            </a:pPr>
            <a:endParaRPr lang="nl-BE" sz="2000" dirty="0"/>
          </a:p>
          <a:p>
            <a:pPr marL="342900" lvl="5" indent="-342900">
              <a:buFontTx/>
              <a:buChar char="•"/>
            </a:pPr>
            <a:endParaRPr lang="nl-BE" sz="2000" dirty="0"/>
          </a:p>
          <a:p>
            <a:pPr marL="342900" lvl="5" indent="-342900">
              <a:buFontTx/>
              <a:buChar char="•"/>
            </a:pPr>
            <a:endParaRPr lang="nl-BE" sz="2000" dirty="0"/>
          </a:p>
          <a:p>
            <a:pPr marL="342900" lvl="5" indent="-342900">
              <a:buFontTx/>
              <a:buChar char="•"/>
            </a:pPr>
            <a:endParaRPr lang="nl-BE" sz="2000" dirty="0"/>
          </a:p>
          <a:p>
            <a:pPr marL="342900" lvl="5" indent="-342900">
              <a:buFontTx/>
              <a:buChar char="•"/>
            </a:pPr>
            <a:r>
              <a:rPr lang="nl-BE" sz="2000" dirty="0"/>
              <a:t>TIP: in de theorieles wordt duidelijk gezegd wat gekend dient te zijn en hoe je het moet kennen (niet per e-mail of op Toledo)!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937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Symbolen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sz="8800" dirty="0"/>
              <a:t>	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50</a:t>
            </a:fld>
            <a:endParaRPr lang="nl-N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77011"/>
            <a:ext cx="2952328" cy="508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2"/>
          <a:stretch/>
        </p:blipFill>
        <p:spPr bwMode="auto">
          <a:xfrm>
            <a:off x="4841266" y="1437989"/>
            <a:ext cx="2467038" cy="235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23" b="2384"/>
          <a:stretch/>
        </p:blipFill>
        <p:spPr bwMode="auto">
          <a:xfrm>
            <a:off x="4870082" y="4905304"/>
            <a:ext cx="2726254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hoek 5"/>
          <p:cNvSpPr/>
          <p:nvPr/>
        </p:nvSpPr>
        <p:spPr>
          <a:xfrm>
            <a:off x="1501841" y="4005064"/>
            <a:ext cx="523695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Rechte verbindingslijn 7"/>
          <p:cNvCxnSpPr/>
          <p:nvPr/>
        </p:nvCxnSpPr>
        <p:spPr>
          <a:xfrm flipH="1">
            <a:off x="1618914" y="4365104"/>
            <a:ext cx="432806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Symbolen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sz="8800" dirty="0"/>
              <a:t>	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51</a:t>
            </a:fld>
            <a:endParaRPr lang="nl-N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2" y="2729483"/>
            <a:ext cx="8093514" cy="199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710958" y="1340768"/>
            <a:ext cx="782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/>
              <a:t>  AND		   OR	       NOT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395536" y="5085184"/>
            <a:ext cx="8449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Normen:</a:t>
            </a:r>
          </a:p>
          <a:p>
            <a:r>
              <a:rPr lang="nl-BE" dirty="0"/>
              <a:t>	“Rechthoekige”: 	</a:t>
            </a:r>
            <a:r>
              <a:rPr lang="nl-BE" b="1" dirty="0"/>
              <a:t>IEC</a:t>
            </a:r>
            <a:r>
              <a:rPr lang="nl-BE" dirty="0"/>
              <a:t> = </a:t>
            </a:r>
            <a:r>
              <a:rPr lang="en-US" dirty="0"/>
              <a:t>International Electrotechnical Commission</a:t>
            </a:r>
          </a:p>
          <a:p>
            <a:r>
              <a:rPr lang="nl-BE" dirty="0"/>
              <a:t>	“Afgeronde”:	</a:t>
            </a:r>
            <a:r>
              <a:rPr lang="nl-BE" b="1" dirty="0"/>
              <a:t>ANSI (of MIL)</a:t>
            </a:r>
            <a:r>
              <a:rPr lang="nl-BE" dirty="0"/>
              <a:t> = </a:t>
            </a:r>
            <a:r>
              <a:rPr lang="en-US" dirty="0"/>
              <a:t>American National Standards Institute</a:t>
            </a:r>
          </a:p>
        </p:txBody>
      </p:sp>
    </p:spTree>
    <p:extLst>
      <p:ext uri="{BB962C8B-B14F-4D97-AF65-F5344CB8AC3E}">
        <p14:creationId xmlns:p14="http://schemas.microsoft.com/office/powerpoint/2010/main" val="28636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Symbolen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sz="8800" dirty="0"/>
              <a:t>	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52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710958" y="1340768"/>
            <a:ext cx="782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/>
              <a:t>NAND     NOR      XNOR</a:t>
            </a:r>
          </a:p>
        </p:txBody>
      </p:sp>
      <p:grpSp>
        <p:nvGrpSpPr>
          <p:cNvPr id="9" name="Groep 8"/>
          <p:cNvGrpSpPr/>
          <p:nvPr/>
        </p:nvGrpSpPr>
        <p:grpSpPr>
          <a:xfrm>
            <a:off x="335101" y="2628900"/>
            <a:ext cx="8505227" cy="2168252"/>
            <a:chOff x="335101" y="2628900"/>
            <a:chExt cx="8505227" cy="2168252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01" y="2628900"/>
              <a:ext cx="8505227" cy="2168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4042"/>
            <a:stretch>
              <a:fillRect/>
            </a:stretch>
          </p:blipFill>
          <p:spPr bwMode="auto">
            <a:xfrm>
              <a:off x="6372200" y="2789596"/>
              <a:ext cx="820745" cy="639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360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Analoge weergave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De meeste fysische verschijnselen zijn continu:</a:t>
            </a:r>
          </a:p>
          <a:p>
            <a:pPr lvl="2"/>
            <a:r>
              <a:rPr lang="nl-BE" dirty="0"/>
              <a:t>Vloeiend verloop</a:t>
            </a:r>
          </a:p>
          <a:p>
            <a:pPr lvl="2"/>
            <a:r>
              <a:rPr lang="nl-BE" dirty="0"/>
              <a:t>Oneindig veel gradaties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Waarneembaar maken of gemakkelijk voorstellen:</a:t>
            </a:r>
          </a:p>
          <a:p>
            <a:pPr lvl="2"/>
            <a:r>
              <a:rPr lang="nl-BE" dirty="0"/>
              <a:t>Via geschikt instrument weergeven</a:t>
            </a:r>
          </a:p>
          <a:p>
            <a:pPr lvl="2"/>
            <a:r>
              <a:rPr lang="nl-BE" dirty="0"/>
              <a:t>Liefst visueel weergeven</a:t>
            </a:r>
          </a:p>
          <a:p>
            <a:pPr lvl="2"/>
            <a:r>
              <a:rPr lang="nl-BE" dirty="0"/>
              <a:t>Traditioneel met aanwijsnaald</a:t>
            </a:r>
          </a:p>
          <a:p>
            <a:pPr lvl="2"/>
            <a:r>
              <a:rPr lang="nl-BE" dirty="0"/>
              <a:t>In functie van de tijd: vloeiende grafiek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Deze weergave noemt men ‘analoog’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Grieks: ανα</a:t>
            </a:r>
            <a:r>
              <a:rPr lang="nl-BE" dirty="0" err="1"/>
              <a:t>λογος</a:t>
            </a:r>
            <a:r>
              <a:rPr lang="nl-BE" dirty="0"/>
              <a:t> = in overeenstemming met, evenredig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FF0000"/>
                </a:solidFill>
              </a:rPr>
              <a:t>Analoog = in overeenstemming met de werkelijkheid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Analoge weergave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0A4ECF9-97B8-46BC-94EC-6292EAF4D60F}" type="slidenum">
              <a:rPr lang="nl-NL"/>
              <a:pPr/>
              <a:t>7</a:t>
            </a:fld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683568" y="1124744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Meten = aflezen op een geijkte schaal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8" y="1760033"/>
            <a:ext cx="8029575" cy="368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37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Digitale weergave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Er bestaan ook ‘abrupte’ gebeurtenissen:</a:t>
            </a:r>
          </a:p>
          <a:p>
            <a:pPr lvl="2"/>
            <a:r>
              <a:rPr lang="nl-BE" dirty="0"/>
              <a:t>Verbreken van een contact</a:t>
            </a:r>
          </a:p>
          <a:p>
            <a:pPr lvl="2"/>
            <a:r>
              <a:rPr lang="nl-BE" dirty="0"/>
              <a:t>Verspringen van een secondewijzer</a:t>
            </a:r>
          </a:p>
          <a:p>
            <a:pPr lvl="2"/>
            <a:r>
              <a:rPr lang="nl-BE" dirty="0"/>
              <a:t>Het </a:t>
            </a:r>
            <a:r>
              <a:rPr lang="nl-BE" u="sng" dirty="0"/>
              <a:t>tellen</a:t>
            </a:r>
            <a:r>
              <a:rPr lang="nl-BE" dirty="0"/>
              <a:t> van voorwerpen: een aantal neemt toe met volle eenheden</a:t>
            </a:r>
          </a:p>
          <a:p>
            <a:pPr lvl="1"/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Getallen hebben een ‘</a:t>
            </a:r>
            <a:r>
              <a:rPr lang="nl-BE" b="1" dirty="0"/>
              <a:t>discreet</a:t>
            </a:r>
            <a:r>
              <a:rPr lang="nl-BE" dirty="0"/>
              <a:t>’ karakter. Discreet = waarde die met duidelijk te onderscheiden tussenstappen verspringt.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De overgang van het ene natuurlijk getal naar het volgende gebeurt altijd sprongsgewijs = </a:t>
            </a:r>
            <a:r>
              <a:rPr lang="nl-BE" b="1" dirty="0"/>
              <a:t>discontinu</a:t>
            </a:r>
            <a:r>
              <a:rPr lang="nl-BE" dirty="0"/>
              <a:t>.</a:t>
            </a:r>
          </a:p>
          <a:p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FF0000"/>
                </a:solidFill>
              </a:rPr>
              <a:t>De weergave van zulke ogenblikkelijke veranderingen = ‘</a:t>
            </a:r>
            <a:r>
              <a:rPr lang="nl-BE" b="1" dirty="0">
                <a:solidFill>
                  <a:srgbClr val="FF0000"/>
                </a:solidFill>
              </a:rPr>
              <a:t>digitaal</a:t>
            </a:r>
            <a:r>
              <a:rPr lang="nl-BE" dirty="0">
                <a:solidFill>
                  <a:srgbClr val="FF0000"/>
                </a:solidFill>
              </a:rPr>
              <a:t>’. </a:t>
            </a:r>
            <a:r>
              <a:rPr lang="nl-BE" dirty="0"/>
              <a:t>Algemene betekenis is </a:t>
            </a:r>
            <a:r>
              <a:rPr lang="nl-BE" b="1" dirty="0" err="1"/>
              <a:t>getalvormig</a:t>
            </a:r>
            <a:r>
              <a:rPr lang="nl-BE" b="1" dirty="0"/>
              <a:t>, numeriek</a:t>
            </a:r>
            <a:r>
              <a:rPr lang="nl-BE" dirty="0"/>
              <a:t>.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544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0A4ECF9-97B8-46BC-94EC-6292EAF4D60F}" type="slidenum">
              <a:rPr lang="nl-NL"/>
              <a:pPr/>
              <a:t>9</a:t>
            </a:fld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43" y="1280020"/>
            <a:ext cx="3877172" cy="387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01007"/>
            <a:ext cx="3052539" cy="421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7175" y="419100"/>
            <a:ext cx="80597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Arial" charset="0"/>
              </a:defRPr>
            </a:lvl9pPr>
          </a:lstStyle>
          <a:p>
            <a:r>
              <a:rPr lang="nl-BE" dirty="0"/>
              <a:t>Analoog - digitaal</a:t>
            </a:r>
          </a:p>
        </p:txBody>
      </p:sp>
    </p:spTree>
    <p:extLst>
      <p:ext uri="{BB962C8B-B14F-4D97-AF65-F5344CB8AC3E}">
        <p14:creationId xmlns:p14="http://schemas.microsoft.com/office/powerpoint/2010/main" val="6870932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 Odisee IWT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Odisee IWT</Template>
  <TotalTime>7323</TotalTime>
  <Words>1981</Words>
  <Application>Microsoft Office PowerPoint</Application>
  <PresentationFormat>Diavoorstelling (4:3)</PresentationFormat>
  <Paragraphs>670</Paragraphs>
  <Slides>52</Slides>
  <Notes>30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7</vt:i4>
      </vt:variant>
      <vt:variant>
        <vt:lpstr>Diatitels</vt:lpstr>
      </vt:variant>
      <vt:variant>
        <vt:i4>52</vt:i4>
      </vt:variant>
    </vt:vector>
  </HeadingPairs>
  <TitlesOfParts>
    <vt:vector size="65" baseType="lpstr">
      <vt:lpstr>Arial</vt:lpstr>
      <vt:lpstr>Calibri</vt:lpstr>
      <vt:lpstr>Corbel</vt:lpstr>
      <vt:lpstr>Times New Roman</vt:lpstr>
      <vt:lpstr>Wingdings</vt:lpstr>
      <vt:lpstr>Wingdings 3</vt:lpstr>
      <vt:lpstr>Presentatie Odisee IWT</vt:lpstr>
      <vt:lpstr>2_Odisee</vt:lpstr>
      <vt:lpstr>3_Odisee</vt:lpstr>
      <vt:lpstr>7_Odisee</vt:lpstr>
      <vt:lpstr>4_Odisee</vt:lpstr>
      <vt:lpstr>5_Odisee</vt:lpstr>
      <vt:lpstr>6_Odisee</vt:lpstr>
      <vt:lpstr>OPO Digitale Technieken</vt:lpstr>
      <vt:lpstr>Algemene info</vt:lpstr>
      <vt:lpstr>Algemene info</vt:lpstr>
      <vt:lpstr>Algemene info</vt:lpstr>
      <vt:lpstr>Te kennen leerstof?</vt:lpstr>
      <vt:lpstr>Analoge weergave</vt:lpstr>
      <vt:lpstr>Analoge weergave</vt:lpstr>
      <vt:lpstr>Digitale weergave</vt:lpstr>
      <vt:lpstr>PowerPoint-presentatie</vt:lpstr>
      <vt:lpstr>Digitaal meettoestel</vt:lpstr>
      <vt:lpstr>Analoge en digitale toestellen</vt:lpstr>
      <vt:lpstr>Logische variabelen en logische niveau’s</vt:lpstr>
      <vt:lpstr>Analoge en digitale signalen</vt:lpstr>
      <vt:lpstr>Analoge en digitale signalen</vt:lpstr>
      <vt:lpstr>Analoge en digitale signalen</vt:lpstr>
      <vt:lpstr>Analoge en digitale signalen</vt:lpstr>
      <vt:lpstr>Analoge en digitale signalen</vt:lpstr>
      <vt:lpstr>Oefening: binaire variabele op ID-kaart?</vt:lpstr>
      <vt:lpstr>Logische functie</vt:lpstr>
      <vt:lpstr>Logische functie</vt:lpstr>
      <vt:lpstr>Logische functie – AND (EN)</vt:lpstr>
      <vt:lpstr>Logische functie – AND (EN)</vt:lpstr>
      <vt:lpstr>Waarheidstabel (= WT) – AND (EN)</vt:lpstr>
      <vt:lpstr>Logische functie – OR (OF)</vt:lpstr>
      <vt:lpstr>Logische functie - OR (OF)</vt:lpstr>
      <vt:lpstr>Waarheidstabel</vt:lpstr>
      <vt:lpstr>PowerPoint-presentatie</vt:lpstr>
      <vt:lpstr>Venn-diagram</vt:lpstr>
      <vt:lpstr>Waarheidstabel – Venn-diagram</vt:lpstr>
      <vt:lpstr>Voorbeeld met 3 variabelen</vt:lpstr>
      <vt:lpstr>Complex voorbeeld…</vt:lpstr>
      <vt:lpstr>Karnaugh-kaart (met 3 variabelen)</vt:lpstr>
      <vt:lpstr>Samenvatting: voorstellingswijzen van logische functies</vt:lpstr>
      <vt:lpstr>Informatie-inhoud van bitstrings</vt:lpstr>
      <vt:lpstr>Bitstrings</vt:lpstr>
      <vt:lpstr>Afspraken voor waarheidstabel (WT)</vt:lpstr>
      <vt:lpstr>Afspraak voor waarheidstabel (WT)</vt:lpstr>
      <vt:lpstr>Oefening:</vt:lpstr>
      <vt:lpstr>Meer logische functies</vt:lpstr>
      <vt:lpstr>NOT (NIET)</vt:lpstr>
      <vt:lpstr>NOR (NOF)</vt:lpstr>
      <vt:lpstr>NOR (NOF)</vt:lpstr>
      <vt:lpstr>NAND (NEN)</vt:lpstr>
      <vt:lpstr>XOR (XOF)</vt:lpstr>
      <vt:lpstr>XOR (XOF)</vt:lpstr>
      <vt:lpstr>Inverse XOR?</vt:lpstr>
      <vt:lpstr>XNOR (XNOF)</vt:lpstr>
      <vt:lpstr>Engels  Nederlands</vt:lpstr>
      <vt:lpstr>Symbolen</vt:lpstr>
      <vt:lpstr>Symbolen</vt:lpstr>
      <vt:lpstr>Symbolen</vt:lpstr>
      <vt:lpstr>Symbolen</vt:lpstr>
    </vt:vector>
  </TitlesOfParts>
  <Manager>Dienst Onderwijsverzorging en -ontwikkeling</Manager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Ontwerpsjabloon KaHo Sint-Lieven 2007</dc:title>
  <dc:creator>Dirk Claus</dc:creator>
  <cp:lastModifiedBy>Ferre Defossez</cp:lastModifiedBy>
  <cp:revision>196</cp:revision>
  <cp:lastPrinted>2021-02-06T15:28:05Z</cp:lastPrinted>
  <dcterms:created xsi:type="dcterms:W3CDTF">2008-09-16T13:51:21Z</dcterms:created>
  <dcterms:modified xsi:type="dcterms:W3CDTF">2024-03-07T19:19:29Z</dcterms:modified>
</cp:coreProperties>
</file>