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0" r:id="rId2"/>
    <p:sldMasterId id="2147483676" r:id="rId3"/>
    <p:sldMasterId id="2147483682" r:id="rId4"/>
    <p:sldMasterId id="2147483688" r:id="rId5"/>
    <p:sldMasterId id="2147483694" r:id="rId6"/>
    <p:sldMasterId id="2147483700" r:id="rId7"/>
  </p:sldMasterIdLst>
  <p:notesMasterIdLst>
    <p:notesMasterId r:id="rId31"/>
  </p:notesMasterIdLst>
  <p:handoutMasterIdLst>
    <p:handoutMasterId r:id="rId32"/>
  </p:handoutMasterIdLst>
  <p:sldIdLst>
    <p:sldId id="256" r:id="rId8"/>
    <p:sldId id="481" r:id="rId9"/>
    <p:sldId id="442" r:id="rId10"/>
    <p:sldId id="435" r:id="rId11"/>
    <p:sldId id="436" r:id="rId12"/>
    <p:sldId id="440" r:id="rId13"/>
    <p:sldId id="441" r:id="rId14"/>
    <p:sldId id="480" r:id="rId15"/>
    <p:sldId id="416" r:id="rId16"/>
    <p:sldId id="434" r:id="rId17"/>
    <p:sldId id="446" r:id="rId18"/>
    <p:sldId id="449" r:id="rId19"/>
    <p:sldId id="483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</p:sldIdLst>
  <p:sldSz cx="9144000" cy="6858000" type="screen4x3"/>
  <p:notesSz cx="6858000" cy="987425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0AF"/>
    <a:srgbClr val="C09200"/>
    <a:srgbClr val="3774CD"/>
    <a:srgbClr val="23835A"/>
    <a:srgbClr val="4D83D3"/>
    <a:srgbClr val="25539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92762-BCB8-4DA8-8DDB-AC2E914DD308}" v="1" dt="2024-03-07T14:04:27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2971" autoAdjust="0"/>
  </p:normalViewPr>
  <p:slideViewPr>
    <p:cSldViewPr>
      <p:cViewPr varScale="1">
        <p:scale>
          <a:sx n="92" d="100"/>
          <a:sy n="92" d="100"/>
        </p:scale>
        <p:origin x="21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34C92762-BCB8-4DA8-8DDB-AC2E914DD308}"/>
    <pc:docChg chg="modSld">
      <pc:chgData name="Ferre Defossez" userId="d2ef152c-5cd9-403c-bcbb-7b596a2b278e" providerId="ADAL" clId="{34C92762-BCB8-4DA8-8DDB-AC2E914DD308}" dt="2024-03-07T14:09:20.296" v="1" actId="1076"/>
      <pc:docMkLst>
        <pc:docMk/>
      </pc:docMkLst>
      <pc:sldChg chg="modSp">
        <pc:chgData name="Ferre Defossez" userId="d2ef152c-5cd9-403c-bcbb-7b596a2b278e" providerId="ADAL" clId="{34C92762-BCB8-4DA8-8DDB-AC2E914DD308}" dt="2024-03-07T14:04:27.553" v="0" actId="1076"/>
        <pc:sldMkLst>
          <pc:docMk/>
          <pc:sldMk cId="149273361" sldId="442"/>
        </pc:sldMkLst>
        <pc:picChg chg="mod">
          <ac:chgData name="Ferre Defossez" userId="d2ef152c-5cd9-403c-bcbb-7b596a2b278e" providerId="ADAL" clId="{34C92762-BCB8-4DA8-8DDB-AC2E914DD308}" dt="2024-03-07T14:04:27.553" v="0" actId="1076"/>
          <ac:picMkLst>
            <pc:docMk/>
            <pc:sldMk cId="149273361" sldId="442"/>
            <ac:picMk id="1026" creationId="{00000000-0000-0000-0000-000000000000}"/>
          </ac:picMkLst>
        </pc:picChg>
      </pc:sldChg>
      <pc:sldChg chg="modSp mod">
        <pc:chgData name="Ferre Defossez" userId="d2ef152c-5cd9-403c-bcbb-7b596a2b278e" providerId="ADAL" clId="{34C92762-BCB8-4DA8-8DDB-AC2E914DD308}" dt="2024-03-07T14:09:20.296" v="1" actId="1076"/>
        <pc:sldMkLst>
          <pc:docMk/>
          <pc:sldMk cId="4246406347" sldId="450"/>
        </pc:sldMkLst>
        <pc:spChg chg="mod">
          <ac:chgData name="Ferre Defossez" userId="d2ef152c-5cd9-403c-bcbb-7b596a2b278e" providerId="ADAL" clId="{34C92762-BCB8-4DA8-8DDB-AC2E914DD308}" dt="2024-03-07T14:09:20.296" v="1" actId="1076"/>
          <ac:spMkLst>
            <pc:docMk/>
            <pc:sldMk cId="4246406347" sldId="450"/>
            <ac:spMk id="552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0ED14D-46AC-4348-9CA1-F314B31F6180}" type="datetime1">
              <a:rPr lang="nl-BE" smtClean="0"/>
              <a:pPr/>
              <a:t>7/03/2024</a:t>
            </a:fld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3788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0E60E2-03FB-43D7-85AA-8A8C7EFBBE65}" type="datetime1">
              <a:rPr lang="nl-BE" smtClean="0"/>
              <a:pPr/>
              <a:t>7/03/2024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90270"/>
            <a:ext cx="54864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3788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2" rIns="91426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432A88-9F8E-4DEE-AC92-1A2F8E1E5A86}" type="datetime1">
              <a:rPr lang="nl-BE" smtClean="0"/>
              <a:pPr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02616-5CBA-4F95-8301-0510D5BB2F43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57B10FE-F01A-46B9-A41B-50BB58E38C67}" type="datetime1">
              <a:rPr lang="nl-BE" smtClean="0"/>
              <a:pPr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255">
              <a:defRPr/>
            </a:pPr>
            <a:r>
              <a:rPr lang="nl-BE" dirty="0"/>
              <a:t>Specifiek geval van ‘LOGISCHE DREMPEL</a:t>
            </a:r>
            <a:r>
              <a:rPr lang="nl-BE" baseline="0" dirty="0"/>
              <a:t>’</a:t>
            </a:r>
            <a:r>
              <a:rPr lang="nl-BE" dirty="0"/>
              <a:t> is &gt;=1 of OR!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5FBE30-A950-4544-91CC-CFB8027A88F0}" type="datetime1">
              <a:rPr lang="nl-BE" smtClean="0"/>
              <a:pPr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Specifiek geval van ‘PRECIES</a:t>
            </a:r>
            <a:r>
              <a:rPr lang="nl-BE" baseline="0" dirty="0"/>
              <a:t> m’</a:t>
            </a:r>
            <a:r>
              <a:rPr lang="nl-BE" dirty="0"/>
              <a:t> is =1 of XOR!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2F227E-CC95-4FE8-A640-BBCAED29466B}" type="datetime1">
              <a:rPr lang="nl-BE" smtClean="0"/>
              <a:pPr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36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3" indent="-171423">
              <a:buFontTx/>
              <a:buChar char="-"/>
            </a:pPr>
            <a:r>
              <a:rPr lang="nl-BE" dirty="0"/>
              <a:t>Hoofdstuk 2: 2.6</a:t>
            </a:r>
            <a:r>
              <a:rPr lang="nl-BE" baseline="0" dirty="0"/>
              <a:t> Opgaven - </a:t>
            </a:r>
            <a:r>
              <a:rPr lang="nl-BE" dirty="0"/>
              <a:t>Opgave 1</a:t>
            </a:r>
          </a:p>
          <a:p>
            <a:pPr marL="171423" indent="-171423">
              <a:buFontTx/>
              <a:buChar char="-"/>
            </a:pPr>
            <a:r>
              <a:rPr lang="nl-BE" dirty="0"/>
              <a:t>Hoofdstuk 2: 2.6</a:t>
            </a:r>
            <a:r>
              <a:rPr lang="nl-BE" baseline="0" dirty="0"/>
              <a:t> Opgaven - </a:t>
            </a:r>
            <a:r>
              <a:rPr lang="nl-BE" dirty="0"/>
              <a:t>Opgave 12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09EF57-1B84-48BC-B069-ED9BF1EEB37D}" type="datetime1">
              <a:rPr lang="nl-BE" smtClean="0"/>
              <a:pPr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41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3" indent="-171423">
              <a:buFontTx/>
              <a:buChar char="-"/>
            </a:pPr>
            <a:r>
              <a:rPr lang="nl-BE" dirty="0"/>
              <a:t>Oude cursus hoofdstuk</a:t>
            </a:r>
            <a:r>
              <a:rPr lang="nl-BE" baseline="0" dirty="0"/>
              <a:t> 2: 2.6 Opgaven – Opgave 3 (</a:t>
            </a:r>
            <a:r>
              <a:rPr lang="nl-BE" dirty="0"/>
              <a:t>SOP</a:t>
            </a:r>
            <a:r>
              <a:rPr lang="nl-BE" baseline="0" dirty="0"/>
              <a:t> op dit ogenblik nog niet gezien, zie verder)</a:t>
            </a:r>
            <a:endParaRPr lang="nl-BE" dirty="0"/>
          </a:p>
          <a:p>
            <a:pPr marL="171423" indent="-171423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29E-5D9D-44B3-8CC8-5B2BCB09DE6B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55FE373-1BCB-46D6-89DD-1B2B0F769531}" type="datetime1">
              <a:rPr lang="nl-BE" smtClean="0"/>
              <a:pPr/>
              <a:t>7/03/2024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41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B577E79B-5078-4DD6-AC78-F65593950945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55994">
              <a:defRPr/>
            </a:pPr>
            <a:r>
              <a:rPr lang="en-GB" dirty="0">
                <a:solidFill>
                  <a:srgbClr val="000000"/>
                </a:solidFill>
                <a:ea typeface="DejaVuSans" charset="0"/>
                <a:cs typeface="DejaVuSans" charset="0"/>
              </a:rPr>
              <a:t>© </a:t>
            </a:r>
            <a:r>
              <a:rPr lang="en-GB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Koen</a:t>
            </a:r>
            <a:r>
              <a:rPr lang="en-GB" dirty="0">
                <a:solidFill>
                  <a:srgbClr val="000000"/>
                </a:solidFill>
                <a:ea typeface="DejaVuSans" charset="0"/>
                <a:cs typeface="DejaVu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Vangheluwe</a:t>
            </a:r>
            <a:r>
              <a:rPr lang="en-GB" dirty="0">
                <a:solidFill>
                  <a:srgbClr val="000000"/>
                </a:solidFill>
                <a:ea typeface="DejaVuSans" charset="0"/>
                <a:cs typeface="DejaVuSans" charset="0"/>
              </a:rPr>
              <a:t> - H9 </a:t>
            </a:r>
            <a:r>
              <a:rPr lang="en-GB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Netwerken</a:t>
            </a:r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  <a:p>
            <a:pPr defTabSz="955994">
              <a:defRPr/>
            </a:pPr>
            <a:r>
              <a:rPr lang="en-GB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Toepassing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op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binaire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AND is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een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voorbeeld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dat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hoort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bij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“2.4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Logische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functies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</a:t>
            </a:r>
            <a:r>
              <a:rPr lang="en-GB" baseline="0" dirty="0" err="1">
                <a:solidFill>
                  <a:srgbClr val="000000"/>
                </a:solidFill>
                <a:ea typeface="DejaVuSans" charset="0"/>
                <a:cs typeface="DejaVuSans" charset="0"/>
              </a:rPr>
              <a:t>toegepast</a:t>
            </a:r>
            <a:r>
              <a:rPr lang="en-GB" baseline="0" dirty="0">
                <a:solidFill>
                  <a:srgbClr val="000000"/>
                </a:solidFill>
                <a:ea typeface="DejaVuSans" charset="0"/>
                <a:cs typeface="DejaVuSans" charset="0"/>
              </a:rPr>
              <a:t> op bitstrings”</a:t>
            </a:r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  <a:p>
            <a:pPr defTabSz="955994">
              <a:defRPr/>
            </a:pPr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76745" indent="-29874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94992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72989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50986" indent="-238998" eaLnBrk="0" hangingPunct="0"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28983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06979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584975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62972" indent="-238998" defTabSz="46969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56828" algn="l"/>
                <a:tab pos="1513656" algn="l"/>
                <a:tab pos="2270485" algn="l"/>
                <a:tab pos="3027313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7125" cy="3703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90269"/>
            <a:ext cx="5486400" cy="434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 lang="nl-BE"/>
              <a:pPr/>
              <a:t>7/03/2024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238" y="1268760"/>
            <a:ext cx="8640762" cy="866775"/>
          </a:xfrm>
        </p:spPr>
        <p:txBody>
          <a:bodyPr/>
          <a:lstStyle/>
          <a:p>
            <a:pPr algn="ctr"/>
            <a:r>
              <a:rPr lang="en-GB" dirty="0"/>
              <a:t>OPO </a:t>
            </a:r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Technieken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6950" y="6343650"/>
            <a:ext cx="527050" cy="365125"/>
          </a:xfrm>
        </p:spPr>
        <p:txBody>
          <a:bodyPr/>
          <a:lstStyle/>
          <a:p>
            <a:fld id="{80A4ECF9-97B8-46BC-94EC-6292EAF4D60F}" type="slidenum">
              <a:rPr lang="nl-NL"/>
              <a:pPr/>
              <a:t>1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4240630" y="234888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latin typeface="Corbel" panose="020B0503020204020204" pitchFamily="34" charset="0"/>
              </a:rPr>
              <a:t>Les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nl-BE" dirty="0"/>
              <a:t>Welke functie wordt hier geïmplementeerd? Stel de waarheidstabel van de schakeling op. Schrijf de logische vergelijking op.</a:t>
            </a:r>
          </a:p>
          <a:p>
            <a:pPr marL="0" indent="0">
              <a:buNone/>
            </a:pPr>
            <a:r>
              <a:rPr lang="nl-BE" sz="7200" dirty="0"/>
              <a:t>  </a:t>
            </a:r>
            <a:endParaRPr lang="nl-BE" sz="7200" u="sng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2830"/>
            <a:ext cx="6552729" cy="237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1082808" y="5410090"/>
            <a:ext cx="6613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u="sng" dirty="0">
                <a:latin typeface="Corbel" panose="020B0503020204020204" pitchFamily="34" charset="0"/>
              </a:rPr>
              <a:t>Tip</a:t>
            </a:r>
            <a:r>
              <a:rPr lang="nl-BE" dirty="0">
                <a:latin typeface="Corbel" panose="020B0503020204020204" pitchFamily="34" charset="0"/>
              </a:rPr>
              <a:t>: je kan in het schema na elke poort een vergelijking noteren </a:t>
            </a:r>
            <a:r>
              <a:rPr lang="nl-BE" dirty="0" err="1">
                <a:latin typeface="Corbel" panose="020B0503020204020204" pitchFamily="34" charset="0"/>
              </a:rPr>
              <a:t>i.f.v</a:t>
            </a:r>
            <a:r>
              <a:rPr lang="nl-BE" dirty="0">
                <a:latin typeface="Corbel" panose="020B0503020204020204" pitchFamily="34" charset="0"/>
              </a:rPr>
              <a:t>.</a:t>
            </a:r>
          </a:p>
          <a:p>
            <a:r>
              <a:rPr lang="nl-BE" dirty="0">
                <a:latin typeface="Corbel" panose="020B0503020204020204" pitchFamily="34" charset="0"/>
              </a:rPr>
              <a:t>       de ingangen van de poort. Werk van de ingang naar de uitgang.</a:t>
            </a:r>
          </a:p>
        </p:txBody>
      </p:sp>
    </p:spTree>
    <p:extLst>
      <p:ext uri="{BB962C8B-B14F-4D97-AF65-F5344CB8AC3E}">
        <p14:creationId xmlns:p14="http://schemas.microsoft.com/office/powerpoint/2010/main" val="319392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l-BE" sz="8000" dirty="0"/>
              <a:t>4. In een digitale schakeling meet ik de spanningen op ingang A en B en op uitgang X met als doel de logische functie te achterhalen. Het resultaat noteer ik in een overzichtstabel:</a:t>
            </a:r>
          </a:p>
          <a:p>
            <a:pPr marL="0" indent="0">
              <a:buNone/>
            </a:pPr>
            <a:endParaRPr lang="nl-BE" sz="8000" dirty="0"/>
          </a:p>
          <a:p>
            <a:endParaRPr lang="nl-BE" sz="8000" dirty="0"/>
          </a:p>
          <a:p>
            <a:endParaRPr lang="nl-BE" sz="8000" dirty="0"/>
          </a:p>
          <a:p>
            <a:endParaRPr lang="nl-BE" sz="8000" dirty="0"/>
          </a:p>
          <a:p>
            <a:endParaRPr lang="nl-BE" sz="8000" dirty="0"/>
          </a:p>
          <a:p>
            <a:endParaRPr lang="nl-BE" sz="8000" dirty="0"/>
          </a:p>
          <a:p>
            <a:endParaRPr lang="nl-BE" sz="8000" dirty="0"/>
          </a:p>
          <a:p>
            <a:endParaRPr lang="nl-BE" sz="8000" dirty="0"/>
          </a:p>
          <a:p>
            <a:pPr marL="0" indent="0">
              <a:buNone/>
            </a:pPr>
            <a:r>
              <a:rPr lang="nl-BE" sz="8000" dirty="0"/>
              <a:t>Wat is de logische functie van deze schakeling? Teken ook het IEC- symbool van die poort (inclusief de variabelen).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11</a:t>
            </a:fld>
            <a:endParaRPr lang="nl-NL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45919"/>
              </p:ext>
            </p:extLst>
          </p:nvPr>
        </p:nvGraphicFramePr>
        <p:xfrm>
          <a:off x="3059832" y="2564904"/>
          <a:ext cx="268796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200" b="1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5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9395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7D6741D8-92BC-4FCC-AC41-129D33472F9E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939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3600" dirty="0"/>
              <a:t>Toepassing: AND op </a:t>
            </a:r>
            <a:r>
              <a:rPr lang="nl-BE" sz="3600" dirty="0" err="1"/>
              <a:t>bitniveau</a:t>
            </a:r>
            <a:r>
              <a:rPr lang="nl-BE" sz="3600" dirty="0"/>
              <a:t> </a:t>
            </a:r>
            <a:r>
              <a:rPr lang="nl-BE" sz="3600" dirty="0">
                <a:sym typeface="Wingdings 3"/>
              </a:rPr>
              <a:t> </a:t>
            </a:r>
            <a:r>
              <a:rPr lang="nl-BE" sz="3600" dirty="0"/>
              <a:t>TCP/IP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Hoe netwerkadres uit IP-adres afleiden?</a:t>
            </a:r>
          </a:p>
          <a:p>
            <a:pPr lvl="1">
              <a:lnSpc>
                <a:spcPct val="9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 err="1"/>
              <a:t>Subnetmasker</a:t>
            </a:r>
            <a:r>
              <a:rPr lang="nl-BE" dirty="0"/>
              <a:t> nodig</a:t>
            </a:r>
          </a:p>
          <a:p>
            <a:pPr lvl="1">
              <a:lnSpc>
                <a:spcPct val="9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IP </a:t>
            </a:r>
            <a:r>
              <a:rPr lang="nl-BE" b="1" dirty="0"/>
              <a:t>AND</a:t>
            </a:r>
            <a:r>
              <a:rPr lang="nl-BE" dirty="0"/>
              <a:t> </a:t>
            </a:r>
            <a:r>
              <a:rPr lang="nl-BE" dirty="0" err="1"/>
              <a:t>subnetmasker</a:t>
            </a:r>
            <a:r>
              <a:rPr lang="nl-BE" dirty="0"/>
              <a:t> = </a:t>
            </a:r>
            <a:r>
              <a:rPr lang="nl-BE" dirty="0" err="1"/>
              <a:t>subnet</a:t>
            </a:r>
            <a:r>
              <a:rPr lang="nl-BE" dirty="0"/>
              <a:t>	(</a:t>
            </a:r>
            <a:r>
              <a:rPr lang="nl-BE" dirty="0" err="1"/>
              <a:t>bitsgewijze</a:t>
            </a:r>
            <a:r>
              <a:rPr lang="nl-BE" dirty="0"/>
              <a:t> AND)</a:t>
            </a:r>
          </a:p>
          <a:p>
            <a:pPr lvl="1">
              <a:lnSpc>
                <a:spcPct val="9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voorbeeld:</a:t>
            </a:r>
            <a:br>
              <a:rPr lang="nl-BE" dirty="0"/>
            </a:br>
            <a:b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IP:                    192     .    168     .     1      .      2</a:t>
            </a:r>
            <a:b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subnetmask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255     .    255     .    255     .      0</a:t>
            </a:r>
            <a:b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uitwerking:</a:t>
            </a:r>
          </a:p>
          <a:p>
            <a:pPr lvl="1">
              <a:lnSpc>
                <a:spcPct val="9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3000"/>
              </a:lnSpc>
              <a:buFont typeface="Arial" charset="0"/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IP:                1100 0000 . 1010 1000 . 0000 0001 . 0000 0010</a:t>
            </a:r>
          </a:p>
          <a:p>
            <a:pPr lvl="2">
              <a:lnSpc>
                <a:spcPct val="93000"/>
              </a:lnSpc>
              <a:buFont typeface="Arial" charset="0"/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subnetmask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1111 1111 . 1111 1111 . 1111 1111 . 0000 0000</a:t>
            </a:r>
          </a:p>
          <a:p>
            <a:pPr lvl="2">
              <a:lnSpc>
                <a:spcPct val="93000"/>
              </a:lnSpc>
              <a:buFont typeface="Arial" charset="0"/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              </a:t>
            </a: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---------------------------------------------</a:t>
            </a:r>
          </a:p>
          <a:p>
            <a:pPr lvl="2">
              <a:lnSpc>
                <a:spcPct val="93000"/>
              </a:lnSpc>
              <a:buFont typeface="Arial" charset="0"/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1100 0000 . 1010 1000 . 0000 0001 . 0000 0000</a:t>
            </a:r>
          </a:p>
          <a:p>
            <a:pPr lvl="2">
              <a:lnSpc>
                <a:spcPct val="93000"/>
              </a:lnSpc>
              <a:buFont typeface="Arial" charset="0"/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b="1" dirty="0">
                <a:solidFill>
                  <a:srgbClr val="008000"/>
                </a:solidFill>
              </a:rPr>
              <a:t>of                              192     .       168      .         1       .           0</a:t>
            </a:r>
          </a:p>
        </p:txBody>
      </p:sp>
    </p:spTree>
    <p:extLst>
      <p:ext uri="{BB962C8B-B14F-4D97-AF65-F5344CB8AC3E}">
        <p14:creationId xmlns:p14="http://schemas.microsoft.com/office/powerpoint/2010/main" val="3864810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Booleaanse rekenregels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Zie de theoriecursus voor een overzicht van de booleaanse rekenregels (4 bladzijden)!</a:t>
            </a:r>
          </a:p>
        </p:txBody>
      </p:sp>
    </p:spTree>
    <p:extLst>
      <p:ext uri="{BB962C8B-B14F-4D97-AF65-F5344CB8AC3E}">
        <p14:creationId xmlns:p14="http://schemas.microsoft.com/office/powerpoint/2010/main" val="2890657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Rekenregels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5106" y="893539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              AND                          OR                         EXOR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" b="1700"/>
          <a:stretch/>
        </p:blipFill>
        <p:spPr bwMode="auto">
          <a:xfrm>
            <a:off x="827584" y="1269280"/>
            <a:ext cx="7416823" cy="40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>
          <a:xfrm>
            <a:off x="3275856" y="4725144"/>
            <a:ext cx="252028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827584" y="4725144"/>
            <a:ext cx="23042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940152" y="4725144"/>
            <a:ext cx="252028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940152" y="3573016"/>
            <a:ext cx="252028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956370" y="530120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>
                <a:solidFill>
                  <a:srgbClr val="2B60AF"/>
                </a:solidFill>
              </a:rPr>
              <a:t>Idempotentiewet</a:t>
            </a:r>
            <a:r>
              <a:rPr lang="nl-BE" dirty="0"/>
              <a:t> </a:t>
            </a:r>
            <a:r>
              <a:rPr lang="nl-BE" dirty="0">
                <a:sym typeface="Wingdings 3"/>
              </a:rPr>
              <a:t> variabele met zichzelf</a:t>
            </a:r>
          </a:p>
          <a:p>
            <a:r>
              <a:rPr lang="nl-BE" b="1" dirty="0">
                <a:solidFill>
                  <a:srgbClr val="2B60AF"/>
                </a:solidFill>
                <a:sym typeface="Wingdings 3"/>
              </a:rPr>
              <a:t>Inversiewet</a:t>
            </a:r>
            <a:r>
              <a:rPr lang="nl-BE" dirty="0">
                <a:sym typeface="Wingdings 3"/>
              </a:rPr>
              <a:t>  variabele met zijn inverse</a:t>
            </a:r>
            <a:endParaRPr lang="nl-BE" dirty="0"/>
          </a:p>
          <a:p>
            <a:r>
              <a:rPr lang="nl-BE" dirty="0"/>
              <a:t>Rode rechthoeken als oefening bewijzen via WT.</a:t>
            </a:r>
          </a:p>
        </p:txBody>
      </p:sp>
      <p:sp>
        <p:nvSpPr>
          <p:cNvPr id="16" name="Gekromde PIJL-RECHTS 15"/>
          <p:cNvSpPr/>
          <p:nvPr/>
        </p:nvSpPr>
        <p:spPr>
          <a:xfrm>
            <a:off x="539552" y="4640163"/>
            <a:ext cx="234026" cy="864096"/>
          </a:xfrm>
          <a:prstGeom prst="curvedRigh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2" name="Gekromde PIJL-RECHTS 21"/>
          <p:cNvSpPr/>
          <p:nvPr/>
        </p:nvSpPr>
        <p:spPr>
          <a:xfrm>
            <a:off x="251520" y="4941168"/>
            <a:ext cx="234026" cy="864096"/>
          </a:xfrm>
          <a:prstGeom prst="curvedRigh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063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Commutatieve</a:t>
            </a:r>
            <a:r>
              <a:rPr lang="en-GB" dirty="0"/>
              <a:t> </a:t>
            </a:r>
            <a:r>
              <a:rPr lang="en-GB" dirty="0" err="1"/>
              <a:t>wetten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58190"/>
            <a:ext cx="6262982" cy="217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18430"/>
            <a:ext cx="6480720" cy="214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0660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Associatieve</a:t>
            </a:r>
            <a:r>
              <a:rPr lang="en-GB" dirty="0"/>
              <a:t> </a:t>
            </a:r>
            <a:r>
              <a:rPr lang="en-GB" dirty="0" err="1"/>
              <a:t>wetten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28269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48" y="3319742"/>
            <a:ext cx="7021236" cy="190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566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Distributieve</a:t>
            </a:r>
            <a:r>
              <a:rPr lang="en-GB" dirty="0"/>
              <a:t> </a:t>
            </a:r>
            <a:r>
              <a:rPr lang="en-GB" dirty="0" err="1"/>
              <a:t>wetten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5212" name="Picture 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6" y="2132856"/>
            <a:ext cx="797198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352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Distributieve</a:t>
            </a:r>
            <a:r>
              <a:rPr lang="en-GB" dirty="0"/>
              <a:t> </a:t>
            </a:r>
            <a:r>
              <a:rPr lang="en-GB" dirty="0" err="1"/>
              <a:t>wetten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3" y="2276872"/>
            <a:ext cx="753219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700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 Morgan: EN </a:t>
            </a:r>
            <a:r>
              <a:rPr lang="en-GB" dirty="0">
                <a:sym typeface="Wingdings 3"/>
              </a:rPr>
              <a:t> OF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4" y="2538633"/>
            <a:ext cx="8679374" cy="145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4568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/>
              <a:t>Nieuwe voorstellingswijze </a:t>
            </a:r>
            <a:r>
              <a:rPr lang="nl-BE" dirty="0">
                <a:sym typeface="Wingdings 3"/>
              </a:rPr>
              <a:t> </a:t>
            </a:r>
            <a:r>
              <a:rPr lang="nl-BE" dirty="0" err="1">
                <a:sym typeface="Wingdings 3"/>
              </a:rPr>
              <a:t>pulsdiagram</a:t>
            </a:r>
            <a:endParaRPr lang="nl-BE" dirty="0">
              <a:sym typeface="Wingdings 3"/>
            </a:endParaRPr>
          </a:p>
          <a:p>
            <a:pPr marL="457200" indent="-457200">
              <a:buFontTx/>
              <a:buChar char="-"/>
            </a:pPr>
            <a:r>
              <a:rPr lang="nl-BE" dirty="0">
                <a:sym typeface="Wingdings 3"/>
              </a:rPr>
              <a:t>Extra IEC-symbolen</a:t>
            </a:r>
          </a:p>
          <a:p>
            <a:pPr marL="457200" indent="-457200">
              <a:buFontTx/>
              <a:buChar char="-"/>
            </a:pPr>
            <a:r>
              <a:rPr lang="nl-BE" dirty="0">
                <a:sym typeface="Wingdings 3"/>
              </a:rPr>
              <a:t>Studietips</a:t>
            </a:r>
          </a:p>
          <a:p>
            <a:pPr marL="457200" indent="-457200">
              <a:buFontTx/>
              <a:buChar char="-"/>
            </a:pPr>
            <a:r>
              <a:rPr lang="nl-BE" dirty="0">
                <a:sym typeface="Wingdings 3"/>
              </a:rPr>
              <a:t>Prioriteiten</a:t>
            </a:r>
          </a:p>
          <a:p>
            <a:pPr marL="457200" indent="-457200">
              <a:buFontTx/>
              <a:buChar char="-"/>
            </a:pPr>
            <a:r>
              <a:rPr lang="nl-BE" dirty="0">
                <a:sym typeface="Wingdings 3"/>
              </a:rPr>
              <a:t>Booleaanse rekenregels</a:t>
            </a:r>
          </a:p>
          <a:p>
            <a:pPr marL="457200" indent="-457200">
              <a:buFontTx/>
              <a:buChar char="-"/>
            </a:pPr>
            <a:r>
              <a:rPr lang="nl-BE" dirty="0">
                <a:sym typeface="Wingdings 3"/>
              </a:rPr>
              <a:t>Oefeningen &amp; toepassingen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5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 Morgan: </a:t>
            </a:r>
            <a:r>
              <a:rPr lang="en-GB" dirty="0">
                <a:sym typeface="Wingdings 3"/>
              </a:rPr>
              <a:t>OF</a:t>
            </a:r>
            <a:r>
              <a:rPr lang="en-GB" dirty="0"/>
              <a:t> </a:t>
            </a:r>
            <a:r>
              <a:rPr lang="en-GB" dirty="0">
                <a:sym typeface="Wingdings 3"/>
              </a:rPr>
              <a:t> </a:t>
            </a:r>
            <a:r>
              <a:rPr lang="en-GB" dirty="0"/>
              <a:t>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4" y="2497276"/>
            <a:ext cx="8561586" cy="15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867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 Morgan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2572"/>
            <a:ext cx="5983210" cy="349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707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Absorptiewet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(Niet van buiten kennen)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38222"/>
            <a:ext cx="3936072" cy="212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861048"/>
            <a:ext cx="4342007" cy="231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7250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nl-BE" dirty="0"/>
              <a:t>Toon de absorptiewetten aan (via WT)</a:t>
            </a:r>
          </a:p>
          <a:p>
            <a:pPr marL="457200" indent="-457200">
              <a:buFont typeface="+mj-lt"/>
              <a:buAutoNum type="arabicParenR"/>
            </a:pPr>
            <a:r>
              <a:rPr lang="nl-BE" dirty="0"/>
              <a:t>Oefeningen op bord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76003"/>
            <a:ext cx="4622908" cy="346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7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Voorstellingswijze van logische functies: pulsdiagram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7615"/>
            <a:ext cx="5792853" cy="144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806858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822305" y="1124744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Pulsdiagram</a:t>
            </a:r>
            <a:r>
              <a:rPr lang="nl-BE" dirty="0"/>
              <a:t> = grafiek die het verloop van het logisch niveau op de uitgang weergeeft </a:t>
            </a:r>
            <a:r>
              <a:rPr lang="nl-BE" dirty="0" err="1"/>
              <a:t>i.f.v</a:t>
            </a:r>
            <a:r>
              <a:rPr lang="nl-BE" dirty="0"/>
              <a:t>. het gegeven verloop van de ingangen.</a:t>
            </a:r>
          </a:p>
          <a:p>
            <a:r>
              <a:rPr lang="nl-BE" u="sng" dirty="0"/>
              <a:t>Voorwaarden</a:t>
            </a:r>
            <a:r>
              <a:rPr lang="nl-B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	bevat alle ingangscombinaties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	mag geen tegenstrijdigheden bevatten	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71600" y="4077072"/>
            <a:ext cx="5724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Bemerk: tijdschaal hoeft niet geijkt te zijn.</a:t>
            </a:r>
          </a:p>
          <a:p>
            <a:r>
              <a:rPr lang="nl-BE" dirty="0"/>
              <a:t>Hieruit WT, logische vergelijking, schema, … opstellen</a:t>
            </a:r>
          </a:p>
        </p:txBody>
      </p:sp>
    </p:spTree>
    <p:extLst>
      <p:ext uri="{BB962C8B-B14F-4D97-AF65-F5344CB8AC3E}">
        <p14:creationId xmlns:p14="http://schemas.microsoft.com/office/powerpoint/2010/main" val="14927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Basisfuncties: extra IEC-symbolen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5877"/>
            <a:ext cx="7513008" cy="496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65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Basisfuncties: extra IEC-symbolen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41035"/>
            <a:ext cx="7022648" cy="498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39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(Studie)tips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/>
              <a:t>Je kan alle voorstellingsvormen vlot naar elkaar omzetten.</a:t>
            </a:r>
          </a:p>
          <a:p>
            <a:pPr lvl="2"/>
            <a:r>
              <a:rPr lang="nl-BE" dirty="0"/>
              <a:t>Logische functie</a:t>
            </a:r>
          </a:p>
          <a:p>
            <a:pPr lvl="2"/>
            <a:r>
              <a:rPr lang="nl-BE" dirty="0"/>
              <a:t>Waarheidstabel (WT)</a:t>
            </a:r>
          </a:p>
          <a:p>
            <a:pPr lvl="2"/>
            <a:r>
              <a:rPr lang="nl-BE" dirty="0"/>
              <a:t>(</a:t>
            </a:r>
            <a:r>
              <a:rPr lang="nl-BE" dirty="0">
                <a:sym typeface="Wingdings"/>
              </a:rPr>
              <a:t> </a:t>
            </a:r>
            <a:r>
              <a:rPr lang="nl-BE" dirty="0"/>
              <a:t>later ook SOP en POS vorm)</a:t>
            </a:r>
          </a:p>
          <a:p>
            <a:pPr lvl="2"/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diagramma</a:t>
            </a:r>
            <a:endParaRPr lang="nl-BE" dirty="0"/>
          </a:p>
          <a:p>
            <a:pPr lvl="2"/>
            <a:r>
              <a:rPr lang="nl-BE" dirty="0" err="1"/>
              <a:t>Karnaughkaart</a:t>
            </a:r>
            <a:endParaRPr lang="nl-BE" dirty="0"/>
          </a:p>
          <a:p>
            <a:pPr lvl="2"/>
            <a:r>
              <a:rPr lang="nl-BE" dirty="0"/>
              <a:t>Pulsdiagram</a:t>
            </a:r>
          </a:p>
          <a:p>
            <a:pPr lvl="2"/>
            <a:r>
              <a:rPr lang="nl-BE" dirty="0"/>
              <a:t>Schema met symbolen van logische poorten</a:t>
            </a:r>
          </a:p>
          <a:p>
            <a:pPr lvl="2"/>
            <a:r>
              <a:rPr lang="nl-BE" dirty="0"/>
              <a:t>(</a:t>
            </a:r>
            <a:r>
              <a:rPr lang="nl-BE" dirty="0">
                <a:sym typeface="Wingdings"/>
              </a:rPr>
              <a:t> </a:t>
            </a:r>
            <a:r>
              <a:rPr lang="nl-BE" dirty="0"/>
              <a:t>later in lab ook uitvoeren met IC’s)</a:t>
            </a:r>
          </a:p>
          <a:p>
            <a:r>
              <a:rPr lang="nl-BE" dirty="0"/>
              <a:t>Wij gebruiken steeds </a:t>
            </a:r>
            <a:r>
              <a:rPr lang="nl-BE" b="1" u="sng" dirty="0"/>
              <a:t>IEC-symbolen</a:t>
            </a:r>
            <a:r>
              <a:rPr lang="nl-BE" dirty="0"/>
              <a:t> om zelf iets te noteren, op te lossen, op het examen, simulatie, …</a:t>
            </a:r>
          </a:p>
          <a:p>
            <a:r>
              <a:rPr lang="nl-BE" dirty="0"/>
              <a:t>De ANSI/MIL symboliek kan je omzetten naar IEC-</a:t>
            </a:r>
          </a:p>
          <a:p>
            <a:r>
              <a:rPr lang="nl-BE" dirty="0"/>
              <a:t>symbolen (dus ANSI herkennen). Dit omdat nog vele datasheets en informatie (internet, </a:t>
            </a:r>
            <a:r>
              <a:rPr lang="nl-BE" dirty="0" err="1"/>
              <a:t>labcursus</a:t>
            </a:r>
            <a:r>
              <a:rPr lang="nl-BE" dirty="0"/>
              <a:t>) opgemaakt zijn in de ANSI symboliek.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80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(Studie)tips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Een digitaal schema tekenen we steeds ‘van links naar rechts’; links komen de ingangen, rechts de uitgangen (analoog met een elektrisch of elektronisch schema).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0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Prioriteiten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1) </a:t>
            </a:r>
            <a:r>
              <a:rPr lang="nl-BE" dirty="0" err="1"/>
              <a:t>Invertor</a:t>
            </a:r>
            <a:r>
              <a:rPr lang="nl-BE" dirty="0"/>
              <a:t>, NOT, </a:t>
            </a:r>
            <a:r>
              <a:rPr lang="nl-BE" dirty="0" err="1"/>
              <a:t>overstreping</a:t>
            </a:r>
            <a:r>
              <a:rPr lang="nl-BE" dirty="0"/>
              <a:t>    [hoogste prioriteit]</a:t>
            </a:r>
          </a:p>
          <a:p>
            <a:pPr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dirty="0"/>
              <a:t>Nota: bij omzetten naar een schema dien je bij meerdere </a:t>
            </a:r>
            <a:r>
              <a:rPr lang="nl-BE" sz="2400" dirty="0" err="1"/>
              <a:t>overstrepingen</a:t>
            </a:r>
            <a:r>
              <a:rPr lang="nl-BE" sz="2400" dirty="0"/>
              <a:t> die eerst uitvoeren het dichtste bij de </a:t>
            </a:r>
            <a:r>
              <a:rPr lang="nl-BE" sz="2400" dirty="0" err="1"/>
              <a:t>variable</a:t>
            </a:r>
            <a:endParaRPr lang="nl-BE" sz="2400" dirty="0"/>
          </a:p>
          <a:p>
            <a:pPr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2) Haakjes (van binnen naar buiten)</a:t>
            </a:r>
          </a:p>
          <a:p>
            <a:pPr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3) XOR en XNOR</a:t>
            </a:r>
          </a:p>
          <a:p>
            <a:pPr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4) AND</a:t>
            </a:r>
          </a:p>
          <a:p>
            <a:pPr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5) OR					[laagste prioriteit]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06" y="4005064"/>
            <a:ext cx="3858150" cy="274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704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Los op volgens IEC en de opgegeven afspraken: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Geef voor een XOR-functie van 3 logische variabelen A, B en C:</a:t>
            </a:r>
          </a:p>
          <a:p>
            <a:pPr marL="1322388" lvl="4" indent="-514350">
              <a:buFont typeface="+mj-lt"/>
              <a:buAutoNum type="alphaLcParenR"/>
            </a:pPr>
            <a:r>
              <a:rPr lang="nl-BE" dirty="0"/>
              <a:t>Het IEC-symbool</a:t>
            </a:r>
          </a:p>
          <a:p>
            <a:pPr marL="1322388" lvl="4" indent="-514350">
              <a:buFont typeface="+mj-lt"/>
              <a:buAutoNum type="alphaLcParenR"/>
            </a:pPr>
            <a:r>
              <a:rPr lang="nl-BE" dirty="0"/>
              <a:t>De waarheidstabel</a:t>
            </a:r>
          </a:p>
          <a:p>
            <a:pPr marL="1322388" lvl="4" indent="-514350">
              <a:buFont typeface="+mj-lt"/>
              <a:buAutoNum type="alphaLcParenR"/>
            </a:pPr>
            <a:r>
              <a:rPr lang="nl-BE" dirty="0"/>
              <a:t>De </a:t>
            </a:r>
            <a:r>
              <a:rPr lang="nl-BE" dirty="0" err="1"/>
              <a:t>karnaughkaart</a:t>
            </a:r>
            <a:endParaRPr lang="nl-BE" dirty="0"/>
          </a:p>
          <a:p>
            <a:pPr marL="1322388" lvl="4" indent="-514350">
              <a:buFont typeface="+mj-lt"/>
              <a:buAutoNum type="alphaLcParenR"/>
            </a:pPr>
            <a:r>
              <a:rPr lang="nl-BE" dirty="0"/>
              <a:t>Het </a:t>
            </a:r>
            <a:r>
              <a:rPr lang="nl-BE" dirty="0" err="1"/>
              <a:t>pulsdiagram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Teken het IEC-poortschema voor de functie X</a:t>
            </a:r>
          </a:p>
          <a:p>
            <a:r>
              <a:rPr lang="nl-BE" dirty="0"/>
              <a:t>	(met het minste aantal poorten)</a:t>
            </a:r>
          </a:p>
          <a:p>
            <a:pPr marL="0" indent="0">
              <a:buNone/>
            </a:pPr>
            <a:r>
              <a:rPr lang="nl-BE" dirty="0"/>
              <a:t>			X = A.B + ((A.B) + C)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9</a:t>
            </a:fld>
            <a:endParaRPr lang="nl-NL" dirty="0"/>
          </a:p>
        </p:txBody>
      </p:sp>
      <p:grpSp>
        <p:nvGrpSpPr>
          <p:cNvPr id="6" name="Groep 5"/>
          <p:cNvGrpSpPr/>
          <p:nvPr/>
        </p:nvGrpSpPr>
        <p:grpSpPr>
          <a:xfrm>
            <a:off x="3539505" y="5540643"/>
            <a:ext cx="1616600" cy="365204"/>
            <a:chOff x="2555776" y="2420888"/>
            <a:chExt cx="1469636" cy="274384"/>
          </a:xfrm>
        </p:grpSpPr>
        <p:cxnSp>
          <p:nvCxnSpPr>
            <p:cNvPr id="7" name="Rechte verbindingslijn 6"/>
            <p:cNvCxnSpPr/>
            <p:nvPr/>
          </p:nvCxnSpPr>
          <p:spPr>
            <a:xfrm>
              <a:off x="2555776" y="2420888"/>
              <a:ext cx="14696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troomdiagram: Verbindingslijn 7"/>
            <p:cNvSpPr/>
            <p:nvPr/>
          </p:nvSpPr>
          <p:spPr>
            <a:xfrm>
              <a:off x="3417449" y="2515252"/>
              <a:ext cx="216024" cy="1800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34467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Odisee IWT</Template>
  <TotalTime>6701</TotalTime>
  <Words>800</Words>
  <Application>Microsoft Office PowerPoint</Application>
  <PresentationFormat>Diavoorstelling (4:3)</PresentationFormat>
  <Paragraphs>166</Paragraphs>
  <Slides>23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7</vt:i4>
      </vt:variant>
      <vt:variant>
        <vt:lpstr>Diatitels</vt:lpstr>
      </vt:variant>
      <vt:variant>
        <vt:i4>23</vt:i4>
      </vt:variant>
    </vt:vector>
  </HeadingPairs>
  <TitlesOfParts>
    <vt:vector size="37" baseType="lpstr">
      <vt:lpstr>Arial</vt:lpstr>
      <vt:lpstr>Corbel</vt:lpstr>
      <vt:lpstr>Courier New</vt:lpstr>
      <vt:lpstr>DejaVuSans</vt:lpstr>
      <vt:lpstr>Times New Roman</vt:lpstr>
      <vt:lpstr>Wingdings</vt:lpstr>
      <vt:lpstr>Wingdings 3</vt:lpstr>
      <vt:lpstr>Presentatie Odisee IWT</vt:lpstr>
      <vt:lpstr>2_Odisee</vt:lpstr>
      <vt:lpstr>3_Odisee</vt:lpstr>
      <vt:lpstr>7_Odisee</vt:lpstr>
      <vt:lpstr>4_Odisee</vt:lpstr>
      <vt:lpstr>5_Odisee</vt:lpstr>
      <vt:lpstr>6_Odisee</vt:lpstr>
      <vt:lpstr>OPO Digitale Technieken</vt:lpstr>
      <vt:lpstr>Doel</vt:lpstr>
      <vt:lpstr>Voorstellingswijze van logische functies: pulsdiagram</vt:lpstr>
      <vt:lpstr>Basisfuncties: extra IEC-symbolen</vt:lpstr>
      <vt:lpstr>Basisfuncties: extra IEC-symbolen</vt:lpstr>
      <vt:lpstr>(Studie)tips</vt:lpstr>
      <vt:lpstr>(Studie)tips</vt:lpstr>
      <vt:lpstr>Prioriteiten</vt:lpstr>
      <vt:lpstr>Oefeningen</vt:lpstr>
      <vt:lpstr>Oefeningen</vt:lpstr>
      <vt:lpstr>Oefeningen</vt:lpstr>
      <vt:lpstr>Toepassing: AND op bitniveau  TCP/IP</vt:lpstr>
      <vt:lpstr>Booleaanse rekenregels</vt:lpstr>
      <vt:lpstr>Rekenregels</vt:lpstr>
      <vt:lpstr>Commutatieve wetten</vt:lpstr>
      <vt:lpstr>Associatieve wetten</vt:lpstr>
      <vt:lpstr>Distributieve wetten</vt:lpstr>
      <vt:lpstr>Distributieve wetten</vt:lpstr>
      <vt:lpstr>De Morgan: EN  OF</vt:lpstr>
      <vt:lpstr>De Morgan: OF  EN</vt:lpstr>
      <vt:lpstr>De Morgan</vt:lpstr>
      <vt:lpstr>Absorptiewet</vt:lpstr>
      <vt:lpstr>Oefeningen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Ferre Defossez</cp:lastModifiedBy>
  <cp:revision>192</cp:revision>
  <cp:lastPrinted>2014-02-18T14:20:41Z</cp:lastPrinted>
  <dcterms:created xsi:type="dcterms:W3CDTF">2008-09-16T13:51:21Z</dcterms:created>
  <dcterms:modified xsi:type="dcterms:W3CDTF">2024-03-07T14:09:29Z</dcterms:modified>
</cp:coreProperties>
</file>