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0" r:id="rId2"/>
    <p:sldMasterId id="2147483676" r:id="rId3"/>
    <p:sldMasterId id="2147483682" r:id="rId4"/>
    <p:sldMasterId id="2147483688" r:id="rId5"/>
    <p:sldMasterId id="2147483694" r:id="rId6"/>
    <p:sldMasterId id="2147483700" r:id="rId7"/>
  </p:sldMasterIdLst>
  <p:notesMasterIdLst>
    <p:notesMasterId r:id="rId30"/>
  </p:notesMasterIdLst>
  <p:handoutMasterIdLst>
    <p:handoutMasterId r:id="rId31"/>
  </p:handoutMasterIdLst>
  <p:sldIdLst>
    <p:sldId id="256" r:id="rId8"/>
    <p:sldId id="480" r:id="rId9"/>
    <p:sldId id="460" r:id="rId10"/>
    <p:sldId id="482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81" r:id="rId29"/>
  </p:sldIdLst>
  <p:sldSz cx="9144000" cy="6858000" type="screen4x3"/>
  <p:notesSz cx="6864350" cy="999648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 D'haen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398"/>
    <a:srgbClr val="C09200"/>
    <a:srgbClr val="3774CD"/>
    <a:srgbClr val="23835A"/>
    <a:srgbClr val="4D83D3"/>
    <a:srgbClr val="2B60A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AE85C-C697-4DB4-A4F6-03848E1EF094}" v="2" dt="2024-03-07T19:37:31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2971" autoAdjust="0"/>
  </p:normalViewPr>
  <p:slideViewPr>
    <p:cSldViewPr>
      <p:cViewPr varScale="1">
        <p:scale>
          <a:sx n="92" d="100"/>
          <a:sy n="92" d="100"/>
        </p:scale>
        <p:origin x="21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 Defossez" userId="d2ef152c-5cd9-403c-bcbb-7b596a2b278e" providerId="ADAL" clId="{D86AE85C-C697-4DB4-A4F6-03848E1EF094}"/>
    <pc:docChg chg="undo custSel modSld">
      <pc:chgData name="Ferre Defossez" userId="d2ef152c-5cd9-403c-bcbb-7b596a2b278e" providerId="ADAL" clId="{D86AE85C-C697-4DB4-A4F6-03848E1EF094}" dt="2024-03-07T19:50:29.680" v="12" actId="14100"/>
      <pc:docMkLst>
        <pc:docMk/>
      </pc:docMkLst>
      <pc:sldChg chg="modSp mod">
        <pc:chgData name="Ferre Defossez" userId="d2ef152c-5cd9-403c-bcbb-7b596a2b278e" providerId="ADAL" clId="{D86AE85C-C697-4DB4-A4F6-03848E1EF094}" dt="2024-03-07T19:38:31.200" v="4" actId="14100"/>
        <pc:sldMkLst>
          <pc:docMk/>
          <pc:sldMk cId="3584787883" sldId="461"/>
        </pc:sldMkLst>
        <pc:spChg chg="mod">
          <ac:chgData name="Ferre Defossez" userId="d2ef152c-5cd9-403c-bcbb-7b596a2b278e" providerId="ADAL" clId="{D86AE85C-C697-4DB4-A4F6-03848E1EF094}" dt="2024-03-07T19:38:31.200" v="4" actId="14100"/>
          <ac:spMkLst>
            <pc:docMk/>
            <pc:sldMk cId="3584787883" sldId="461"/>
            <ac:spMk id="55298" creationId="{00000000-0000-0000-0000-000000000000}"/>
          </ac:spMkLst>
        </pc:spChg>
        <pc:picChg chg="mod">
          <ac:chgData name="Ferre Defossez" userId="d2ef152c-5cd9-403c-bcbb-7b596a2b278e" providerId="ADAL" clId="{D86AE85C-C697-4DB4-A4F6-03848E1EF094}" dt="2024-03-07T19:37:31.339" v="3" actId="14100"/>
          <ac:picMkLst>
            <pc:docMk/>
            <pc:sldMk cId="3584787883" sldId="461"/>
            <ac:picMk id="3074" creationId="{00000000-0000-0000-0000-000000000000}"/>
          </ac:picMkLst>
        </pc:picChg>
      </pc:sldChg>
      <pc:sldChg chg="modSp mod">
        <pc:chgData name="Ferre Defossez" userId="d2ef152c-5cd9-403c-bcbb-7b596a2b278e" providerId="ADAL" clId="{D86AE85C-C697-4DB4-A4F6-03848E1EF094}" dt="2024-03-07T19:43:14.149" v="10" actId="1076"/>
        <pc:sldMkLst>
          <pc:docMk/>
          <pc:sldMk cId="2625434902" sldId="463"/>
        </pc:sldMkLst>
        <pc:spChg chg="mod">
          <ac:chgData name="Ferre Defossez" userId="d2ef152c-5cd9-403c-bcbb-7b596a2b278e" providerId="ADAL" clId="{D86AE85C-C697-4DB4-A4F6-03848E1EF094}" dt="2024-03-07T19:43:14.149" v="10" actId="1076"/>
          <ac:spMkLst>
            <pc:docMk/>
            <pc:sldMk cId="2625434902" sldId="463"/>
            <ac:spMk id="55298" creationId="{00000000-0000-0000-0000-000000000000}"/>
          </ac:spMkLst>
        </pc:spChg>
      </pc:sldChg>
      <pc:sldChg chg="modSp mod">
        <pc:chgData name="Ferre Defossez" userId="d2ef152c-5cd9-403c-bcbb-7b596a2b278e" providerId="ADAL" clId="{D86AE85C-C697-4DB4-A4F6-03848E1EF094}" dt="2024-03-07T19:50:29.680" v="12" actId="14100"/>
        <pc:sldMkLst>
          <pc:docMk/>
          <pc:sldMk cId="4270906257" sldId="466"/>
        </pc:sldMkLst>
        <pc:spChg chg="mod">
          <ac:chgData name="Ferre Defossez" userId="d2ef152c-5cd9-403c-bcbb-7b596a2b278e" providerId="ADAL" clId="{D86AE85C-C697-4DB4-A4F6-03848E1EF094}" dt="2024-03-07T19:50:29.680" v="12" actId="14100"/>
          <ac:spMkLst>
            <pc:docMk/>
            <pc:sldMk cId="4270906257" sldId="466"/>
            <ac:spMk id="552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821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0ED14D-46AC-4348-9CA1-F314B31F6180}" type="datetime1">
              <a:rPr lang="nl-BE" smtClean="0"/>
              <a:t>7/03/2024</a:t>
            </a:fld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821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E561D-93C0-4AF5-A8A7-6E2A4A48752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216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210" y="0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0E60E2-03FB-43D7-85AA-8A8C7EFBBE65}" type="datetime1">
              <a:rPr lang="nl-BE" smtClean="0"/>
              <a:t>7/03/2024</a:t>
            </a:fld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50888"/>
            <a:ext cx="4997450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35" y="4748333"/>
            <a:ext cx="5491480" cy="44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210" y="9494929"/>
            <a:ext cx="2974552" cy="4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8B929E-5D9D-44B3-8CC8-5B2BCB09DE6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4021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4432A88-9F8E-4DEE-AC92-1A2F8E1E5A86}" type="datetime1">
              <a:rPr lang="nl-BE" smtClean="0"/>
              <a:t>7/03/2024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nl-NL" dirty="0"/>
              <a:t>Opgave p.</a:t>
            </a:r>
            <a:r>
              <a:rPr lang="nl-NL" baseline="0" dirty="0"/>
              <a:t> 3.9 in cursus.</a:t>
            </a:r>
            <a:endParaRPr lang="nl-N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nl-NL" dirty="0"/>
              <a:t>Pagina 3.10</a:t>
            </a:r>
            <a:r>
              <a:rPr lang="nl-NL" baseline="0" dirty="0"/>
              <a:t> in cursus.</a:t>
            </a:r>
            <a:endParaRPr lang="nl-NL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nl-NL" dirty="0"/>
              <a:t>Elk +teken verwijderen door middel</a:t>
            </a:r>
            <a:r>
              <a:rPr lang="nl-NL" baseline="0" dirty="0"/>
              <a:t> van de wetten van de Morgan. </a:t>
            </a:r>
            <a:r>
              <a:rPr lang="nl-NL" baseline="0" dirty="0" err="1"/>
              <a:t>Invertoren</a:t>
            </a:r>
            <a:r>
              <a:rPr lang="nl-NL" baseline="0" dirty="0"/>
              <a:t> kunnen we maken door de ingangen van een NAND-poort kort te sluiten.</a:t>
            </a:r>
            <a:endParaRPr lang="nl-NL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nl-NL" dirty="0"/>
              <a:t>Cursus p. 3.11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nl-NL" dirty="0"/>
              <a:t>Elk .teken verwijderen door middel</a:t>
            </a:r>
            <a:r>
              <a:rPr lang="nl-NL" baseline="0" dirty="0"/>
              <a:t> van de wetten van de Morgan. </a:t>
            </a:r>
            <a:r>
              <a:rPr lang="nl-NL" baseline="0" dirty="0" err="1"/>
              <a:t>Invertoren</a:t>
            </a:r>
            <a:r>
              <a:rPr lang="nl-NL" baseline="0" dirty="0"/>
              <a:t> kunnen we maken door de ingangen kort te sluiten.</a:t>
            </a:r>
            <a:endParaRPr lang="nl-N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nl-NL" dirty="0"/>
              <a:t>Bewijs dat SOP</a:t>
            </a:r>
            <a:r>
              <a:rPr lang="nl-NL" baseline="0" dirty="0"/>
              <a:t> en POS vorm dezelfde zijn!</a:t>
            </a:r>
            <a:endParaRPr lang="nl-N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63412">
              <a:defRPr/>
            </a:pPr>
            <a:r>
              <a:rPr lang="nl-NL" dirty="0"/>
              <a:t>Opgave in cursus p. 3.7</a:t>
            </a:r>
            <a:r>
              <a:rPr lang="nl-NL" baseline="0" dirty="0"/>
              <a:t> (zelfde als eerdere opgave op p. </a:t>
            </a:r>
            <a:r>
              <a:rPr lang="nl-NL" dirty="0"/>
              <a:t>3.4).</a:t>
            </a:r>
          </a:p>
          <a:p>
            <a:endParaRPr lang="nl-N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82772" indent="-301066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204265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85971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167677" indent="-240853" eaLnBrk="0" hangingPunct="0"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649383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3131088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612794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4094500" indent="-240853" defTabSz="47334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62701" algn="l"/>
                <a:tab pos="1525402" algn="l"/>
                <a:tab pos="2288103" algn="l"/>
                <a:tab pos="3050804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749300"/>
            <a:ext cx="4997450" cy="37496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35" y="4748332"/>
            <a:ext cx="5491480" cy="44012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DBF-6580-46DF-8BC0-AB23321A727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1F48D5F9-99AE-4627-AC18-1B3C5A5103A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3" y="2130425"/>
            <a:ext cx="8640762" cy="86677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84538"/>
            <a:ext cx="8642350" cy="10334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67FB88-7386-4548-882F-4EBCC5514B73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238" y="1268760"/>
            <a:ext cx="8640762" cy="866775"/>
          </a:xfrm>
        </p:spPr>
        <p:txBody>
          <a:bodyPr/>
          <a:lstStyle/>
          <a:p>
            <a:pPr algn="ctr"/>
            <a:r>
              <a:rPr lang="en-GB" dirty="0" err="1"/>
              <a:t>Digitale</a:t>
            </a:r>
            <a:r>
              <a:rPr lang="en-GB" dirty="0"/>
              <a:t> </a:t>
            </a:r>
            <a:r>
              <a:rPr lang="en-GB" dirty="0" err="1"/>
              <a:t>Technieken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16950" y="6343650"/>
            <a:ext cx="527050" cy="365125"/>
          </a:xfrm>
        </p:spPr>
        <p:txBody>
          <a:bodyPr/>
          <a:lstStyle/>
          <a:p>
            <a:fld id="{80A4ECF9-97B8-46BC-94EC-6292EAF4D60F}" type="slidenum">
              <a:rPr lang="nl-NL"/>
              <a:pPr/>
              <a:t>1</a:t>
            </a:fld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1043608" y="2823319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255398"/>
                </a:solidFill>
                <a:latin typeface="Corbel" panose="020B0503020204020204" pitchFamily="34" charset="0"/>
              </a:rPr>
              <a:t>Les 3: Ontwerpmethoden van logische schakelingen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71197"/>
            <a:ext cx="5760640" cy="403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2" y="764704"/>
            <a:ext cx="7094942" cy="95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Compacte</a:t>
            </a:r>
            <a:r>
              <a:rPr lang="en-GB" dirty="0"/>
              <a:t> IEC-</a:t>
            </a:r>
            <a:r>
              <a:rPr lang="en-GB" dirty="0" err="1"/>
              <a:t>tekenwijze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709062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Vereenvoudigen</a:t>
            </a:r>
            <a:r>
              <a:rPr lang="en-GB" dirty="0"/>
              <a:t>?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094942" cy="95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6602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7" y="1988840"/>
            <a:ext cx="798088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5960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00226"/>
            <a:ext cx="8468141" cy="343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4"/>
          <a:stretch/>
        </p:blipFill>
        <p:spPr bwMode="auto">
          <a:xfrm>
            <a:off x="277630" y="1052736"/>
            <a:ext cx="6515095" cy="76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395536" y="1126485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91046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4"/>
          <a:stretch/>
        </p:blipFill>
        <p:spPr bwMode="auto">
          <a:xfrm>
            <a:off x="277630" y="1052736"/>
            <a:ext cx="6515095" cy="76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395536" y="1126485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X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01" y="1730604"/>
            <a:ext cx="6680743" cy="4146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2633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b="1" dirty="0" err="1"/>
              <a:t>Opgave</a:t>
            </a:r>
            <a:r>
              <a:rPr lang="en-GB" b="1" dirty="0"/>
              <a:t> 2: met </a:t>
            </a:r>
            <a:r>
              <a:rPr lang="en-GB" b="1" dirty="0" err="1"/>
              <a:t>fundamentele</a:t>
            </a:r>
            <a:r>
              <a:rPr lang="en-GB" b="1" dirty="0"/>
              <a:t> </a:t>
            </a:r>
            <a:r>
              <a:rPr lang="en-GB" b="1" dirty="0" err="1"/>
              <a:t>poortschakelingen</a:t>
            </a:r>
            <a:endParaRPr lang="en-GB" b="1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7" y="2060848"/>
            <a:ext cx="543347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8227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908440" cy="352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43347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3930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43347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1"/>
            <a:ext cx="7158436" cy="426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4512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b="1" dirty="0"/>
              <a:t>Opgave 3: met NAND-poorten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	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wordt</a:t>
            </a: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626389" cy="11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792288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812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2385"/>
            <a:ext cx="6552728" cy="101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36536"/>
            <a:ext cx="5174763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B050"/>
                </a:solidFill>
              </a:rPr>
              <a:t>Met NAND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Voordeel: allemaal NAND poorten!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990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Praktijk: origineel schema ‘</a:t>
            </a:r>
            <a:r>
              <a:rPr lang="nl-BE" dirty="0" err="1"/>
              <a:t>Pong</a:t>
            </a:r>
            <a:r>
              <a:rPr lang="nl-BE" dirty="0"/>
              <a:t>’</a:t>
            </a:r>
          </a:p>
          <a:p>
            <a:r>
              <a:rPr lang="nl-BE" dirty="0"/>
              <a:t>Standaard notaties van logische functies</a:t>
            </a:r>
          </a:p>
          <a:p>
            <a:r>
              <a:rPr lang="nl-BE" dirty="0"/>
              <a:t>	- </a:t>
            </a:r>
            <a:r>
              <a:rPr lang="nl-BE" dirty="0">
                <a:solidFill>
                  <a:srgbClr val="FF0000"/>
                </a:solidFill>
              </a:rPr>
              <a:t>cursus p. 95 t.e.m. p. 101</a:t>
            </a:r>
            <a:endParaRPr lang="nl-BE" dirty="0"/>
          </a:p>
          <a:p>
            <a:r>
              <a:rPr lang="nl-BE" dirty="0"/>
              <a:t>	- mintermen en </a:t>
            </a:r>
            <a:r>
              <a:rPr lang="nl-BE" u="sng" dirty="0" err="1"/>
              <a:t>S</a:t>
            </a:r>
            <a:r>
              <a:rPr lang="nl-BE" dirty="0" err="1"/>
              <a:t>um</a:t>
            </a:r>
            <a:r>
              <a:rPr lang="nl-BE" dirty="0"/>
              <a:t> </a:t>
            </a:r>
            <a:r>
              <a:rPr lang="nl-BE" u="sng" dirty="0"/>
              <a:t>o</a:t>
            </a:r>
            <a:r>
              <a:rPr lang="nl-BE" dirty="0"/>
              <a:t>f </a:t>
            </a:r>
            <a:r>
              <a:rPr lang="nl-BE" u="sng" dirty="0" err="1"/>
              <a:t>P</a:t>
            </a:r>
            <a:r>
              <a:rPr lang="nl-BE" dirty="0" err="1"/>
              <a:t>roducts</a:t>
            </a:r>
            <a:r>
              <a:rPr lang="nl-BE" dirty="0"/>
              <a:t> (</a:t>
            </a:r>
            <a:r>
              <a:rPr lang="nl-BE" dirty="0" err="1"/>
              <a:t>SoP</a:t>
            </a:r>
            <a:r>
              <a:rPr lang="nl-BE" dirty="0"/>
              <a:t>)</a:t>
            </a:r>
          </a:p>
          <a:p>
            <a:r>
              <a:rPr lang="nl-BE" dirty="0"/>
              <a:t>	- </a:t>
            </a:r>
            <a:r>
              <a:rPr lang="nl-BE" dirty="0" err="1"/>
              <a:t>maxtermen</a:t>
            </a:r>
            <a:r>
              <a:rPr lang="nl-BE" dirty="0"/>
              <a:t> en </a:t>
            </a:r>
            <a:r>
              <a:rPr lang="nl-BE" u="sng" dirty="0"/>
              <a:t>P</a:t>
            </a:r>
            <a:r>
              <a:rPr lang="nl-BE" dirty="0"/>
              <a:t>roduct </a:t>
            </a:r>
            <a:r>
              <a:rPr lang="nl-BE" u="sng" dirty="0"/>
              <a:t>o</a:t>
            </a:r>
            <a:r>
              <a:rPr lang="nl-BE" dirty="0"/>
              <a:t>f </a:t>
            </a:r>
            <a:r>
              <a:rPr lang="nl-BE" u="sng" dirty="0" err="1"/>
              <a:t>S</a:t>
            </a:r>
            <a:r>
              <a:rPr lang="nl-BE" dirty="0" err="1"/>
              <a:t>ums</a:t>
            </a:r>
            <a:r>
              <a:rPr lang="nl-BE" dirty="0"/>
              <a:t> (</a:t>
            </a:r>
            <a:r>
              <a:rPr lang="nl-BE" dirty="0" err="1"/>
              <a:t>PoS</a:t>
            </a:r>
            <a:r>
              <a:rPr lang="nl-BE" dirty="0"/>
              <a:t>)</a:t>
            </a:r>
          </a:p>
          <a:p>
            <a:r>
              <a:rPr lang="nl-BE" dirty="0"/>
              <a:t>	- standaardnotatie of canonieke vorm</a:t>
            </a:r>
          </a:p>
          <a:p>
            <a:r>
              <a:rPr lang="nl-BE" dirty="0"/>
              <a:t>Implementatie van logische functies</a:t>
            </a:r>
          </a:p>
          <a:p>
            <a:r>
              <a:rPr lang="nl-BE" dirty="0"/>
              <a:t>	- compacte IEC-tekenwijze</a:t>
            </a:r>
          </a:p>
          <a:p>
            <a:r>
              <a:rPr lang="nl-BE" dirty="0"/>
              <a:t>	- voorbeelden</a:t>
            </a:r>
          </a:p>
          <a:p>
            <a:r>
              <a:rPr lang="nl-BE" dirty="0"/>
              <a:t>	- oefeningen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299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b="1" dirty="0"/>
              <a:t>Opgave 4: opgave 3 met NOR-poorten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b="1" dirty="0">
                <a:solidFill>
                  <a:srgbClr val="00B050"/>
                </a:solidFill>
              </a:rPr>
              <a:t>Met NOR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	</a:t>
            </a:r>
            <a:r>
              <a:rPr lang="en-GB" dirty="0" err="1"/>
              <a:t>wordt</a:t>
            </a: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" y="1556792"/>
            <a:ext cx="8626389" cy="11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93790"/>
            <a:ext cx="8035869" cy="91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3347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Voordeel</a:t>
            </a:r>
            <a:r>
              <a:rPr lang="en-GB" dirty="0"/>
              <a:t>: </a:t>
            </a:r>
            <a:r>
              <a:rPr lang="en-GB" dirty="0" err="1"/>
              <a:t>allemaal</a:t>
            </a:r>
            <a:r>
              <a:rPr lang="en-GB" dirty="0"/>
              <a:t> NOR </a:t>
            </a:r>
            <a:r>
              <a:rPr lang="en-GB" dirty="0" err="1"/>
              <a:t>poorten</a:t>
            </a:r>
            <a:r>
              <a:rPr lang="en-GB" dirty="0"/>
              <a:t>!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95869"/>
            <a:ext cx="5832648" cy="66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36" y="1399985"/>
            <a:ext cx="4831508" cy="39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 NOR</a:t>
            </a:r>
          </a:p>
        </p:txBody>
      </p:sp>
    </p:spTree>
    <p:extLst>
      <p:ext uri="{BB962C8B-B14F-4D97-AF65-F5344CB8AC3E}">
        <p14:creationId xmlns:p14="http://schemas.microsoft.com/office/powerpoint/2010/main" val="20136915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implementatie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906462" lvl="3" indent="-457200">
                  <a:buFont typeface="+mj-lt"/>
                  <a:buAutoNum type="arabicParenR"/>
                </a:pPr>
                <a:r>
                  <a:rPr lang="nl-NL" sz="3300" b="1" dirty="0"/>
                  <a:t>Implementeer de volgende vergelijking met uitsluitend NAND–poorten. Teken ook het poortschema bij elke oplossing.</a:t>
                </a:r>
                <a:endParaRPr lang="nl-BE" sz="3300" b="1" dirty="0"/>
              </a:p>
              <a:p>
                <a:pPr algn="ctr"/>
                <a:r>
                  <a:rPr lang="nl-NL" sz="3200" dirty="0"/>
                  <a:t> </a:t>
                </a:r>
                <a14:m>
                  <m:oMath xmlns:m="http://schemas.openxmlformats.org/officeDocument/2006/math">
                    <m:r>
                      <a:rPr lang="nl-NL" sz="3200" i="1">
                        <a:latin typeface="Cambria Math"/>
                      </a:rPr>
                      <m:t>𝑿</m:t>
                    </m:r>
                    <m:r>
                      <a:rPr lang="nl-NL" sz="3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nl-BE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nl-BE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i="1">
                                <a:latin typeface="Cambria Math"/>
                              </a:rPr>
                              <m:t>𝑨</m:t>
                            </m:r>
                          </m:e>
                        </m:acc>
                        <m:r>
                          <a:rPr lang="nl-NL" sz="3200" i="1">
                            <a:latin typeface="Cambria Math"/>
                          </a:rPr>
                          <m:t>+</m:t>
                        </m:r>
                        <m:r>
                          <a:rPr lang="nl-NL" sz="3200" i="1">
                            <a:latin typeface="Cambria Math"/>
                          </a:rPr>
                          <m:t>𝑩</m:t>
                        </m:r>
                        <m:acc>
                          <m:accPr>
                            <m:chr m:val="̅"/>
                            <m:ctrlPr>
                              <a:rPr lang="nl-BE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i="1">
                                <a:latin typeface="Cambria Math"/>
                              </a:rPr>
                              <m:t>𝑪</m:t>
                            </m:r>
                          </m:e>
                        </m:acc>
                      </m:e>
                    </m:d>
                    <m:r>
                      <a:rPr lang="nl-NL" sz="3200" i="1">
                        <a:latin typeface="Cambria Math"/>
                      </a:rPr>
                      <m:t>.</m:t>
                    </m:r>
                    <m:r>
                      <a:rPr lang="nl-NL" sz="3200" i="1">
                        <a:latin typeface="Cambria Math"/>
                      </a:rPr>
                      <m:t>𝑫</m:t>
                    </m:r>
                  </m:oMath>
                </a14:m>
                <a:endParaRPr lang="nl-BE" sz="4000" dirty="0"/>
              </a:p>
              <a:p>
                <a:pPr marL="0" lvl="1" indent="0">
                  <a:buNone/>
                </a:pPr>
                <a:r>
                  <a:rPr lang="nl-NL" dirty="0"/>
                  <a:t> 		</a:t>
                </a:r>
                <a:r>
                  <a:rPr lang="nl-NL" sz="1900" b="1" dirty="0"/>
                  <a:t>TIP: je kan dit op twee manieren doen (doe beiden en vergelijk):</a:t>
                </a:r>
                <a:endParaRPr lang="nl-BE" sz="1900" b="1" dirty="0"/>
              </a:p>
              <a:p>
                <a:pPr marL="2678112" lvl="5" indent="-342900">
                  <a:buFont typeface="+mj-lt"/>
                  <a:buAutoNum type="alphaLcParenR"/>
                </a:pPr>
                <a:r>
                  <a:rPr lang="nl-NL" sz="2300" dirty="0"/>
                  <a:t>Werk eerst alle OF-functies weg</a:t>
                </a:r>
                <a:endParaRPr lang="nl-BE" sz="2300" dirty="0"/>
              </a:p>
              <a:p>
                <a:pPr marL="2678112" lvl="5" indent="-342900">
                  <a:buFont typeface="+mj-lt"/>
                  <a:buAutoNum type="alphaLcParenR"/>
                </a:pPr>
                <a:r>
                  <a:rPr lang="nl-NL" sz="2300" dirty="0"/>
                  <a:t>Werk de functie eerst uit; haakjes wegwerken (= distributiewet toepassen) en dan alle OF-functies wegwerken</a:t>
                </a:r>
                <a:endParaRPr lang="nl-BE" sz="2300" dirty="0"/>
              </a:p>
              <a:p>
                <a:pPr marL="906462" lvl="3" indent="-457200">
                  <a:buFont typeface="+mj-lt"/>
                  <a:buAutoNum type="arabicParenR" startAt="2"/>
                </a:pPr>
                <a:r>
                  <a:rPr lang="nl-NL" sz="3300" b="1" dirty="0"/>
                  <a:t>Implementeer de vorige vergelijking met uitsluitend NOR–poorten. Teken ook het poortschema bij elke </a:t>
                </a:r>
                <a:r>
                  <a:rPr lang="nl-NL" sz="3300" b="1"/>
                  <a:t>oplossing.</a:t>
                </a:r>
                <a:endParaRPr lang="nl-BE" sz="3300" b="1" dirty="0"/>
              </a:p>
              <a:p>
                <a:r>
                  <a:rPr lang="nl-NL" sz="3800" dirty="0"/>
                  <a:t> </a:t>
                </a:r>
                <a:r>
                  <a:rPr lang="nl-NL" sz="1900" dirty="0"/>
                  <a:t>		TIP: je kan dit opnieuw op twee manieren doen (doe beiden en vergelijk)!</a:t>
                </a:r>
                <a:endParaRPr lang="nl-BE" sz="1900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364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Origineel</a:t>
            </a:r>
            <a:r>
              <a:rPr lang="en-GB" dirty="0"/>
              <a:t> schema Atari ‘Pong’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58374"/>
            <a:ext cx="8388424" cy="54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515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SoP</a:t>
            </a:r>
            <a:r>
              <a:rPr lang="en-GB" dirty="0"/>
              <a:t>: Sum of Products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492229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58" y="1606327"/>
            <a:ext cx="3096344" cy="17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5094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7" y="1124744"/>
            <a:ext cx="60102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SoP</a:t>
            </a:r>
            <a:r>
              <a:rPr lang="en-GB" dirty="0"/>
              <a:t>: </a:t>
            </a:r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i="1" dirty="0"/>
              <a:t>Sum of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2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125538"/>
                <a:ext cx="8713788" cy="491172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en-GB" dirty="0" err="1"/>
                  <a:t>SoP</a:t>
                </a:r>
                <a:r>
                  <a:rPr lang="en-GB" dirty="0"/>
                  <a:t> </a:t>
                </a:r>
                <a:r>
                  <a:rPr lang="en-GB" dirty="0">
                    <a:sym typeface="Wingdings 3"/>
                  </a:rPr>
                  <a:t> “</a:t>
                </a:r>
                <a:r>
                  <a:rPr lang="en-GB" dirty="0" err="1">
                    <a:sym typeface="Wingdings 3"/>
                  </a:rPr>
                  <a:t>n</a:t>
                </a:r>
                <a:r>
                  <a:rPr lang="en-GB" dirty="0" err="1"/>
                  <a:t>ormaalvorm</a:t>
                </a:r>
                <a:r>
                  <a:rPr lang="en-GB" dirty="0"/>
                  <a:t>” </a:t>
                </a:r>
                <a:r>
                  <a:rPr lang="en-GB" dirty="0">
                    <a:sym typeface="Wingdings 3"/>
                  </a:rPr>
                  <a:t> </a:t>
                </a:r>
                <a:r>
                  <a:rPr lang="en-GB" u="sng" dirty="0" err="1">
                    <a:sym typeface="Wingdings 3"/>
                  </a:rPr>
                  <a:t>opsomming</a:t>
                </a:r>
                <a:r>
                  <a:rPr lang="en-GB" dirty="0">
                    <a:sym typeface="Wingdings 3"/>
                  </a:rPr>
                  <a:t> </a:t>
                </a:r>
                <a:r>
                  <a:rPr lang="en-GB" dirty="0" err="1">
                    <a:sym typeface="Wingdings 3"/>
                  </a:rPr>
                  <a:t>waar</a:t>
                </a:r>
                <a:r>
                  <a:rPr lang="en-GB" dirty="0">
                    <a:sym typeface="Wingdings 3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Wingdings 3"/>
                  </a:rPr>
                  <a:t>1</a:t>
                </a:r>
                <a:r>
                  <a:rPr lang="en-GB" dirty="0">
                    <a:sym typeface="Wingdings 3"/>
                  </a:rPr>
                  <a:t> </a:t>
                </a:r>
                <a:r>
                  <a:rPr lang="en-GB" dirty="0" err="1">
                    <a:sym typeface="Wingdings 3"/>
                  </a:rPr>
                  <a:t>voor</a:t>
                </a:r>
                <a:r>
                  <a:rPr lang="en-GB" dirty="0">
                    <a:sym typeface="Wingdings 3"/>
                  </a:rPr>
                  <a:t> X</a:t>
                </a: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BE" b="1" i="1" smtClean="0">
                          <a:latin typeface="Cambria Math"/>
                        </a:rPr>
                        <m:t>𝑿</m:t>
                      </m:r>
                      <m:r>
                        <a:rPr lang="nl-BE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nl-B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nl-BE" b="1" i="1" smtClean="0">
                              <a:latin typeface="Cambria Math"/>
                            </a:rPr>
                            <m:t>𝒎</m:t>
                          </m:r>
                          <m:r>
                            <a:rPr lang="nl-BE" b="1" i="1" smtClean="0">
                              <a:latin typeface="Cambria Math"/>
                            </a:rPr>
                            <m:t>(</m:t>
                          </m:r>
                          <m:r>
                            <a:rPr lang="nl-BE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nl-BE" b="1" i="1" smtClean="0">
                              <a:latin typeface="Cambria Math"/>
                            </a:rPr>
                            <m:t>,</m:t>
                          </m:r>
                          <m:r>
                            <a:rPr lang="nl-BE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nl-BE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en-GB" dirty="0"/>
                  <a:t>                                                                   </a:t>
                </a:r>
                <a:r>
                  <a:rPr lang="en-GB" dirty="0">
                    <a:sym typeface="Wingdings 3"/>
                  </a:rPr>
                  <a:t>  </a:t>
                </a:r>
                <a:r>
                  <a:rPr lang="en-GB" dirty="0" err="1">
                    <a:sym typeface="Wingdings 3"/>
                  </a:rPr>
                  <a:t>somterm</a:t>
                </a:r>
                <a:endParaRPr lang="en-GB" dirty="0"/>
              </a:p>
            </p:txBody>
          </p:sp>
        </mc:Choice>
        <mc:Fallback>
          <p:sp>
            <p:nvSpPr>
              <p:cNvPr id="552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125538"/>
                <a:ext cx="8713788" cy="4911725"/>
              </a:xfrm>
              <a:blipFill>
                <a:blip r:embed="rId4"/>
                <a:stretch>
                  <a:fillRect l="-979" b="-9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fgeronde rechthoek 2"/>
          <p:cNvSpPr/>
          <p:nvPr/>
        </p:nvSpPr>
        <p:spPr>
          <a:xfrm>
            <a:off x="3707904" y="2041798"/>
            <a:ext cx="2232248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645024"/>
            <a:ext cx="4402774" cy="81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32" y="1452017"/>
            <a:ext cx="26765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787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PoS</a:t>
            </a:r>
            <a:r>
              <a:rPr lang="en-GB" dirty="0"/>
              <a:t>: Product of Sums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38325"/>
            <a:ext cx="3055243" cy="149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5832647" cy="200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8557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7" y="1196753"/>
            <a:ext cx="5853061" cy="201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16822"/>
            <a:ext cx="6423051" cy="818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PoS</a:t>
            </a:r>
            <a:r>
              <a:rPr lang="en-GB" dirty="0"/>
              <a:t>: </a:t>
            </a:r>
            <a:r>
              <a:rPr lang="en-GB" dirty="0" err="1"/>
              <a:t>Voorbeeld</a:t>
            </a:r>
            <a:r>
              <a:rPr lang="en-GB" dirty="0"/>
              <a:t> </a:t>
            </a:r>
            <a:r>
              <a:rPr lang="en-GB" i="1" dirty="0"/>
              <a:t>Product of 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2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123728" y="2596041"/>
                <a:ext cx="6840885" cy="3441222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en-GB" dirty="0" err="1"/>
                  <a:t>PoS</a:t>
                </a:r>
                <a:r>
                  <a:rPr lang="en-GB" dirty="0"/>
                  <a:t> </a:t>
                </a:r>
                <a:r>
                  <a:rPr lang="en-GB" dirty="0">
                    <a:sym typeface="Wingdings 3"/>
                  </a:rPr>
                  <a:t> </a:t>
                </a:r>
                <a:r>
                  <a:rPr lang="en-GB" dirty="0"/>
                  <a:t>“</a:t>
                </a:r>
                <a:r>
                  <a:rPr lang="en-GB" dirty="0" err="1"/>
                  <a:t>alternatieve</a:t>
                </a:r>
                <a:r>
                  <a:rPr lang="en-GB" dirty="0"/>
                  <a:t> </a:t>
                </a:r>
                <a:r>
                  <a:rPr lang="en-GB" dirty="0" err="1"/>
                  <a:t>normaalvorm</a:t>
                </a:r>
                <a:r>
                  <a:rPr lang="en-GB" dirty="0"/>
                  <a:t>” </a:t>
                </a:r>
                <a:r>
                  <a:rPr lang="en-GB" dirty="0">
                    <a:sym typeface="Wingdings 3"/>
                  </a:rPr>
                  <a:t> </a:t>
                </a:r>
                <a:r>
                  <a:rPr lang="en-GB" u="sng" dirty="0" err="1">
                    <a:sym typeface="Wingdings 3"/>
                  </a:rPr>
                  <a:t>producten</a:t>
                </a:r>
                <a:r>
                  <a:rPr lang="en-GB" dirty="0">
                    <a:sym typeface="Wingdings 3"/>
                  </a:rPr>
                  <a:t> van </a:t>
                </a:r>
                <a:r>
                  <a:rPr lang="en-GB" dirty="0" err="1">
                    <a:sym typeface="Wingdings 3"/>
                  </a:rPr>
                  <a:t>maxtermen</a:t>
                </a:r>
                <a:r>
                  <a:rPr lang="en-GB" dirty="0">
                    <a:sym typeface="Wingdings 3"/>
                  </a:rPr>
                  <a:t> </a:t>
                </a:r>
                <a:r>
                  <a:rPr lang="en-GB" dirty="0" err="1">
                    <a:sym typeface="Wingdings 3"/>
                  </a:rPr>
                  <a:t>waar</a:t>
                </a:r>
                <a:r>
                  <a:rPr lang="en-GB" dirty="0">
                    <a:sym typeface="Wingdings 3"/>
                  </a:rPr>
                  <a:t>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  <a:sym typeface="Wingdings 3"/>
                  </a:rPr>
                  <a:t>0</a:t>
                </a:r>
                <a:r>
                  <a:rPr lang="en-GB" dirty="0">
                    <a:sym typeface="Wingdings 3"/>
                  </a:rPr>
                  <a:t> </a:t>
                </a:r>
                <a:r>
                  <a:rPr lang="en-GB" dirty="0" err="1">
                    <a:sym typeface="Wingdings 3"/>
                  </a:rPr>
                  <a:t>voor</a:t>
                </a:r>
                <a:r>
                  <a:rPr lang="en-GB" dirty="0">
                    <a:sym typeface="Wingdings 3"/>
                  </a:rPr>
                  <a:t> X</a:t>
                </a:r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BE" i="1">
                          <a:latin typeface="Cambria Math"/>
                        </a:rPr>
                        <m:t>𝑿</m:t>
                      </m:r>
                      <m:r>
                        <a:rPr lang="nl-BE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nl-BE" i="1">
                              <a:latin typeface="Cambria Math"/>
                            </a:rPr>
                            <m:t>𝑴</m:t>
                          </m:r>
                          <m:r>
                            <a:rPr lang="nl-BE" i="1">
                              <a:latin typeface="Cambria Math"/>
                            </a:rPr>
                            <m:t>(</m:t>
                          </m:r>
                          <m:r>
                            <a:rPr lang="nl-BE" i="1">
                              <a:latin typeface="Cambria Math"/>
                            </a:rPr>
                            <m:t>𝟎</m:t>
                          </m:r>
                          <m:r>
                            <a:rPr lang="nl-BE" i="1">
                              <a:latin typeface="Cambria Math"/>
                            </a:rPr>
                            <m:t>,</m:t>
                          </m:r>
                          <m:r>
                            <a:rPr lang="nl-BE" i="1">
                              <a:latin typeface="Cambria Math"/>
                            </a:rPr>
                            <m:t>𝟑</m:t>
                          </m:r>
                          <m:r>
                            <a:rPr lang="nl-BE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>
                  <a:lnSpc>
                    <a:spcPct val="83000"/>
                  </a:lnSpc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r>
                  <a:rPr lang="en-GB" dirty="0"/>
                  <a:t>                                                                          </a:t>
                </a:r>
                <a:r>
                  <a:rPr lang="en-GB" dirty="0">
                    <a:sym typeface="Wingdings 3"/>
                  </a:rPr>
                  <a:t>  </a:t>
                </a:r>
                <a:r>
                  <a:rPr lang="en-GB" dirty="0" err="1">
                    <a:sym typeface="Wingdings 3"/>
                  </a:rPr>
                  <a:t>product</a:t>
                </a:r>
                <a:r>
                  <a:rPr lang="en-GB" dirty="0" err="1"/>
                  <a:t>term</a:t>
                </a:r>
                <a:endParaRPr lang="en-GB" dirty="0"/>
              </a:p>
              <a:p>
                <a:pPr marL="0" indent="0">
                  <a:lnSpc>
                    <a:spcPct val="83000"/>
                  </a:lnSpc>
                  <a:buNone/>
                  <a:tabLst>
                    <a:tab pos="874713" algn="l"/>
                    <a:tab pos="1789113" algn="l"/>
                    <a:tab pos="2703513" algn="l"/>
                    <a:tab pos="3617913" algn="l"/>
                    <a:tab pos="4532313" algn="l"/>
                    <a:tab pos="5446713" algn="l"/>
                    <a:tab pos="6361113" algn="l"/>
                    <a:tab pos="7275513" algn="l"/>
                    <a:tab pos="8189913" algn="l"/>
                    <a:tab pos="9104313" algn="l"/>
                    <a:tab pos="10018713" algn="l"/>
                  </a:tabLst>
                </a:pPr>
                <a:endParaRPr lang="en-GB" dirty="0"/>
              </a:p>
            </p:txBody>
          </p:sp>
        </mc:Choice>
        <mc:Fallback>
          <p:sp>
            <p:nvSpPr>
              <p:cNvPr id="552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123728" y="2596041"/>
                <a:ext cx="6840885" cy="3441222"/>
              </a:xfrm>
              <a:blipFill>
                <a:blip r:embed="rId5"/>
                <a:stretch>
                  <a:fillRect l="-26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fgeronde rechthoek 1"/>
          <p:cNvSpPr/>
          <p:nvPr/>
        </p:nvSpPr>
        <p:spPr>
          <a:xfrm>
            <a:off x="3347864" y="1607747"/>
            <a:ext cx="2376264" cy="3810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Afgeronde rechthoek 14"/>
          <p:cNvSpPr/>
          <p:nvPr/>
        </p:nvSpPr>
        <p:spPr>
          <a:xfrm>
            <a:off x="3347864" y="2759875"/>
            <a:ext cx="2376264" cy="3810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97" y="1393726"/>
            <a:ext cx="2657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434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BE" sz="3600" dirty="0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511177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Een logische functie kan op vele manieren praktisch gerealiseerd worden: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met fundamentele poortschakelingen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met NAND-poorten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met NOR-poorten</a:t>
            </a:r>
          </a:p>
          <a:p>
            <a:pPr marL="449262" lvl="3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3100" dirty="0"/>
              <a:t>	</a:t>
            </a:r>
            <a:r>
              <a:rPr lang="nl-BE" sz="3100" dirty="0">
                <a:sym typeface="Wingdings 3"/>
              </a:rPr>
              <a:t>    </a:t>
            </a:r>
            <a:r>
              <a:rPr lang="nl-BE" sz="3100" dirty="0"/>
              <a:t>Eén uitvoering zal de eenvoudigste zijn!</a:t>
            </a:r>
          </a:p>
          <a:p>
            <a:pPr lvl="2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(met FPGA/VHDL </a:t>
            </a:r>
            <a:r>
              <a:rPr lang="nl-BE" dirty="0">
                <a:sym typeface="Wingdings 3"/>
              </a:rPr>
              <a:t> zie vervolg in 2</a:t>
            </a:r>
            <a:r>
              <a:rPr lang="nl-BE" baseline="30000" dirty="0">
                <a:sym typeface="Wingdings 3"/>
              </a:rPr>
              <a:t>e</a:t>
            </a:r>
            <a:r>
              <a:rPr lang="nl-BE" dirty="0">
                <a:sym typeface="Wingdings 3"/>
              </a:rPr>
              <a:t> jaar)</a:t>
            </a:r>
            <a:endParaRPr lang="nl-BE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b="1" dirty="0"/>
              <a:t>Doel:</a:t>
            </a:r>
          </a:p>
          <a:p>
            <a:pPr>
              <a:lnSpc>
                <a:spcPct val="83000"/>
              </a:lnSpc>
              <a:buFontTx/>
              <a:buChar char="-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Vereenvoudiging van functies: minst aantal poorten, goedkoopste, kleinste oppervlakte op een print, …</a:t>
            </a:r>
          </a:p>
          <a:p>
            <a:pPr>
              <a:lnSpc>
                <a:spcPct val="83000"/>
              </a:lnSpc>
              <a:buFontTx/>
              <a:buChar char="-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Onbenutte poorten van een IC gebruiken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b="1" dirty="0"/>
              <a:t>Opgelet: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Niet steeds toegepast ter voorkoming van </a:t>
            </a:r>
            <a:r>
              <a:rPr lang="nl-BE" i="1" dirty="0" err="1"/>
              <a:t>glitches</a:t>
            </a:r>
            <a:r>
              <a:rPr lang="nl-BE" i="1" dirty="0"/>
              <a:t> (= ongewenste of onverwachte overgang)</a:t>
            </a:r>
            <a:r>
              <a:rPr lang="nl-BE" dirty="0"/>
              <a:t>, looptijdverschillen, … (zie labo en theorie later)</a:t>
            </a:r>
          </a:p>
          <a:p>
            <a:pPr>
              <a:lnSpc>
                <a:spcPct val="83000"/>
              </a:lnSpc>
              <a:buFontTx/>
              <a:buChar char="-"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03465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52936"/>
            <a:ext cx="4650751" cy="331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1" y="1966168"/>
            <a:ext cx="7094942" cy="95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6" name="Tijdelijke aanduiding voor voettekst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5734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Implementatie</a:t>
            </a:r>
            <a:r>
              <a:rPr lang="en-GB" sz="3600" dirty="0"/>
              <a:t> van </a:t>
            </a:r>
            <a:r>
              <a:rPr lang="en-GB" sz="3600" dirty="0" err="1"/>
              <a:t>logische</a:t>
            </a:r>
            <a:r>
              <a:rPr lang="en-GB" sz="3600" dirty="0"/>
              <a:t> </a:t>
            </a:r>
            <a:r>
              <a:rPr lang="en-GB" sz="3600" dirty="0" err="1"/>
              <a:t>functies</a:t>
            </a:r>
            <a:endParaRPr lang="en-GB" sz="36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b="1" dirty="0" err="1"/>
              <a:t>Opgave</a:t>
            </a:r>
            <a:r>
              <a:rPr lang="en-GB" b="1" dirty="0"/>
              <a:t> 1: met </a:t>
            </a:r>
            <a:r>
              <a:rPr lang="en-GB" b="1" dirty="0" err="1"/>
              <a:t>fundamentele</a:t>
            </a:r>
            <a:r>
              <a:rPr lang="en-GB" b="1" dirty="0"/>
              <a:t> </a:t>
            </a:r>
            <a:r>
              <a:rPr lang="en-GB" b="1" dirty="0" err="1"/>
              <a:t>poortschakelingen</a:t>
            </a:r>
            <a:r>
              <a:rPr lang="en-GB" b="1" dirty="0"/>
              <a:t> 		(</a:t>
            </a:r>
            <a:r>
              <a:rPr lang="en-GB" b="1" dirty="0" err="1"/>
              <a:t>individuele</a:t>
            </a:r>
            <a:r>
              <a:rPr lang="en-GB" b="1" dirty="0"/>
              <a:t> </a:t>
            </a:r>
            <a:r>
              <a:rPr lang="en-GB" b="1" dirty="0" err="1"/>
              <a:t>poorten</a:t>
            </a:r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6472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e Odisee IWT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Odisee IWT</Template>
  <TotalTime>6700</TotalTime>
  <Words>576</Words>
  <Application>Microsoft Office PowerPoint</Application>
  <PresentationFormat>Diavoorstelling (4:3)</PresentationFormat>
  <Paragraphs>177</Paragraphs>
  <Slides>22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7</vt:i4>
      </vt:variant>
      <vt:variant>
        <vt:lpstr>Diatitels</vt:lpstr>
      </vt:variant>
      <vt:variant>
        <vt:i4>22</vt:i4>
      </vt:variant>
    </vt:vector>
  </HeadingPairs>
  <TitlesOfParts>
    <vt:vector size="35" baseType="lpstr">
      <vt:lpstr>Arial</vt:lpstr>
      <vt:lpstr>Cambria Math</vt:lpstr>
      <vt:lpstr>Corbel</vt:lpstr>
      <vt:lpstr>DejaVuSans</vt:lpstr>
      <vt:lpstr>Times New Roman</vt:lpstr>
      <vt:lpstr>Wingdings 3</vt:lpstr>
      <vt:lpstr>Presentatie Odisee IWT</vt:lpstr>
      <vt:lpstr>2_Odisee</vt:lpstr>
      <vt:lpstr>3_Odisee</vt:lpstr>
      <vt:lpstr>7_Odisee</vt:lpstr>
      <vt:lpstr>4_Odisee</vt:lpstr>
      <vt:lpstr>5_Odisee</vt:lpstr>
      <vt:lpstr>6_Odisee</vt:lpstr>
      <vt:lpstr>Digitale Technieken</vt:lpstr>
      <vt:lpstr>Inhoud </vt:lpstr>
      <vt:lpstr>Origineel schema Atari ‘Pong’</vt:lpstr>
      <vt:lpstr>SoP: Sum of Products</vt:lpstr>
      <vt:lpstr>SoP: Voorbeeld Sum of Products</vt:lpstr>
      <vt:lpstr>PoS: Product of Sums</vt:lpstr>
      <vt:lpstr>PoS: Voorbeeld Product of Sums</vt:lpstr>
      <vt:lpstr>Implementatie van logische functies</vt:lpstr>
      <vt:lpstr>Implementatie van logische functies</vt:lpstr>
      <vt:lpstr>Implementatie van logische functies</vt:lpstr>
      <vt:lpstr>Implementatie van logische functies</vt:lpstr>
      <vt:lpstr>Implementatie van logische functies</vt:lpstr>
      <vt:lpstr>Implementatie van logische functies</vt:lpstr>
      <vt:lpstr>Implementatie van logische functies</vt:lpstr>
      <vt:lpstr>Implementatie van logische functies</vt:lpstr>
      <vt:lpstr>Implementatie van logische functies</vt:lpstr>
      <vt:lpstr>Implementatie van logische functies</vt:lpstr>
      <vt:lpstr>Implementatie van logische functies</vt:lpstr>
      <vt:lpstr>Met NAND</vt:lpstr>
      <vt:lpstr>Implementatie van logische functies</vt:lpstr>
      <vt:lpstr>Met NOR</vt:lpstr>
      <vt:lpstr>Oefeningen implementatie</vt:lpstr>
    </vt:vector>
  </TitlesOfParts>
  <Manager>Dienst Onderwijsverzorging en -ontwikkeling</Manager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KaHo Sint-Lieven 2007</dc:title>
  <dc:creator>Dirk Claus</dc:creator>
  <cp:lastModifiedBy>Ferre Defossez</cp:lastModifiedBy>
  <cp:revision>189</cp:revision>
  <cp:lastPrinted>2016-02-28T20:54:27Z</cp:lastPrinted>
  <dcterms:created xsi:type="dcterms:W3CDTF">2008-09-16T13:51:21Z</dcterms:created>
  <dcterms:modified xsi:type="dcterms:W3CDTF">2024-03-07T19:50:40Z</dcterms:modified>
</cp:coreProperties>
</file>