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446" r:id="rId2"/>
    <p:sldId id="486" r:id="rId3"/>
    <p:sldId id="426" r:id="rId4"/>
    <p:sldId id="449" r:id="rId5"/>
    <p:sldId id="450" r:id="rId6"/>
    <p:sldId id="451" r:id="rId7"/>
    <p:sldId id="452" r:id="rId8"/>
    <p:sldId id="433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8" r:id="rId23"/>
    <p:sldId id="482" r:id="rId24"/>
    <p:sldId id="480" r:id="rId25"/>
    <p:sldId id="481" r:id="rId26"/>
    <p:sldId id="476" r:id="rId27"/>
    <p:sldId id="477" r:id="rId28"/>
    <p:sldId id="471" r:id="rId29"/>
    <p:sldId id="472" r:id="rId30"/>
    <p:sldId id="473" r:id="rId31"/>
    <p:sldId id="485" r:id="rId32"/>
    <p:sldId id="483" r:id="rId33"/>
    <p:sldId id="484" r:id="rId34"/>
  </p:sldIdLst>
  <p:sldSz cx="9144000" cy="6858000" type="screen4x3"/>
  <p:notesSz cx="6794500" cy="9931400"/>
  <p:custDataLst>
    <p:tags r:id="rId37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4EF"/>
    <a:srgbClr val="3774CD"/>
    <a:srgbClr val="BB4ABE"/>
    <a:srgbClr val="F7A511"/>
    <a:srgbClr val="23835A"/>
    <a:srgbClr val="FF3300"/>
    <a:srgbClr val="1078EA"/>
    <a:srgbClr val="F00AE5"/>
    <a:srgbClr val="4D83D3"/>
    <a:srgbClr val="C4C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6E303-90D0-4DE5-8602-AC6A26DB9ECE}" v="3" dt="2024-03-07T20:29:3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5" autoAdjust="0"/>
    <p:restoredTop sz="94651" autoAdjust="0"/>
  </p:normalViewPr>
  <p:slideViewPr>
    <p:cSldViewPr>
      <p:cViewPr varScale="1">
        <p:scale>
          <a:sx n="105" d="100"/>
          <a:sy n="105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8C66E303-90D0-4DE5-8602-AC6A26DB9ECE}"/>
    <pc:docChg chg="modSld">
      <pc:chgData name="Ferre Defossez" userId="d2ef152c-5cd9-403c-bcbb-7b596a2b278e" providerId="ADAL" clId="{8C66E303-90D0-4DE5-8602-AC6A26DB9ECE}" dt="2024-03-07T20:29:30.234" v="2" actId="1076"/>
      <pc:docMkLst>
        <pc:docMk/>
      </pc:docMkLst>
      <pc:sldChg chg="modSp">
        <pc:chgData name="Ferre Defossez" userId="d2ef152c-5cd9-403c-bcbb-7b596a2b278e" providerId="ADAL" clId="{8C66E303-90D0-4DE5-8602-AC6A26DB9ECE}" dt="2024-03-07T20:08:24.935" v="1" actId="1076"/>
        <pc:sldMkLst>
          <pc:docMk/>
          <pc:sldMk cId="2348492331" sldId="449"/>
        </pc:sldMkLst>
        <pc:picChg chg="mod">
          <ac:chgData name="Ferre Defossez" userId="d2ef152c-5cd9-403c-bcbb-7b596a2b278e" providerId="ADAL" clId="{8C66E303-90D0-4DE5-8602-AC6A26DB9ECE}" dt="2024-03-07T20:08:24.935" v="1" actId="1076"/>
          <ac:picMkLst>
            <pc:docMk/>
            <pc:sldMk cId="2348492331" sldId="449"/>
            <ac:picMk id="293890" creationId="{00000000-0000-0000-0000-000000000000}"/>
          </ac:picMkLst>
        </pc:picChg>
      </pc:sldChg>
      <pc:sldChg chg="modSp">
        <pc:chgData name="Ferre Defossez" userId="d2ef152c-5cd9-403c-bcbb-7b596a2b278e" providerId="ADAL" clId="{8C66E303-90D0-4DE5-8602-AC6A26DB9ECE}" dt="2024-03-07T20:29:30.234" v="2" actId="1076"/>
        <pc:sldMkLst>
          <pc:docMk/>
          <pc:sldMk cId="2475193723" sldId="463"/>
        </pc:sldMkLst>
        <pc:picChg chg="mod">
          <ac:chgData name="Ferre Defossez" userId="d2ef152c-5cd9-403c-bcbb-7b596a2b278e" providerId="ADAL" clId="{8C66E303-90D0-4DE5-8602-AC6A26DB9ECE}" dt="2024-03-07T20:29:30.234" v="2" actId="1076"/>
          <ac:picMkLst>
            <pc:docMk/>
            <pc:sldMk cId="2475193723" sldId="463"/>
            <ac:picMk id="30720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4" y="0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107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4" y="9433107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EE1624E-8CBF-47FC-8FCB-A2FC5EC55BF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85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4" y="0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6125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7416"/>
            <a:ext cx="5435600" cy="44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107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4" y="9433107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9" tIns="45694" rIns="91389" bIns="4569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B14EEB-913E-470A-BA69-8D15B121CF7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AB45A-E7A6-42CB-9B2A-11A3006F685F}" type="slidenum">
              <a:rPr lang="nl-NL"/>
              <a:pPr/>
              <a:t>1</a:t>
            </a:fld>
            <a:endParaRPr lang="nl-NL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B14EEB-913E-470A-BA69-8D15B121CF7E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B14EEB-913E-470A-BA69-8D15B121CF7E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B14EEB-913E-470A-BA69-8D15B121CF7E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B14EEB-913E-470A-BA69-8D15B121CF7E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B14EEB-913E-470A-BA69-8D15B121CF7E}" type="slidenum">
              <a:rPr lang="nl-NL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nl-N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B14EEB-913E-470A-BA69-8D15B121CF7E}" type="slidenum">
              <a:rPr lang="nl-NL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nl-N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B14EEB-913E-470A-BA69-8D15B121CF7E}" type="slidenum">
              <a:rPr lang="nl-NL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nl-N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573463"/>
            <a:ext cx="7775575" cy="1223962"/>
          </a:xfrm>
        </p:spPr>
        <p:txBody>
          <a:bodyPr/>
          <a:lstStyle>
            <a:lvl1pPr marL="0" indent="0">
              <a:buFontTx/>
              <a:buNone/>
              <a:defRPr smtClean="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50825" y="5516563"/>
            <a:ext cx="3097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nl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6B383B-04B6-4188-AF0E-E19DC4DFB39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5E221-C663-4F69-A907-70519AC813E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6563" y="419100"/>
            <a:ext cx="2178050" cy="570706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50825" y="419100"/>
            <a:ext cx="6383338" cy="570706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15607-482C-4560-BD62-BA4A1A10095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4EF0-672C-4133-B0E5-0E4C4A5865A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D88E-BC2C-4CB6-93C6-52DD0E3942E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799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28148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FB0FB-01D8-4373-842E-ACAB0B51A34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099F7-FE70-4CA0-98F1-F799DCB5FAF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57C42-03AF-4627-8932-D91673BD0E3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69A70-5410-4DF5-939A-879FF0634D7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6A2CD-8F82-4E60-AE7F-B0934E10E2A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325D7-B160-4D80-8363-8EBEFA6DB91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419100"/>
            <a:ext cx="80597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71378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50825" y="5516563"/>
            <a:ext cx="3097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nl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1050" y="6423025"/>
            <a:ext cx="6121400" cy="246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/>
              <a:t>Vanthournout Wim - Digitaaltechniek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23025"/>
            <a:ext cx="2133600" cy="239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78C8B008-16EF-4668-A2C1-602206673C7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pull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66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endParaRPr lang="nl-NL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5B753336-FEFD-4BED-BE32-68FF33DE4B8A}" type="slidenum">
              <a:rPr lang="nl-NL"/>
              <a:pPr>
                <a:defRPr/>
              </a:pPr>
              <a:t>1</a:t>
            </a:fld>
            <a:endParaRPr lang="nl-NL"/>
          </a:p>
        </p:txBody>
      </p:sp>
      <p:sp>
        <p:nvSpPr>
          <p:cNvPr id="4099" name="Rectangle 6"/>
          <p:cNvSpPr txBox="1">
            <a:spLocks noGrp="1" noChangeArrowheads="1"/>
          </p:cNvSpPr>
          <p:nvPr/>
        </p:nvSpPr>
        <p:spPr bwMode="auto">
          <a:xfrm>
            <a:off x="6902450" y="6423025"/>
            <a:ext cx="21336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22CAFBC4-E157-42B7-BF44-04C1FF01175E}" type="slidenum">
              <a:rPr lang="nl-NL" sz="1000"/>
              <a:pPr algn="r"/>
              <a:t>1</a:t>
            </a:fld>
            <a:endParaRPr lang="nl-NL" sz="10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720" y="1628800"/>
            <a:ext cx="8640762" cy="1800200"/>
          </a:xfrm>
        </p:spPr>
        <p:txBody>
          <a:bodyPr/>
          <a:lstStyle/>
          <a:p>
            <a:pPr algn="ctr"/>
            <a:r>
              <a:rPr lang="en-GB" sz="3200" b="1" dirty="0"/>
              <a:t>VEREENVOUDIGINGSTECHNIEKEN</a:t>
            </a:r>
            <a:br>
              <a:rPr lang="en-GB" sz="3200" b="1" dirty="0"/>
            </a:br>
            <a:br>
              <a:rPr lang="en-GB" sz="3200" b="1"/>
            </a:br>
            <a:r>
              <a:rPr lang="en-GB" sz="3200" b="1"/>
              <a:t>Les 4 : DE </a:t>
            </a:r>
            <a:r>
              <a:rPr lang="en-GB" sz="3200" b="1" dirty="0"/>
              <a:t>KARNAUGHKAART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3284538"/>
            <a:ext cx="8642350" cy="1033462"/>
          </a:xfrm>
        </p:spPr>
        <p:txBody>
          <a:bodyPr/>
          <a:lstStyle/>
          <a:p>
            <a:pPr marL="0" indent="0">
              <a:buFontTx/>
              <a:buNone/>
            </a:pPr>
            <a:endParaRPr lang="en-GB" sz="1600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Nummering van de vakken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“adres” = rangnummer is decimale waarde van </a:t>
            </a:r>
            <a:r>
              <a:rPr lang="nl-BE" dirty="0" err="1"/>
              <a:t>bitpatroon</a:t>
            </a:r>
            <a:endParaRPr lang="nl-BE" dirty="0"/>
          </a:p>
          <a:p>
            <a:r>
              <a:rPr lang="nl-BE" dirty="0"/>
              <a:t>Denkbeeldig gewicht aan A-B-C-D is 1-2-4-8</a:t>
            </a:r>
          </a:p>
          <a:p>
            <a:r>
              <a:rPr lang="nl-BE" dirty="0"/>
              <a:t>Rangnummer = standaardnotatie bij mintermen en </a:t>
            </a:r>
            <a:r>
              <a:rPr lang="nl-BE" dirty="0" err="1"/>
              <a:t>maxtermen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6" y="2727424"/>
            <a:ext cx="7954562" cy="37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7759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Invullen Karnaugh-kaart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304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3919"/>
            <a:ext cx="8400744" cy="37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611560" y="1052736"/>
            <a:ext cx="739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Invullen = voor elke ingangscombinatie </a:t>
            </a:r>
            <a:r>
              <a:rPr lang="nl-BE" dirty="0">
                <a:sym typeface="Wingdings 3"/>
              </a:rPr>
              <a:t> uitgangswaarde in juiste vak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755576" y="5733256"/>
            <a:ext cx="738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Enen (1) en nullen (0) </a:t>
            </a:r>
            <a:r>
              <a:rPr lang="nl-BE" b="1" u="sng" dirty="0">
                <a:solidFill>
                  <a:srgbClr val="FF0000"/>
                </a:solidFill>
              </a:rPr>
              <a:t>ALTIJD</a:t>
            </a:r>
            <a:r>
              <a:rPr lang="nl-BE" dirty="0"/>
              <a:t> invullen (blanco = </a:t>
            </a:r>
            <a:r>
              <a:rPr lang="nl-BE" dirty="0" err="1"/>
              <a:t>don’t</a:t>
            </a:r>
            <a:r>
              <a:rPr lang="nl-BE" dirty="0"/>
              <a:t> care </a:t>
            </a:r>
            <a:r>
              <a:rPr lang="nl-BE" dirty="0">
                <a:sym typeface="Wingdings 3"/>
              </a:rPr>
              <a:t> zie later)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953865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Groeperen van vakken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Twee buurvakken (-groepen) worden 1 nieuwe groep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Booleaanse vereenvoudiging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= sterke vereenvoudiging (ook componenten en bedrading)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6" y="1772816"/>
            <a:ext cx="720671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51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2" y="4365104"/>
            <a:ext cx="7528506" cy="55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1131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Groeperen van vakken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Versmelting met </a:t>
            </a:r>
            <a:r>
              <a:rPr lang="nl-BE" dirty="0" err="1"/>
              <a:t>buurvak</a:t>
            </a:r>
            <a:r>
              <a:rPr lang="nl-BE" dirty="0"/>
              <a:t> = 1 variabele minder!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= sterke vereenvoudiging van combinatorische functie!</a:t>
            </a:r>
          </a:p>
          <a:p>
            <a:pPr marL="0" indent="0">
              <a:buNone/>
            </a:pPr>
            <a:r>
              <a:rPr lang="nl-BE" dirty="0">
                <a:sym typeface="Wingdings 3"/>
              </a:rPr>
              <a:t>	 w</a:t>
            </a:r>
            <a:r>
              <a:rPr lang="nl-BE" dirty="0"/>
              <a:t>ant minder variabelen in logische vergelijking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Groeperen (</a:t>
            </a:r>
            <a:r>
              <a:rPr lang="nl-BE" dirty="0" err="1"/>
              <a:t>vakversmelting</a:t>
            </a:r>
            <a:r>
              <a:rPr lang="nl-BE" dirty="0"/>
              <a:t>) naar grotere groepen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2" y="1628800"/>
            <a:ext cx="7228364" cy="180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8704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Groeperen van vakken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Voorbeeld K4-map: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1484784"/>
            <a:ext cx="5802313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634505"/>
            <a:ext cx="5802313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0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8" y="3803065"/>
            <a:ext cx="5802313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0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28" y="5041453"/>
            <a:ext cx="5802313" cy="144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9372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Groeperen van vakken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Buurvelden vlot herkennen!</a:t>
            </a:r>
          </a:p>
          <a:p>
            <a:r>
              <a:rPr lang="nl-BE" dirty="0"/>
              <a:t>Grotere groep = sterke vereenvoudiging</a:t>
            </a:r>
          </a:p>
          <a:p>
            <a:r>
              <a:rPr lang="nl-BE" dirty="0"/>
              <a:t>Groeperen via overstaande zijde(n) of hoek(en)</a:t>
            </a:r>
          </a:p>
          <a:p>
            <a:r>
              <a:rPr lang="nl-BE" dirty="0"/>
              <a:t>Enkele voorbeelden: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5" y="3045073"/>
            <a:ext cx="8798189" cy="24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8554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van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Vereenvoudigen = minimaliseren = reduceren</a:t>
            </a:r>
          </a:p>
          <a:p>
            <a:r>
              <a:rPr lang="nl-BE" dirty="0"/>
              <a:t>Via booleaanse algebra:</a:t>
            </a:r>
          </a:p>
          <a:p>
            <a:pPr lvl="1"/>
            <a:r>
              <a:rPr lang="nl-BE" dirty="0"/>
              <a:t>Omslachtig</a:t>
            </a:r>
          </a:p>
          <a:p>
            <a:pPr lvl="1"/>
            <a:r>
              <a:rPr lang="nl-BE" dirty="0"/>
              <a:t>Vergt uiterste aandacht</a:t>
            </a:r>
          </a:p>
          <a:p>
            <a:pPr lvl="1"/>
            <a:r>
              <a:rPr lang="nl-BE" dirty="0"/>
              <a:t>Vaardigheid na veel oefenen!</a:t>
            </a:r>
          </a:p>
          <a:p>
            <a:pPr lvl="1"/>
            <a:r>
              <a:rPr lang="nl-BE" dirty="0"/>
              <a:t>Gevoelig voor schrijffouten (vb. inversiestreepje vergeten)</a:t>
            </a:r>
          </a:p>
          <a:p>
            <a:r>
              <a:rPr lang="nl-BE" dirty="0"/>
              <a:t>Via de methode van Karnaugh:</a:t>
            </a:r>
          </a:p>
          <a:p>
            <a:pPr lvl="1"/>
            <a:r>
              <a:rPr lang="nl-BE" dirty="0"/>
              <a:t>Menselijk brein kan gemakkelijker visuele patronen herkennen</a:t>
            </a:r>
          </a:p>
          <a:p>
            <a:pPr lvl="1"/>
            <a:r>
              <a:rPr lang="nl-BE" dirty="0"/>
              <a:t>Grafische methode = veel sneller = veel efficiënter = trefzekerder optimale vereenvoudiging vinden</a:t>
            </a:r>
          </a:p>
          <a:p>
            <a:r>
              <a:rPr lang="nl-BE" dirty="0"/>
              <a:t>Karnaugh samengevat:</a:t>
            </a:r>
          </a:p>
          <a:p>
            <a:pPr marL="0" indent="0">
              <a:buNone/>
            </a:pPr>
            <a:r>
              <a:rPr lang="nl-BE" sz="1500" b="1" dirty="0">
                <a:solidFill>
                  <a:srgbClr val="FF0000"/>
                </a:solidFill>
              </a:rPr>
              <a:t>Om de kortste </a:t>
            </a:r>
            <a:r>
              <a:rPr lang="nl-BE" sz="1500" b="1" dirty="0" err="1">
                <a:solidFill>
                  <a:srgbClr val="FF0000"/>
                </a:solidFill>
              </a:rPr>
              <a:t>SoP</a:t>
            </a:r>
            <a:r>
              <a:rPr lang="nl-BE" sz="1500" b="1" dirty="0">
                <a:solidFill>
                  <a:srgbClr val="FF0000"/>
                </a:solidFill>
              </a:rPr>
              <a:t>-vorm van een logische functie te vinden moet men op de Karnaugh-kaart </a:t>
            </a:r>
            <a:r>
              <a:rPr lang="nl-BE" sz="1500" b="1" u="sng" dirty="0">
                <a:solidFill>
                  <a:srgbClr val="FF0000"/>
                </a:solidFill>
              </a:rPr>
              <a:t>alle enen verzamelen</a:t>
            </a:r>
            <a:r>
              <a:rPr lang="nl-BE" sz="1500" b="1" dirty="0">
                <a:solidFill>
                  <a:srgbClr val="FF0000"/>
                </a:solidFill>
              </a:rPr>
              <a:t> in zo </a:t>
            </a:r>
            <a:r>
              <a:rPr lang="nl-BE" sz="1500" b="1" u="sng" dirty="0">
                <a:solidFill>
                  <a:srgbClr val="FF0000"/>
                </a:solidFill>
              </a:rPr>
              <a:t>weinig</a:t>
            </a:r>
            <a:r>
              <a:rPr lang="nl-BE" sz="1500" b="1" dirty="0">
                <a:solidFill>
                  <a:srgbClr val="FF0000"/>
                </a:solidFill>
              </a:rPr>
              <a:t> mogelijk </a:t>
            </a:r>
            <a:r>
              <a:rPr lang="nl-BE" sz="1500" b="1" u="sng" dirty="0">
                <a:solidFill>
                  <a:srgbClr val="FF0000"/>
                </a:solidFill>
              </a:rPr>
              <a:t>groepen</a:t>
            </a:r>
            <a:r>
              <a:rPr lang="nl-BE" sz="1500" b="1" dirty="0">
                <a:solidFill>
                  <a:srgbClr val="FF0000"/>
                </a:solidFill>
              </a:rPr>
              <a:t> die </a:t>
            </a:r>
            <a:r>
              <a:rPr lang="nl-BE" sz="1500" b="1" u="sng" dirty="0">
                <a:solidFill>
                  <a:srgbClr val="FF0000"/>
                </a:solidFill>
              </a:rPr>
              <a:t>zo groot mogelijk</a:t>
            </a:r>
            <a:r>
              <a:rPr lang="nl-BE" sz="1500" b="1" dirty="0">
                <a:solidFill>
                  <a:srgbClr val="FF0000"/>
                </a:solidFill>
              </a:rPr>
              <a:t> gekozen zijn.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57519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van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sz="1500" b="1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3102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8571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0467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van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sz="1500" b="1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95536" y="1052736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Voorbeeld:</a:t>
            </a:r>
          </a:p>
        </p:txBody>
      </p:sp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46" y="1340768"/>
            <a:ext cx="7513118" cy="351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 flipH="1" flipV="1">
            <a:off x="2069823" y="4828530"/>
            <a:ext cx="485953" cy="256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465665" y="501317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gereduceerde vergelijking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323528" y="5445224"/>
            <a:ext cx="852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u="sng" dirty="0"/>
              <a:t>Nota</a:t>
            </a:r>
            <a:r>
              <a:rPr lang="nl-BE" dirty="0"/>
              <a:t>:	- verder comprimeren kan, maar dan wijk je af van de zuivere </a:t>
            </a:r>
            <a:r>
              <a:rPr lang="nl-BE" b="1" dirty="0" err="1">
                <a:solidFill>
                  <a:srgbClr val="FF0000"/>
                </a:solidFill>
              </a:rPr>
              <a:t>SoP</a:t>
            </a:r>
            <a:r>
              <a:rPr lang="nl-BE" dirty="0"/>
              <a:t>-vorm!</a:t>
            </a:r>
          </a:p>
          <a:p>
            <a:r>
              <a:rPr lang="nl-BE" dirty="0"/>
              <a:t>	- soms meerdere oplossingen, met gelijke graad van vereenvoudiging</a:t>
            </a:r>
          </a:p>
        </p:txBody>
      </p:sp>
    </p:spTree>
    <p:extLst>
      <p:ext uri="{BB962C8B-B14F-4D97-AF65-F5344CB8AC3E}">
        <p14:creationId xmlns:p14="http://schemas.microsoft.com/office/powerpoint/2010/main" val="120030945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Gebieden AND-en of </a:t>
            </a:r>
            <a:r>
              <a:rPr lang="nl-BE" dirty="0" err="1"/>
              <a:t>OR-en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312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9" y="2276872"/>
            <a:ext cx="8704929" cy="32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755576" y="1412776"/>
            <a:ext cx="814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AND-en </a:t>
            </a:r>
            <a:r>
              <a:rPr lang="nl-BE" dirty="0">
                <a:sym typeface="Wingdings 3"/>
              </a:rPr>
              <a:t> gebieden worden kleiner: behoud van enkel overlappende gedeelte</a:t>
            </a:r>
          </a:p>
          <a:p>
            <a:r>
              <a:rPr lang="nl-BE" dirty="0" err="1"/>
              <a:t>OR-en</a:t>
            </a:r>
            <a:r>
              <a:rPr lang="nl-BE" dirty="0"/>
              <a:t>   </a:t>
            </a:r>
            <a:r>
              <a:rPr lang="nl-BE" dirty="0">
                <a:sym typeface="Wingdings 3"/>
              </a:rPr>
              <a:t> gebieden worden groter: ze verenigen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440071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Handboek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Inhoud voor deze les vanaf p. 102 t.e.m. p. 116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63942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Gebieden AND-en of </a:t>
            </a:r>
            <a:r>
              <a:rPr lang="nl-BE" dirty="0" err="1"/>
              <a:t>OR-en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dirty="0"/>
              <a:t>Een AND-functie van meerdere ingangen komt overeen met een kleiner vak.</a:t>
            </a:r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sz="1600" b="1" dirty="0"/>
          </a:p>
          <a:p>
            <a:r>
              <a:rPr lang="nl-BE" sz="1600" b="1" dirty="0"/>
              <a:t>Een OR-functie van meerdere ingangen komt overeen met een groter vak.</a:t>
            </a:r>
            <a:endParaRPr lang="nl-BE" sz="1600" dirty="0"/>
          </a:p>
        </p:txBody>
      </p:sp>
      <p:pic>
        <p:nvPicPr>
          <p:cNvPr id="313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2" y="1438597"/>
            <a:ext cx="8108742" cy="22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3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2" y="4249657"/>
            <a:ext cx="8098960" cy="227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34493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Invullen van de Karnaugh-kaart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314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45549" cy="415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92366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cares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Logische functie kan onbepaalde uitgang hebben: 0 of 1</a:t>
            </a:r>
          </a:p>
          <a:p>
            <a:r>
              <a:rPr lang="nl-BE" dirty="0"/>
              <a:t>Doet er niet toe = </a:t>
            </a:r>
            <a:r>
              <a:rPr lang="nl-BE" dirty="0" err="1"/>
              <a:t>don’t</a:t>
            </a:r>
            <a:r>
              <a:rPr lang="nl-BE" dirty="0"/>
              <a:t> care</a:t>
            </a:r>
          </a:p>
          <a:p>
            <a:r>
              <a:rPr lang="nl-BE" dirty="0"/>
              <a:t>Ontstaan als:</a:t>
            </a:r>
          </a:p>
          <a:p>
            <a:pPr lvl="1"/>
            <a:r>
              <a:rPr lang="nl-BE" dirty="0"/>
              <a:t>een ingangscombinatie in de praktijk niet voorkomt of</a:t>
            </a:r>
          </a:p>
          <a:p>
            <a:pPr lvl="1"/>
            <a:r>
              <a:rPr lang="nl-BE" dirty="0"/>
              <a:t>een uitgang geen belang heeft</a:t>
            </a:r>
          </a:p>
          <a:p>
            <a:pPr marL="457200" lvl="1" indent="0">
              <a:buNone/>
            </a:pPr>
            <a:r>
              <a:rPr lang="nl-BE" dirty="0"/>
              <a:t>Vb. bij </a:t>
            </a:r>
            <a:r>
              <a:rPr lang="nl-BE"/>
              <a:t>een BCD-code </a:t>
            </a:r>
            <a:r>
              <a:rPr lang="nl-BE" dirty="0"/>
              <a:t>(4-bit) komen de getalwaarden 10 t.e.m. 15 niet voor (zie later)</a:t>
            </a:r>
          </a:p>
          <a:p>
            <a:r>
              <a:rPr lang="nl-BE" dirty="0"/>
              <a:t>In WT en </a:t>
            </a:r>
            <a:r>
              <a:rPr lang="nl-BE" dirty="0" err="1"/>
              <a:t>Karnaughkaart</a:t>
            </a:r>
            <a:r>
              <a:rPr lang="nl-BE" dirty="0"/>
              <a:t> </a:t>
            </a:r>
            <a:r>
              <a:rPr lang="nl-BE" dirty="0">
                <a:sym typeface="Wingdings 3"/>
              </a:rPr>
              <a:t> x voor een </a:t>
            </a:r>
            <a:r>
              <a:rPr lang="nl-BE" dirty="0" err="1">
                <a:sym typeface="Wingdings 3"/>
              </a:rPr>
              <a:t>don’t</a:t>
            </a:r>
            <a:r>
              <a:rPr lang="nl-BE" dirty="0">
                <a:sym typeface="Wingdings 3"/>
              </a:rPr>
              <a:t> care</a:t>
            </a:r>
          </a:p>
          <a:p>
            <a:r>
              <a:rPr lang="nl-BE" dirty="0">
                <a:sym typeface="Wingdings 3"/>
              </a:rPr>
              <a:t>Je kiest een 1 voor een grotere groep te kunnen bekomen, je kiest 0 indien hij niet van nut kan zijn</a:t>
            </a:r>
          </a:p>
          <a:p>
            <a:r>
              <a:rPr lang="nl-BE" dirty="0">
                <a:sym typeface="Wingdings 3"/>
              </a:rPr>
              <a:t>Eenmaal je kiest ligt het niveau vast in de schakeling</a:t>
            </a:r>
          </a:p>
          <a:p>
            <a:endParaRPr lang="nl-BE" dirty="0"/>
          </a:p>
          <a:p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91529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cares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/>
              <a:t>Voorbeeld notatie</a:t>
            </a:r>
            <a:r>
              <a:rPr lang="nl-BE" dirty="0"/>
              <a:t>: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320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1033220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12557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hoek 5"/>
              <p:cNvSpPr/>
              <p:nvPr/>
            </p:nvSpPr>
            <p:spPr>
              <a:xfrm>
                <a:off x="2902670" y="3230740"/>
                <a:ext cx="5341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BE" dirty="0"/>
                  <a:t>of    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/>
                      </a:rPr>
                      <m:t>𝑌</m:t>
                    </m:r>
                    <m:r>
                      <a:rPr lang="nl-B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nl-BE" i="1"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nl-BE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nl-BE" i="1">
                        <a:latin typeface="Cambria Math"/>
                      </a:rPr>
                      <m:t>𝛴</m:t>
                    </m:r>
                    <m:r>
                      <a:rPr lang="nl-BE" i="1">
                        <a:latin typeface="Cambria Math"/>
                      </a:rPr>
                      <m:t> </m:t>
                    </m:r>
                    <m:r>
                      <a:rPr lang="nl-BE" i="1">
                        <a:latin typeface="Cambria Math"/>
                      </a:rPr>
                      <m:t>𝑚</m:t>
                    </m:r>
                    <m:r>
                      <a:rPr lang="nl-B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1,4,5,6,7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nl-BE" i="1">
                        <a:latin typeface="Cambria Math"/>
                      </a:rPr>
                      <m:t>𝛴</m:t>
                    </m:r>
                    <m:r>
                      <a:rPr lang="nl-BE" i="1">
                        <a:latin typeface="Cambria Math"/>
                      </a:rPr>
                      <m:t> </m:t>
                    </m:r>
                    <m:r>
                      <a:rPr lang="nl-BE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(2,3)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6" name="Rechthoe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70" y="3230740"/>
                <a:ext cx="534173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913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163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Quine Mc-</a:t>
            </a:r>
            <a:r>
              <a:rPr lang="nl-BE" dirty="0" err="1"/>
              <a:t>Cluskey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Karnaugh-kaart tot 4 variabelen</a:t>
            </a:r>
          </a:p>
          <a:p>
            <a:r>
              <a:rPr lang="nl-BE" dirty="0"/>
              <a:t>Eventueel 5 en 6 variabelen: te moeilijk om maximale groepen te vinden </a:t>
            </a:r>
            <a:r>
              <a:rPr lang="nl-BE" dirty="0">
                <a:sym typeface="Wingdings 3"/>
              </a:rPr>
              <a:t> niet kennen</a:t>
            </a:r>
          </a:p>
          <a:p>
            <a:r>
              <a:rPr lang="nl-BE" dirty="0">
                <a:sym typeface="Wingdings 3"/>
              </a:rPr>
              <a:t>Beter voor 5 tot onbeperkte variabelen: methode van Quine Mc-</a:t>
            </a:r>
            <a:r>
              <a:rPr lang="nl-BE" dirty="0" err="1">
                <a:sym typeface="Wingdings 3"/>
              </a:rPr>
              <a:t>Cluskey</a:t>
            </a:r>
            <a:endParaRPr lang="nl-BE" dirty="0">
              <a:sym typeface="Wingdings 3"/>
            </a:endParaRPr>
          </a:p>
          <a:p>
            <a:r>
              <a:rPr lang="nl-BE" dirty="0">
                <a:sym typeface="Wingdings 3"/>
              </a:rPr>
              <a:t>Werkt via tabellen, eenvoudiger programmeerbaar</a:t>
            </a:r>
          </a:p>
          <a:p>
            <a:r>
              <a:rPr lang="nl-BE" dirty="0">
                <a:sym typeface="Wingdings 3"/>
              </a:rPr>
              <a:t>Indien ooit nodig: via programma zoals </a:t>
            </a:r>
            <a:r>
              <a:rPr lang="nl-BE" dirty="0" err="1">
                <a:sym typeface="Wingdings 3"/>
              </a:rPr>
              <a:t>WinLogiLab</a:t>
            </a:r>
            <a:endParaRPr lang="nl-BE" dirty="0">
              <a:sym typeface="Wingdings 3"/>
            </a:endParaRPr>
          </a:p>
          <a:p>
            <a:r>
              <a:rPr lang="nl-BE" dirty="0">
                <a:sym typeface="Wingdings 3"/>
              </a:rPr>
              <a:t>Methode zelf niet te kennen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96152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WinLogiLab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Demo voor Karnaugh-kaart te oefenen</a:t>
            </a:r>
          </a:p>
          <a:p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3258741" cy="244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47132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85667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85720" y="1000108"/>
            <a:ext cx="8713788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nl-BE" sz="2400" kern="0" dirty="0">
                <a:latin typeface="+mn-lt"/>
              </a:rPr>
              <a:t>Implicant, priemimplicant, noodzakelijke priemimplicant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Minterm</a:t>
            </a:r>
            <a:r>
              <a:rPr lang="nl-BE" sz="2400" kern="0" dirty="0">
                <a:latin typeface="+mn-lt"/>
              </a:rPr>
              <a:t> = standaardproductterm = elk vakje op </a:t>
            </a:r>
            <a:r>
              <a:rPr lang="nl-BE" sz="2400" kern="0" dirty="0" err="1">
                <a:latin typeface="+mn-lt"/>
              </a:rPr>
              <a:t>Karnaughkaart</a:t>
            </a:r>
            <a:endParaRPr lang="nl-BE" sz="24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Implicant</a:t>
            </a:r>
            <a:r>
              <a:rPr lang="nl-BE" sz="2400" kern="0" dirty="0">
                <a:latin typeface="+mn-lt"/>
              </a:rPr>
              <a:t> = groepje in </a:t>
            </a:r>
            <a:r>
              <a:rPr lang="nl-BE" sz="2400" kern="0" dirty="0" err="1">
                <a:latin typeface="+mn-lt"/>
              </a:rPr>
              <a:t>Karnaughkaart</a:t>
            </a:r>
            <a:r>
              <a:rPr lang="nl-BE" sz="2400" kern="0" dirty="0">
                <a:latin typeface="+mn-lt"/>
              </a:rPr>
              <a:t> = een (deel)oplossing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-"/>
            </a:pPr>
            <a:r>
              <a:rPr lang="nl-BE" sz="2000" kern="0" dirty="0">
                <a:latin typeface="+mn-lt"/>
              </a:rPr>
              <a:t>Samengestelde standaardproducttermen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-"/>
            </a:pPr>
            <a:r>
              <a:rPr lang="nl-BE" sz="2000" kern="0" dirty="0">
                <a:latin typeface="+mn-lt"/>
              </a:rPr>
              <a:t>Vb.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Priem-</a:t>
            </a:r>
            <a:r>
              <a:rPr lang="nl-BE" sz="2400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implicant</a:t>
            </a:r>
            <a:r>
              <a:rPr lang="nl-BE" sz="2400" kern="0" dirty="0">
                <a:latin typeface="+mn-lt"/>
              </a:rPr>
              <a:t> = grootste groep in </a:t>
            </a:r>
            <a:r>
              <a:rPr lang="nl-BE" sz="2400" kern="0" dirty="0" err="1">
                <a:latin typeface="+mn-lt"/>
              </a:rPr>
              <a:t>Kn</a:t>
            </a:r>
            <a:r>
              <a:rPr lang="nl-BE" sz="2400" kern="0" dirty="0">
                <a:latin typeface="+mn-lt"/>
              </a:rPr>
              <a:t>-map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-"/>
            </a:pPr>
            <a:r>
              <a:rPr lang="nl-BE" sz="2000" kern="0" dirty="0">
                <a:latin typeface="+mn-lt"/>
              </a:rPr>
              <a:t>Niet meer te impliceren met andere implicant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-"/>
            </a:pPr>
            <a:r>
              <a:rPr lang="nl-BE" sz="2000" kern="0" dirty="0">
                <a:latin typeface="+mn-lt"/>
              </a:rPr>
              <a:t>Vb.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Essentiële of noodzakelijke priem-</a:t>
            </a:r>
            <a:r>
              <a:rPr lang="nl-BE" sz="2400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implicant</a:t>
            </a:r>
            <a:endParaRPr lang="nl-BE" sz="2400" kern="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-"/>
            </a:pPr>
            <a:r>
              <a:rPr lang="nl-BE" sz="2000" kern="0" dirty="0">
                <a:latin typeface="+mn-lt"/>
              </a:rPr>
              <a:t>Priem-</a:t>
            </a:r>
            <a:r>
              <a:rPr lang="nl-BE" sz="2000" kern="0" dirty="0" err="1">
                <a:latin typeface="+mn-lt"/>
              </a:rPr>
              <a:t>implicanten</a:t>
            </a:r>
            <a:r>
              <a:rPr lang="nl-BE" sz="2000" kern="0" dirty="0">
                <a:latin typeface="+mn-lt"/>
              </a:rPr>
              <a:t> die nodig en voldoende zijn om alle standaardproducttermen te bevatten</a:t>
            </a:r>
          </a:p>
          <a:p>
            <a:pPr marL="1257300" lvl="2" indent="-342900">
              <a:spcBef>
                <a:spcPct val="20000"/>
              </a:spcBef>
            </a:pPr>
            <a:endParaRPr lang="nl-BE" sz="2000" kern="0" dirty="0"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definities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56785" name="Rectangle 1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089372"/>
              </p:ext>
            </p:extLst>
          </p:nvPr>
        </p:nvGraphicFramePr>
        <p:xfrm>
          <a:off x="2403475" y="3446140"/>
          <a:ext cx="345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54400" imgH="342900" progId="">
                  <p:embed/>
                </p:oleObj>
              </mc:Choice>
              <mc:Fallback>
                <p:oleObj name="Equation" r:id="rId3" imgW="3454400" imgH="342900" progId="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446140"/>
                        <a:ext cx="3454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295378"/>
              </p:ext>
            </p:extLst>
          </p:nvPr>
        </p:nvGraphicFramePr>
        <p:xfrm>
          <a:off x="2386022" y="4598268"/>
          <a:ext cx="354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43300" imgH="342900" progId="">
                  <p:embed/>
                </p:oleObj>
              </mc:Choice>
              <mc:Fallback>
                <p:oleObj name="Equation" r:id="rId5" imgW="3543300" imgH="342900" progId="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22" y="4598268"/>
                        <a:ext cx="3543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30178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kstvak 40"/>
          <p:cNvSpPr txBox="1"/>
          <p:nvPr/>
        </p:nvSpPr>
        <p:spPr>
          <a:xfrm>
            <a:off x="5857884" y="2928934"/>
            <a:ext cx="2786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7030A0"/>
                </a:solidFill>
              </a:rPr>
              <a:t>Priemimplicanten:</a:t>
            </a:r>
          </a:p>
          <a:p>
            <a:endParaRPr lang="nl-BE" sz="2400" dirty="0">
              <a:solidFill>
                <a:srgbClr val="7030A0"/>
              </a:solidFill>
            </a:endParaRPr>
          </a:p>
          <a:p>
            <a:endParaRPr lang="nl-BE" sz="2400" dirty="0">
              <a:solidFill>
                <a:srgbClr val="7030A0"/>
              </a:solidFill>
            </a:endParaRPr>
          </a:p>
          <a:p>
            <a:endParaRPr lang="nl-BE" sz="2400" dirty="0">
              <a:solidFill>
                <a:srgbClr val="7030A0"/>
              </a:solidFill>
            </a:endParaRPr>
          </a:p>
          <a:p>
            <a:endParaRPr lang="nl-BE" sz="2400" dirty="0">
              <a:solidFill>
                <a:srgbClr val="7030A0"/>
              </a:solidFill>
            </a:endParaRPr>
          </a:p>
          <a:p>
            <a:endParaRPr lang="nl-BE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 bwMode="auto">
              <a:xfrm>
                <a:off x="251520" y="1000108"/>
                <a:ext cx="8713788" cy="5143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800100" lvl="1" indent="-342900">
                  <a:spcBef>
                    <a:spcPct val="20000"/>
                  </a:spcBef>
                  <a:buFont typeface="Wingdings" pitchFamily="2" charset="2"/>
                  <a:buChar char="Ø"/>
                </a:pPr>
                <a:r>
                  <a:rPr lang="nl-BE" sz="2400" kern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</a:rPr>
                  <a:t>Voorbeeld</a:t>
                </a:r>
              </a:p>
              <a:p>
                <a:pPr marL="1257300" lvl="2" indent="-342900">
                  <a:spcBef>
                    <a:spcPct val="20000"/>
                  </a:spcBef>
                </a:pPr>
                <a:endParaRPr lang="nl-BE" sz="2000" kern="0" dirty="0">
                  <a:latin typeface="+mn-lt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𝑋</m:t>
                      </m:r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𝐴</m:t>
                      </m:r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sz="2400" i="1" ker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𝐵𝐴</m:t>
                      </m:r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𝐴</m:t>
                      </m:r>
                      <m:r>
                        <a:rPr lang="nl-BE" sz="2400" i="1" ker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𝐶</m:t>
                      </m:r>
                      <m:r>
                        <a:rPr lang="nl-BE" sz="2400" i="1" ker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𝐵</m:t>
                      </m:r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𝐴</m:t>
                      </m:r>
                      <m:r>
                        <a:rPr lang="nl-BE" sz="2400" i="1" ker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nl-BE" sz="2400" b="0" i="1" kern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𝐶𝐵</m:t>
                      </m:r>
                      <m:acc>
                        <m:accPr>
                          <m:chr m:val="̅"/>
                          <m:ctrlPr>
                            <a:rPr lang="nl-BE" sz="2400" i="1" ker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nl-BE" sz="2400" kern="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lang="nl-BE" sz="2400" kern="0" dirty="0">
                    <a:latin typeface="+mn-lt"/>
                  </a:rPr>
                  <a:t>				  mintermen</a:t>
                </a:r>
              </a:p>
              <a:p>
                <a:pPr marL="342900" lvl="0" indent="-342900">
                  <a:spcBef>
                    <a:spcPct val="20000"/>
                  </a:spcBef>
                </a:pPr>
                <a:endParaRPr lang="nl-BE" sz="24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000108"/>
                <a:ext cx="8713788" cy="514350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8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definities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56785" name="Rectangle 1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Tabel 29"/>
          <p:cNvGraphicFramePr>
            <a:graphicFrameLocks noGrp="1"/>
          </p:cNvGraphicFramePr>
          <p:nvPr/>
        </p:nvGraphicFramePr>
        <p:xfrm>
          <a:off x="1285852" y="3286124"/>
          <a:ext cx="1785950" cy="1427322"/>
        </p:xfrm>
        <a:graphic>
          <a:graphicData uri="http://schemas.openxmlformats.org/drawingml/2006/table">
            <a:tbl>
              <a:tblPr/>
              <a:tblGrid>
                <a:gridCol w="32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" name="Groep 16"/>
          <p:cNvGrpSpPr/>
          <p:nvPr/>
        </p:nvGrpSpPr>
        <p:grpSpPr>
          <a:xfrm>
            <a:off x="1071538" y="3071810"/>
            <a:ext cx="857256" cy="655084"/>
            <a:chOff x="5929322" y="4286256"/>
            <a:chExt cx="857256" cy="655084"/>
          </a:xfrm>
        </p:grpSpPr>
        <p:sp>
          <p:nvSpPr>
            <p:cNvPr id="32" name="Tekstvak 31"/>
            <p:cNvSpPr txBox="1"/>
            <p:nvPr/>
          </p:nvSpPr>
          <p:spPr>
            <a:xfrm>
              <a:off x="5929322" y="457200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C</a:t>
              </a: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6215074" y="42862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BA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vak 33"/>
              <p:cNvSpPr txBox="1"/>
              <p:nvPr/>
            </p:nvSpPr>
            <p:spPr>
              <a:xfrm>
                <a:off x="3528000" y="2928934"/>
                <a:ext cx="21155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400" dirty="0">
                    <a:solidFill>
                      <a:srgbClr val="7030A0"/>
                    </a:solidFill>
                  </a:rPr>
                  <a:t>Implicanten: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BE" sz="2400" i="1" kern="0" smtClean="0">
                            <a:solidFill>
                              <a:srgbClr val="F7A5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400" i="1" kern="0">
                            <a:solidFill>
                              <a:srgbClr val="F7A511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nl-BE" sz="2400" i="1" kern="0">
                        <a:solidFill>
                          <a:srgbClr val="F7A511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nl-BE" sz="2400" i="1" kern="0" dirty="0">
                  <a:solidFill>
                    <a:srgbClr val="F7A511"/>
                  </a:solidFill>
                  <a:latin typeface="Cambria Math"/>
                </a:endParaRPr>
              </a:p>
              <a:p>
                <a:endParaRPr lang="nl-BE" sz="2400" dirty="0">
                  <a:solidFill>
                    <a:srgbClr val="7030A0"/>
                  </a:solidFill>
                </a:endParaRPr>
              </a:p>
              <a:p>
                <a:endParaRPr lang="nl-BE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kstvak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00" y="2928934"/>
                <a:ext cx="2115570" cy="156966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4611" t="-2713" r="-1844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fgeronde rechthoek 42"/>
          <p:cNvSpPr/>
          <p:nvPr/>
        </p:nvSpPr>
        <p:spPr>
          <a:xfrm>
            <a:off x="2000232" y="3643314"/>
            <a:ext cx="357190" cy="714380"/>
          </a:xfrm>
          <a:prstGeom prst="roundRect">
            <a:avLst/>
          </a:prstGeom>
          <a:noFill/>
          <a:ln w="57150">
            <a:solidFill>
              <a:srgbClr val="F7A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Afgeronde rechthoek 43"/>
          <p:cNvSpPr/>
          <p:nvPr/>
        </p:nvSpPr>
        <p:spPr>
          <a:xfrm>
            <a:off x="2000232" y="3643314"/>
            <a:ext cx="714380" cy="35719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Afgeronde rechthoek 44"/>
          <p:cNvSpPr/>
          <p:nvPr/>
        </p:nvSpPr>
        <p:spPr>
          <a:xfrm>
            <a:off x="2357422" y="3643314"/>
            <a:ext cx="357190" cy="71438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Afgeronde rechthoek 45"/>
          <p:cNvSpPr/>
          <p:nvPr/>
        </p:nvSpPr>
        <p:spPr>
          <a:xfrm>
            <a:off x="2000232" y="4000504"/>
            <a:ext cx="714380" cy="357190"/>
          </a:xfrm>
          <a:prstGeom prst="roundRect">
            <a:avLst/>
          </a:prstGeom>
          <a:noFill/>
          <a:ln w="57150">
            <a:solidFill>
              <a:srgbClr val="107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Afgeronde rechthoek 46"/>
          <p:cNvSpPr/>
          <p:nvPr/>
        </p:nvSpPr>
        <p:spPr>
          <a:xfrm>
            <a:off x="2000232" y="3643314"/>
            <a:ext cx="714380" cy="7143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Afgeronde rechthoek 47"/>
          <p:cNvSpPr/>
          <p:nvPr/>
        </p:nvSpPr>
        <p:spPr>
          <a:xfrm>
            <a:off x="2357422" y="4000504"/>
            <a:ext cx="714380" cy="357190"/>
          </a:xfrm>
          <a:prstGeom prst="roundRect">
            <a:avLst/>
          </a:prstGeom>
          <a:noFill/>
          <a:ln w="57150">
            <a:solidFill>
              <a:srgbClr val="0BE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Rechteraccolade 48"/>
          <p:cNvSpPr/>
          <p:nvPr/>
        </p:nvSpPr>
        <p:spPr>
          <a:xfrm>
            <a:off x="4500562" y="3429000"/>
            <a:ext cx="214314" cy="1285884"/>
          </a:xfrm>
          <a:prstGeom prst="rightBrace">
            <a:avLst>
              <a:gd name="adj1" fmla="val 8333"/>
              <a:gd name="adj2" fmla="val 49154"/>
            </a:avLst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PIJL-RECHTS 49"/>
          <p:cNvSpPr/>
          <p:nvPr/>
        </p:nvSpPr>
        <p:spPr>
          <a:xfrm>
            <a:off x="5286380" y="3857628"/>
            <a:ext cx="714380" cy="357190"/>
          </a:xfrm>
          <a:prstGeom prst="rightArrow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2" name="Rechte verbindingslijn met pijl 51"/>
          <p:cNvCxnSpPr/>
          <p:nvPr/>
        </p:nvCxnSpPr>
        <p:spPr>
          <a:xfrm>
            <a:off x="5357818" y="4929198"/>
            <a:ext cx="571504" cy="15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 flipV="1">
            <a:off x="2915816" y="220486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9542" name="Picture 5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17148"/>
            <a:ext cx="504056" cy="33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543" name="Picture 5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98" y="4087128"/>
            <a:ext cx="499426" cy="29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3533182" y="4341672"/>
                <a:ext cx="534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rgbClr val="3774CD"/>
                          </a:solidFill>
                          <a:latin typeface="Cambria Math"/>
                        </a:rPr>
                        <m:t>𝐶𝐴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82" y="4341672"/>
                <a:ext cx="534762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/>
              <p:cNvSpPr txBox="1"/>
              <p:nvPr/>
            </p:nvSpPr>
            <p:spPr>
              <a:xfrm>
                <a:off x="3527048" y="4747668"/>
                <a:ext cx="545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rgbClr val="0BE4EF"/>
                          </a:solidFill>
                          <a:latin typeface="Cambria Math"/>
                        </a:rPr>
                        <m:t>𝐶𝐵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kstvak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048" y="4747668"/>
                <a:ext cx="545149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kstvak 59"/>
              <p:cNvSpPr txBox="1"/>
              <p:nvPr/>
            </p:nvSpPr>
            <p:spPr>
              <a:xfrm>
                <a:off x="6475123" y="4725900"/>
                <a:ext cx="545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rgbClr val="0BE4EF"/>
                          </a:solidFill>
                          <a:latin typeface="Cambria Math"/>
                        </a:rPr>
                        <m:t>𝐶𝐵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0" name="Tekstvak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23" y="4725900"/>
                <a:ext cx="545149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vak 13"/>
          <p:cNvSpPr txBox="1"/>
          <p:nvPr/>
        </p:nvSpPr>
        <p:spPr>
          <a:xfrm>
            <a:off x="6588224" y="38517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692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85720" y="714356"/>
            <a:ext cx="8713788" cy="542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nl-BE" sz="24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</a:pPr>
            <a:endParaRPr lang="nl-BE" sz="24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</a:pPr>
            <a:endParaRPr lang="nl-BE" sz="2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57167"/>
            <a:ext cx="8059738" cy="500066"/>
          </a:xfrm>
        </p:spPr>
        <p:txBody>
          <a:bodyPr/>
          <a:lstStyle/>
          <a:p>
            <a:r>
              <a:rPr lang="nl-BE" dirty="0"/>
              <a:t>Oefeningen: vereenvoudigen met Karnaugh-kaarten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0000"/>
                </a:solidFill>
              </a:rPr>
              <a:t>Digitaaltechniek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56785" name="Rectangle 1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785786" y="1285860"/>
            <a:ext cx="7000924" cy="48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BE" sz="2000" dirty="0">
                <a:solidFill>
                  <a:srgbClr val="333399">
                    <a:lumMod val="60000"/>
                    <a:lumOff val="40000"/>
                  </a:srgbClr>
                </a:solidFill>
              </a:rPr>
              <a:t>Voorbeelden</a:t>
            </a:r>
          </a:p>
          <a:p>
            <a:pPr marL="800100" lvl="1" indent="-342900">
              <a:buFont typeface="Arial" pitchFamily="34" charset="0"/>
              <a:buChar char="-"/>
            </a:pPr>
            <a:r>
              <a:rPr lang="nl-BE" sz="2000" dirty="0">
                <a:solidFill>
                  <a:srgbClr val="BBE0E3">
                    <a:lumMod val="75000"/>
                  </a:srgbClr>
                </a:solidFill>
              </a:rPr>
              <a:t>Voorbeeld 1</a:t>
            </a: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r>
              <a:rPr lang="nl-BE" sz="2000" dirty="0">
                <a:solidFill>
                  <a:srgbClr val="BBE0E3">
                    <a:lumMod val="75000"/>
                  </a:srgbClr>
                </a:solidFill>
              </a:rPr>
              <a:t>Voorbeeld 2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BE" sz="2000" kern="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" name="Tabel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52520"/>
              </p:ext>
            </p:extLst>
          </p:nvPr>
        </p:nvGraphicFramePr>
        <p:xfrm>
          <a:off x="2285985" y="2285992"/>
          <a:ext cx="1000131" cy="1463040"/>
        </p:xfrm>
        <a:graphic>
          <a:graphicData uri="http://schemas.openxmlformats.org/drawingml/2006/table">
            <a:tbl>
              <a:tblPr/>
              <a:tblGrid>
                <a:gridCol w="30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Groep 16"/>
          <p:cNvGrpSpPr/>
          <p:nvPr/>
        </p:nvGrpSpPr>
        <p:grpSpPr>
          <a:xfrm>
            <a:off x="2071671" y="2071678"/>
            <a:ext cx="857256" cy="655084"/>
            <a:chOff x="5929322" y="4286256"/>
            <a:chExt cx="857256" cy="655084"/>
          </a:xfrm>
        </p:grpSpPr>
        <p:sp>
          <p:nvSpPr>
            <p:cNvPr id="35" name="Tekstvak 34"/>
            <p:cNvSpPr txBox="1"/>
            <p:nvPr/>
          </p:nvSpPr>
          <p:spPr>
            <a:xfrm>
              <a:off x="5929322" y="457200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6215074" y="42862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aphicFrame>
        <p:nvGraphicFramePr>
          <p:cNvPr id="40" name="Tabel 39"/>
          <p:cNvGraphicFramePr>
            <a:graphicFrameLocks noGrp="1"/>
          </p:cNvGraphicFramePr>
          <p:nvPr/>
        </p:nvGraphicFramePr>
        <p:xfrm>
          <a:off x="2285984" y="4429132"/>
          <a:ext cx="1000131" cy="1463040"/>
        </p:xfrm>
        <a:graphic>
          <a:graphicData uri="http://schemas.openxmlformats.org/drawingml/2006/table">
            <a:tbl>
              <a:tblPr/>
              <a:tblGrid>
                <a:gridCol w="30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1" name="Groep 16"/>
          <p:cNvGrpSpPr/>
          <p:nvPr/>
        </p:nvGrpSpPr>
        <p:grpSpPr>
          <a:xfrm>
            <a:off x="2071670" y="4214818"/>
            <a:ext cx="857256" cy="655084"/>
            <a:chOff x="5929322" y="4286256"/>
            <a:chExt cx="857256" cy="655084"/>
          </a:xfrm>
        </p:grpSpPr>
        <p:sp>
          <p:nvSpPr>
            <p:cNvPr id="42" name="Tekstvak 41"/>
            <p:cNvSpPr txBox="1"/>
            <p:nvPr/>
          </p:nvSpPr>
          <p:spPr>
            <a:xfrm>
              <a:off x="5929322" y="457200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3" name="Tekstvak 42"/>
            <p:cNvSpPr txBox="1"/>
            <p:nvPr/>
          </p:nvSpPr>
          <p:spPr>
            <a:xfrm>
              <a:off x="6215074" y="42862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4583113" y="500062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726" imgH="228501" progId="">
                  <p:embed/>
                </p:oleObj>
              </mc:Choice>
              <mc:Fallback>
                <p:oleObj name="Equation" r:id="rId3" imgW="1091726" imgH="228501" progId="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00062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82464"/>
              </p:ext>
            </p:extLst>
          </p:nvPr>
        </p:nvGraphicFramePr>
        <p:xfrm>
          <a:off x="3707904" y="16288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800" imgH="279400" progId="">
                  <p:embed/>
                </p:oleObj>
              </mc:Choice>
              <mc:Fallback>
                <p:oleObj name="Equation" r:id="rId5" imgW="1447800" imgH="279400" progId="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628800"/>
                        <a:ext cx="1447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3643306" y="3786190"/>
          <a:ext cx="2057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279400" progId="">
                  <p:embed/>
                </p:oleObj>
              </mc:Choice>
              <mc:Fallback>
                <p:oleObj name="Equation" r:id="rId7" imgW="2057400" imgH="279400" progId="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786190"/>
                        <a:ext cx="2057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4211960" y="2636912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X = A</a:t>
            </a:r>
          </a:p>
        </p:txBody>
      </p:sp>
    </p:spTree>
    <p:extLst>
      <p:ext uri="{BB962C8B-B14F-4D97-AF65-F5344CB8AC3E}">
        <p14:creationId xmlns:p14="http://schemas.microsoft.com/office/powerpoint/2010/main" val="104027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85720" y="714356"/>
            <a:ext cx="8713788" cy="542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nl-BE" sz="2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57167"/>
            <a:ext cx="8059738" cy="500066"/>
          </a:xfrm>
        </p:spPr>
        <p:txBody>
          <a:bodyPr/>
          <a:lstStyle/>
          <a:p>
            <a:r>
              <a:rPr lang="nl-BE" dirty="0"/>
              <a:t>Oefeningen: vereenvoudigen met Karnaugh-kaarten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0000"/>
                </a:solidFill>
              </a:rPr>
              <a:t>Digitaaltechniek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56785" name="Rectangle 1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785786" y="1252993"/>
            <a:ext cx="7000924" cy="48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BE" sz="2000" dirty="0">
                <a:solidFill>
                  <a:srgbClr val="333399">
                    <a:lumMod val="60000"/>
                    <a:lumOff val="40000"/>
                  </a:srgbClr>
                </a:solidFill>
              </a:rPr>
              <a:t>Voorbeelden</a:t>
            </a:r>
          </a:p>
          <a:p>
            <a:pPr marL="800100" lvl="1" indent="-342900">
              <a:buFont typeface="Arial" pitchFamily="34" charset="0"/>
              <a:buChar char="-"/>
            </a:pPr>
            <a:r>
              <a:rPr lang="nl-BE" sz="2000" dirty="0">
                <a:solidFill>
                  <a:srgbClr val="BBE0E3">
                    <a:lumMod val="75000"/>
                  </a:srgbClr>
                </a:solidFill>
              </a:rPr>
              <a:t>Voorbeeld 3</a:t>
            </a: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r>
              <a:rPr lang="nl-BE" sz="2000" dirty="0">
                <a:solidFill>
                  <a:srgbClr val="BBE0E3">
                    <a:lumMod val="75000"/>
                  </a:srgbClr>
                </a:solidFill>
              </a:rPr>
              <a:t>Voorbeeld 4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BE" sz="2000" kern="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" name="Tabel 40"/>
          <p:cNvGraphicFramePr>
            <a:graphicFrameLocks noGrp="1"/>
          </p:cNvGraphicFramePr>
          <p:nvPr/>
        </p:nvGraphicFramePr>
        <p:xfrm>
          <a:off x="1500166" y="2214554"/>
          <a:ext cx="1785950" cy="1427322"/>
        </p:xfrm>
        <a:graphic>
          <a:graphicData uri="http://schemas.openxmlformats.org/drawingml/2006/table">
            <a:tbl>
              <a:tblPr/>
              <a:tblGrid>
                <a:gridCol w="32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nl-BE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" name="Groep 16"/>
          <p:cNvGrpSpPr/>
          <p:nvPr/>
        </p:nvGrpSpPr>
        <p:grpSpPr>
          <a:xfrm>
            <a:off x="1285852" y="2000240"/>
            <a:ext cx="857256" cy="655084"/>
            <a:chOff x="5929322" y="4286256"/>
            <a:chExt cx="857256" cy="655084"/>
          </a:xfrm>
        </p:grpSpPr>
        <p:sp>
          <p:nvSpPr>
            <p:cNvPr id="46" name="Tekstvak 45"/>
            <p:cNvSpPr txBox="1"/>
            <p:nvPr/>
          </p:nvSpPr>
          <p:spPr>
            <a:xfrm>
              <a:off x="5929322" y="457200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47" name="Tekstvak 46"/>
            <p:cNvSpPr txBox="1"/>
            <p:nvPr/>
          </p:nvSpPr>
          <p:spPr>
            <a:xfrm>
              <a:off x="6215074" y="42862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BA</a:t>
              </a:r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1571604" y="2571744"/>
            <a:ext cx="571504" cy="785818"/>
            <a:chOff x="1571604" y="2571744"/>
            <a:chExt cx="571504" cy="785818"/>
          </a:xfrm>
        </p:grpSpPr>
        <p:sp>
          <p:nvSpPr>
            <p:cNvPr id="48" name="Afgeronde rechthoek 47"/>
            <p:cNvSpPr/>
            <p:nvPr/>
          </p:nvSpPr>
          <p:spPr>
            <a:xfrm>
              <a:off x="1571604" y="2571744"/>
              <a:ext cx="571504" cy="7143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FFFF"/>
                </a:solidFill>
              </a:endParaRPr>
            </a:p>
          </p:txBody>
        </p:sp>
        <p:sp>
          <p:nvSpPr>
            <p:cNvPr id="49" name="Rechthoek 48"/>
            <p:cNvSpPr/>
            <p:nvPr/>
          </p:nvSpPr>
          <p:spPr>
            <a:xfrm>
              <a:off x="1571604" y="2571744"/>
              <a:ext cx="71438" cy="7858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ep 50"/>
          <p:cNvGrpSpPr/>
          <p:nvPr/>
        </p:nvGrpSpPr>
        <p:grpSpPr>
          <a:xfrm flipH="1">
            <a:off x="3000364" y="2571744"/>
            <a:ext cx="571504" cy="785818"/>
            <a:chOff x="1571604" y="2571744"/>
            <a:chExt cx="571504" cy="785818"/>
          </a:xfrm>
        </p:grpSpPr>
        <p:sp>
          <p:nvSpPr>
            <p:cNvPr id="52" name="Afgeronde rechthoek 51"/>
            <p:cNvSpPr/>
            <p:nvPr/>
          </p:nvSpPr>
          <p:spPr>
            <a:xfrm>
              <a:off x="1571604" y="2571744"/>
              <a:ext cx="571504" cy="7143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FFFF"/>
                </a:solidFill>
              </a:endParaRPr>
            </a:p>
          </p:txBody>
        </p:sp>
        <p:sp>
          <p:nvSpPr>
            <p:cNvPr id="53" name="Rechthoek 52"/>
            <p:cNvSpPr/>
            <p:nvPr/>
          </p:nvSpPr>
          <p:spPr>
            <a:xfrm>
              <a:off x="1571604" y="2571744"/>
              <a:ext cx="71438" cy="7858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5" name="Tabel 54"/>
          <p:cNvGraphicFramePr>
            <a:graphicFrameLocks noGrp="1"/>
          </p:cNvGraphicFramePr>
          <p:nvPr/>
        </p:nvGraphicFramePr>
        <p:xfrm>
          <a:off x="1500166" y="4377710"/>
          <a:ext cx="1785950" cy="2123124"/>
        </p:xfrm>
        <a:graphic>
          <a:graphicData uri="http://schemas.openxmlformats.org/drawingml/2006/table">
            <a:tbl>
              <a:tblPr/>
              <a:tblGrid>
                <a:gridCol w="32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6" name="Groep 16"/>
          <p:cNvGrpSpPr/>
          <p:nvPr/>
        </p:nvGrpSpPr>
        <p:grpSpPr>
          <a:xfrm>
            <a:off x="1043608" y="4163396"/>
            <a:ext cx="1099500" cy="655084"/>
            <a:chOff x="5687078" y="4286256"/>
            <a:chExt cx="1099500" cy="655084"/>
          </a:xfrm>
        </p:grpSpPr>
        <p:sp>
          <p:nvSpPr>
            <p:cNvPr id="57" name="Tekstvak 56"/>
            <p:cNvSpPr txBox="1"/>
            <p:nvPr/>
          </p:nvSpPr>
          <p:spPr>
            <a:xfrm>
              <a:off x="5687078" y="4572008"/>
              <a:ext cx="599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DC</a:t>
              </a:r>
            </a:p>
          </p:txBody>
        </p:sp>
        <p:sp>
          <p:nvSpPr>
            <p:cNvPr id="58" name="Tekstvak 57"/>
            <p:cNvSpPr txBox="1"/>
            <p:nvPr/>
          </p:nvSpPr>
          <p:spPr>
            <a:xfrm>
              <a:off x="6215074" y="42862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BA</a:t>
              </a:r>
            </a:p>
          </p:txBody>
        </p:sp>
      </p:grpSp>
      <p:sp>
        <p:nvSpPr>
          <p:cNvPr id="60" name="Afgeronde rechthoek 59"/>
          <p:cNvSpPr/>
          <p:nvPr/>
        </p:nvSpPr>
        <p:spPr>
          <a:xfrm>
            <a:off x="2214546" y="5072074"/>
            <a:ext cx="714380" cy="7143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0000"/>
              </a:solidFill>
            </a:endParaRPr>
          </a:p>
        </p:txBody>
      </p:sp>
      <p:graphicFrame>
        <p:nvGraphicFramePr>
          <p:cNvPr id="61" name="Tabel 60"/>
          <p:cNvGraphicFramePr>
            <a:graphicFrameLocks noGrp="1"/>
          </p:cNvGraphicFramePr>
          <p:nvPr/>
        </p:nvGraphicFramePr>
        <p:xfrm>
          <a:off x="1500166" y="4377710"/>
          <a:ext cx="1785950" cy="2123124"/>
        </p:xfrm>
        <a:graphic>
          <a:graphicData uri="http://schemas.openxmlformats.org/drawingml/2006/table">
            <a:tbl>
              <a:tblPr/>
              <a:tblGrid>
                <a:gridCol w="32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4603818" y="2699051"/>
                <a:ext cx="90428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18" y="2699051"/>
                <a:ext cx="904286" cy="36990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2617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571868" y="1628800"/>
                <a:ext cx="3442929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𝐶𝐵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68" y="1628800"/>
                <a:ext cx="3442929" cy="36990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654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4470201" y="5157192"/>
                <a:ext cx="1613967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</m:t>
                      </m:r>
                      <m:r>
                        <a:rPr lang="nl-BE" b="0" i="1" smtClean="0">
                          <a:latin typeface="Cambria Math"/>
                        </a:rPr>
                        <m:t>𝐶𝐴</m:t>
                      </m:r>
                      <m:r>
                        <a:rPr lang="nl-BE" b="0" i="1" smtClean="0">
                          <a:latin typeface="Cambria Math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01" y="5157192"/>
                <a:ext cx="1613967" cy="36990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147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462004" y="3789040"/>
                <a:ext cx="7537504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𝐶𝐵𝐴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𝐷𝐶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𝐷𝐶𝐵𝐴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04" y="3789040"/>
                <a:ext cx="7537504" cy="36990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69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allAtOnce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85720" y="1000108"/>
            <a:ext cx="8713788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nl-BE" sz="2400" kern="0" dirty="0">
                <a:latin typeface="+mn-lt"/>
              </a:rPr>
              <a:t>Inleiding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endParaRPr lang="nl-BE" sz="2400" kern="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Karnaugh-kaart = </a:t>
            </a:r>
            <a:r>
              <a:rPr lang="nl-BE" sz="2400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Kn</a:t>
            </a: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-map		(n variabelen)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Rechthoeking</a:t>
            </a: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raster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-"/>
            </a:pPr>
            <a:r>
              <a:rPr lang="nl-BE" sz="2000" kern="0" dirty="0">
                <a:latin typeface="+mn-lt"/>
              </a:rPr>
              <a:t>Iedere </a:t>
            </a:r>
            <a:r>
              <a:rPr lang="nl-BE" sz="2000" u="sng" kern="0" dirty="0">
                <a:latin typeface="+mn-lt"/>
              </a:rPr>
              <a:t>st</a:t>
            </a:r>
            <a:r>
              <a:rPr lang="nl-BE" sz="2000" kern="0" dirty="0">
                <a:latin typeface="+mn-lt"/>
              </a:rPr>
              <a:t>andaard</a:t>
            </a:r>
            <a:r>
              <a:rPr lang="nl-BE" sz="2000" u="sng" kern="0" dirty="0">
                <a:latin typeface="+mn-lt"/>
              </a:rPr>
              <a:t>p</a:t>
            </a:r>
            <a:r>
              <a:rPr lang="nl-BE" sz="2000" kern="0" dirty="0">
                <a:latin typeface="+mn-lt"/>
              </a:rPr>
              <a:t>roductterm (=</a:t>
            </a:r>
            <a:r>
              <a:rPr lang="nl-BE" sz="2000" kern="0" dirty="0" err="1">
                <a:latin typeface="+mn-lt"/>
              </a:rPr>
              <a:t>stp</a:t>
            </a:r>
            <a:r>
              <a:rPr lang="nl-BE" sz="2000" kern="0" dirty="0">
                <a:latin typeface="+mn-lt"/>
              </a:rPr>
              <a:t>) = </a:t>
            </a:r>
            <a:r>
              <a:rPr lang="nl-BE" sz="2000" kern="0" dirty="0" err="1">
                <a:latin typeface="+mn-lt"/>
              </a:rPr>
              <a:t>minterm</a:t>
            </a:r>
            <a:r>
              <a:rPr lang="nl-BE" sz="2000" kern="0" dirty="0">
                <a:latin typeface="+mn-lt"/>
              </a:rPr>
              <a:t> = elk </a:t>
            </a:r>
            <a:r>
              <a:rPr lang="nl-BE" sz="2000" kern="0" dirty="0" err="1">
                <a:latin typeface="+mn-lt"/>
              </a:rPr>
              <a:t>bitpatroon</a:t>
            </a:r>
            <a:r>
              <a:rPr lang="nl-BE" sz="2000" kern="0" dirty="0">
                <a:latin typeface="+mn-lt"/>
              </a:rPr>
              <a:t> op de ingang → vakje met </a:t>
            </a:r>
            <a:r>
              <a:rPr lang="nl-BE" sz="2000" kern="0">
                <a:latin typeface="+mn-lt"/>
              </a:rPr>
              <a:t>logische niveau-uitgang</a:t>
            </a:r>
            <a:endParaRPr lang="nl-BE" sz="2000" kern="0" dirty="0">
              <a:latin typeface="+mn-lt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-"/>
            </a:pPr>
            <a:r>
              <a:rPr lang="nl-BE" sz="2000" kern="0" dirty="0">
                <a:latin typeface="+mn-lt"/>
              </a:rPr>
              <a:t>Benoemen rijen en kolommen vaste afspraak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Hulpmiddel voor vereenvoudigen van logische vergelijkingen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Bruikbaar tot 4 variabelen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nl-BE" sz="2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Meer dan 4 variabelen: andere methodes zoals Quine-</a:t>
            </a:r>
            <a:r>
              <a:rPr lang="nl-BE" sz="2400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McCluskey</a:t>
            </a:r>
            <a:endParaRPr lang="nl-BE" sz="2400" kern="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KARNAUGH-KAART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56785" name="Rectangle 1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785786" y="1071546"/>
            <a:ext cx="7000924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BE" sz="2000" dirty="0">
                <a:solidFill>
                  <a:srgbClr val="333399">
                    <a:lumMod val="60000"/>
                    <a:lumOff val="40000"/>
                  </a:srgbClr>
                </a:solidFill>
              </a:rPr>
              <a:t>Voorbeelden</a:t>
            </a:r>
          </a:p>
          <a:p>
            <a:pPr marL="800100" lvl="1" indent="-342900">
              <a:buFont typeface="Arial" pitchFamily="34" charset="0"/>
              <a:buChar char="-"/>
            </a:pPr>
            <a:r>
              <a:rPr lang="nl-BE" sz="2000" dirty="0">
                <a:solidFill>
                  <a:srgbClr val="BBE0E3">
                    <a:lumMod val="75000"/>
                  </a:srgbClr>
                </a:solidFill>
              </a:rPr>
              <a:t>Voorbeeld 5</a:t>
            </a: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endParaRPr lang="nl-BE" sz="2000" dirty="0">
              <a:solidFill>
                <a:srgbClr val="BBE0E3">
                  <a:lumMod val="75000"/>
                </a:srgbClr>
              </a:solidFill>
            </a:endParaRPr>
          </a:p>
          <a:p>
            <a:pPr marL="800100" lvl="1" indent="-342900">
              <a:buFont typeface="Arial" pitchFamily="34" charset="0"/>
              <a:buChar char="-"/>
            </a:pPr>
            <a:r>
              <a:rPr lang="nl-BE" sz="2000" dirty="0">
                <a:solidFill>
                  <a:srgbClr val="BBE0E3">
                    <a:lumMod val="75000"/>
                  </a:srgbClr>
                </a:solidFill>
              </a:rPr>
              <a:t>Voorbeeld 6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nl-BE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107504" y="714356"/>
            <a:ext cx="8713788" cy="542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nl-BE" sz="24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</a:pPr>
            <a:endParaRPr lang="nl-BE" sz="24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</a:pPr>
            <a:endParaRPr lang="nl-BE" sz="2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57167"/>
            <a:ext cx="8059738" cy="500066"/>
          </a:xfrm>
        </p:spPr>
        <p:txBody>
          <a:bodyPr/>
          <a:lstStyle/>
          <a:p>
            <a:r>
              <a:rPr lang="nl-BE" dirty="0"/>
              <a:t>DE KARNAUGH-KAART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0000"/>
                </a:solidFill>
              </a:rPr>
              <a:t>Digitaaltechniek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56785" name="Rectangle 1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</a:endParaRP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" name="Tabel 54"/>
          <p:cNvGraphicFramePr>
            <a:graphicFrameLocks noGrp="1"/>
          </p:cNvGraphicFramePr>
          <p:nvPr/>
        </p:nvGraphicFramePr>
        <p:xfrm>
          <a:off x="1500166" y="4377710"/>
          <a:ext cx="1785950" cy="2123124"/>
        </p:xfrm>
        <a:graphic>
          <a:graphicData uri="http://schemas.openxmlformats.org/drawingml/2006/table">
            <a:tbl>
              <a:tblPr/>
              <a:tblGrid>
                <a:gridCol w="32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oep 16"/>
          <p:cNvGrpSpPr/>
          <p:nvPr/>
        </p:nvGrpSpPr>
        <p:grpSpPr>
          <a:xfrm>
            <a:off x="1043608" y="4163396"/>
            <a:ext cx="1099500" cy="655084"/>
            <a:chOff x="5687078" y="4286256"/>
            <a:chExt cx="1099500" cy="655084"/>
          </a:xfrm>
        </p:grpSpPr>
        <p:sp>
          <p:nvSpPr>
            <p:cNvPr id="57" name="Tekstvak 56"/>
            <p:cNvSpPr txBox="1"/>
            <p:nvPr/>
          </p:nvSpPr>
          <p:spPr>
            <a:xfrm>
              <a:off x="5687078" y="4572008"/>
              <a:ext cx="599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DC</a:t>
              </a:r>
            </a:p>
          </p:txBody>
        </p:sp>
        <p:sp>
          <p:nvSpPr>
            <p:cNvPr id="58" name="Tekstvak 57"/>
            <p:cNvSpPr txBox="1"/>
            <p:nvPr/>
          </p:nvSpPr>
          <p:spPr>
            <a:xfrm>
              <a:off x="6215074" y="42862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BA</a:t>
              </a:r>
            </a:p>
          </p:txBody>
        </p:sp>
      </p:grpSp>
      <p:sp>
        <p:nvSpPr>
          <p:cNvPr id="60" name="Afgeronde rechthoek 59"/>
          <p:cNvSpPr/>
          <p:nvPr/>
        </p:nvSpPr>
        <p:spPr>
          <a:xfrm>
            <a:off x="2214546" y="5072074"/>
            <a:ext cx="714380" cy="7143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0000"/>
              </a:solidFill>
            </a:endParaRPr>
          </a:p>
        </p:txBody>
      </p:sp>
      <p:graphicFrame>
        <p:nvGraphicFramePr>
          <p:cNvPr id="50" name="Tabel 49"/>
          <p:cNvGraphicFramePr>
            <a:graphicFrameLocks noGrp="1"/>
          </p:cNvGraphicFramePr>
          <p:nvPr/>
        </p:nvGraphicFramePr>
        <p:xfrm>
          <a:off x="1428728" y="1877380"/>
          <a:ext cx="1785950" cy="2123124"/>
        </p:xfrm>
        <a:graphic>
          <a:graphicData uri="http://schemas.openxmlformats.org/drawingml/2006/table">
            <a:tbl>
              <a:tblPr/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1" name="Groep 16"/>
          <p:cNvGrpSpPr/>
          <p:nvPr/>
        </p:nvGrpSpPr>
        <p:grpSpPr>
          <a:xfrm>
            <a:off x="971600" y="1663066"/>
            <a:ext cx="1100070" cy="655084"/>
            <a:chOff x="5686508" y="4286256"/>
            <a:chExt cx="1100070" cy="655084"/>
          </a:xfrm>
        </p:grpSpPr>
        <p:sp>
          <p:nvSpPr>
            <p:cNvPr id="56" name="Tekstvak 55"/>
            <p:cNvSpPr txBox="1"/>
            <p:nvPr/>
          </p:nvSpPr>
          <p:spPr>
            <a:xfrm>
              <a:off x="5686508" y="4572008"/>
              <a:ext cx="60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DC</a:t>
              </a:r>
            </a:p>
          </p:txBody>
        </p:sp>
        <p:sp>
          <p:nvSpPr>
            <p:cNvPr id="61" name="Tekstvak 60"/>
            <p:cNvSpPr txBox="1"/>
            <p:nvPr/>
          </p:nvSpPr>
          <p:spPr>
            <a:xfrm>
              <a:off x="6215074" y="42862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0000"/>
                  </a:solidFill>
                </a:rPr>
                <a:t>BA</a:t>
              </a:r>
            </a:p>
          </p:txBody>
        </p:sp>
      </p:grpSp>
      <p:sp>
        <p:nvSpPr>
          <p:cNvPr id="63" name="Afgeronde rechthoek 62"/>
          <p:cNvSpPr/>
          <p:nvPr/>
        </p:nvSpPr>
        <p:spPr>
          <a:xfrm>
            <a:off x="1785918" y="4714884"/>
            <a:ext cx="428628" cy="14287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0000"/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52698"/>
              </p:ext>
            </p:extLst>
          </p:nvPr>
        </p:nvGraphicFramePr>
        <p:xfrm>
          <a:off x="1437354" y="1877380"/>
          <a:ext cx="1785950" cy="2123124"/>
        </p:xfrm>
        <a:graphic>
          <a:graphicData uri="http://schemas.openxmlformats.org/drawingml/2006/table">
            <a:tbl>
              <a:tblPr/>
              <a:tblGrid>
                <a:gridCol w="33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nl-BE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nl-B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kstvak 44"/>
              <p:cNvSpPr txBox="1"/>
              <p:nvPr/>
            </p:nvSpPr>
            <p:spPr>
              <a:xfrm>
                <a:off x="3059832" y="1412776"/>
                <a:ext cx="5792144" cy="647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𝐵𝐴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𝐵𝐴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5" name="Tekstvak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12776"/>
                <a:ext cx="5792144" cy="64748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105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4891978" y="2708920"/>
                <a:ext cx="90415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78" y="2708920"/>
                <a:ext cx="904158" cy="36990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2550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kstvak 46"/>
              <p:cNvSpPr txBox="1"/>
              <p:nvPr/>
            </p:nvSpPr>
            <p:spPr>
              <a:xfrm>
                <a:off x="3172344" y="3861048"/>
                <a:ext cx="5792144" cy="671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𝐶𝐵𝐴</m:t>
                      </m:r>
                      <m:r>
                        <a:rPr lang="nl-BE" i="1">
                          <a:latin typeface="Cambria Math"/>
                        </a:rPr>
                        <m:t>+</m:t>
                      </m:r>
                      <m:r>
                        <a:rPr lang="nl-BE" i="1">
                          <a:latin typeface="Cambria Math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i="1">
                              <a:latin typeface="Cambria Math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i="1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𝐷𝐶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𝐷𝐶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nl-BE" b="0" i="1" smtClean="0">
                          <a:latin typeface="Cambria Math"/>
                        </a:rPr>
                        <m:t>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r>
                        <a:rPr lang="nl-BE" b="0" i="1" smtClean="0">
                          <a:latin typeface="Cambria Math"/>
                        </a:rPr>
                        <m:t>𝐷𝐶𝐵𝐴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7" name="Tekstvak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44" y="3861048"/>
                <a:ext cx="5792144" cy="67133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41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kstvak 47"/>
              <p:cNvSpPr txBox="1"/>
              <p:nvPr/>
            </p:nvSpPr>
            <p:spPr>
              <a:xfrm>
                <a:off x="4727005" y="5147323"/>
                <a:ext cx="1573187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/>
                        </a:rPr>
                        <m:t>𝑋</m:t>
                      </m:r>
                      <m:r>
                        <a:rPr lang="nl-BE" b="0" i="1" smtClean="0">
                          <a:latin typeface="Cambria Math"/>
                        </a:rPr>
                        <m:t>=</m:t>
                      </m:r>
                      <m:r>
                        <a:rPr lang="nl-BE" b="0" i="1" smtClean="0">
                          <a:latin typeface="Cambria Math"/>
                        </a:rPr>
                        <m:t>𝐶𝐴</m:t>
                      </m:r>
                      <m:r>
                        <a:rPr lang="nl-B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8" name="Tekstvak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005" y="5147323"/>
                <a:ext cx="1573187" cy="36990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r="-1550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05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Oefeningen</a:t>
            </a:r>
            <a:r>
              <a:rPr lang="nl-BE" b="1" dirty="0"/>
              <a:t>: Los op met een </a:t>
            </a:r>
            <a:r>
              <a:rPr lang="nl-BE" b="1" dirty="0" err="1"/>
              <a:t>Karnaughkaart</a:t>
            </a:r>
            <a:br>
              <a:rPr lang="nl-BE" b="1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536460" cy="338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529370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Oefeningen</a:t>
            </a:r>
            <a:r>
              <a:rPr lang="nl-BE" b="1" dirty="0"/>
              <a:t>: Los op met een </a:t>
            </a:r>
            <a:r>
              <a:rPr lang="nl-BE" b="1" dirty="0" err="1"/>
              <a:t>Karnaughkaart</a:t>
            </a:r>
            <a:br>
              <a:rPr lang="nl-BE" b="1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95" y="801306"/>
            <a:ext cx="5583201" cy="565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345016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u="sng" dirty="0"/>
              <a:t>Oefeningen</a:t>
            </a:r>
            <a:r>
              <a:rPr lang="nl-BE" b="1" dirty="0"/>
              <a:t>: Los op met een </a:t>
            </a:r>
            <a:r>
              <a:rPr lang="nl-BE" b="1" dirty="0" err="1"/>
              <a:t>Karnaughkaart</a:t>
            </a:r>
            <a:br>
              <a:rPr lang="nl-BE" b="1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33</a:t>
            </a:fld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827584" y="177281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</a:t>
            </a:r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9793240" cy="265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0193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Vorm Karnaugh-kaart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pic>
        <p:nvPicPr>
          <p:cNvPr id="293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7" y="2521819"/>
            <a:ext cx="8869663" cy="161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611560" y="1340768"/>
                <a:ext cx="62504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n variabelen </a:t>
                </a:r>
                <a:r>
                  <a:rPr lang="nl-BE" dirty="0">
                    <a:sym typeface="Wingdings 3"/>
                  </a:rPr>
                  <a:t>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/>
                            <a:sym typeface="Wingdings 3"/>
                          </a:rPr>
                          <m:t>2</m:t>
                        </m:r>
                      </m:e>
                      <m:sup>
                        <m:r>
                          <a:rPr lang="nl-BE" b="0" i="1" smtClean="0">
                            <a:latin typeface="Cambria Math"/>
                            <a:sym typeface="Wingdings 3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nl-BE" dirty="0"/>
                  <a:t> vakken = aantal ingangscombinaties</a:t>
                </a:r>
              </a:p>
              <a:p>
                <a:endParaRPr lang="nl-BE" dirty="0"/>
              </a:p>
              <a:p>
                <a:r>
                  <a:rPr lang="nl-BE" dirty="0"/>
                  <a:t>vorm: liefst vierkant, tenzij niet anders kan dan rechthoekig</a:t>
                </a:r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40768"/>
                <a:ext cx="6250429" cy="92333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80" t="-2649" b="-993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38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83869"/>
            <a:ext cx="7531925" cy="188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49233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Hoogstens 4 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Doel: combinatorische functies snel reduceren</a:t>
            </a:r>
          </a:p>
          <a:p>
            <a:r>
              <a:rPr lang="nl-BE" dirty="0"/>
              <a:t>Geeft simpelste/kortste </a:t>
            </a:r>
            <a:r>
              <a:rPr lang="nl-BE" dirty="0" err="1"/>
              <a:t>SoP</a:t>
            </a:r>
            <a:r>
              <a:rPr lang="nl-BE" dirty="0"/>
              <a:t>-vorm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sym typeface="Wingdings 3"/>
              </a:rPr>
              <a:t> e</a:t>
            </a:r>
            <a:r>
              <a:rPr lang="nl-BE" dirty="0"/>
              <a:t>ventueel ook </a:t>
            </a:r>
            <a:r>
              <a:rPr lang="nl-BE" dirty="0" err="1"/>
              <a:t>PoS</a:t>
            </a:r>
            <a:r>
              <a:rPr lang="nl-BE" dirty="0"/>
              <a:t>-vorm</a:t>
            </a:r>
          </a:p>
          <a:p>
            <a:r>
              <a:rPr lang="nl-BE" dirty="0"/>
              <a:t>Gegeven: waarheidstabel</a:t>
            </a:r>
          </a:p>
          <a:p>
            <a:pPr marL="914400" lvl="2" indent="0">
              <a:buNone/>
            </a:pPr>
            <a:r>
              <a:rPr lang="nl-BE" sz="2400" dirty="0">
                <a:sym typeface="Wingdings 3"/>
              </a:rPr>
              <a:t> </a:t>
            </a:r>
            <a:r>
              <a:rPr lang="nl-BE" sz="2400" dirty="0"/>
              <a:t>eventueel opgave zelf converteren naar WT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3" y="3861048"/>
            <a:ext cx="8090665" cy="101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8587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Lokaliseren van de vakken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 vakje/ingangscombinatie</a:t>
            </a:r>
          </a:p>
          <a:p>
            <a:r>
              <a:rPr lang="nl-BE" dirty="0"/>
              <a:t>Voorwaarde: een buurstrook mag slechts één variabele veranderen</a:t>
            </a:r>
          </a:p>
          <a:p>
            <a:r>
              <a:rPr lang="nl-BE" dirty="0"/>
              <a:t>Buurstrook = links, rechts, boven, onder (niet diagonaal!)</a:t>
            </a:r>
          </a:p>
          <a:p>
            <a:r>
              <a:rPr lang="nl-BE" dirty="0" err="1"/>
              <a:t>Bitpatroon</a:t>
            </a:r>
            <a:r>
              <a:rPr lang="nl-BE" dirty="0"/>
              <a:t> volgt Gray-code (zie later)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080494"/>
            <a:ext cx="5770563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85711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Lokaliseren van de vakken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Eenvoudiger met ‘banden’ voor elke variabele (in cursus)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b="1" u="sng" dirty="0"/>
              <a:t>Of</a:t>
            </a:r>
            <a:r>
              <a:rPr lang="nl-BE" dirty="0"/>
              <a:t> vermelding van binaire waarden (Gray)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Aflopende volgorde DCBA </a:t>
            </a:r>
            <a:r>
              <a:rPr lang="nl-BE" dirty="0">
                <a:sym typeface="Wingdings 3"/>
              </a:rPr>
              <a:t> </a:t>
            </a:r>
            <a:r>
              <a:rPr lang="nl-BE" dirty="0" err="1">
                <a:sym typeface="Wingdings 3"/>
              </a:rPr>
              <a:t>bitpatroon</a:t>
            </a:r>
            <a:r>
              <a:rPr lang="nl-BE" dirty="0">
                <a:sym typeface="Wingdings 3"/>
              </a:rPr>
              <a:t> rechtstreeks noteren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04664"/>
            <a:ext cx="5770563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420888"/>
            <a:ext cx="5802313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4293096"/>
            <a:ext cx="580231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633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85720" y="714356"/>
            <a:ext cx="8713788" cy="542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endParaRPr lang="nl-BE" sz="2000" kern="0" dirty="0">
              <a:solidFill>
                <a:schemeClr val="accent2"/>
              </a:solidFill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nl-BE" sz="2000" kern="0" dirty="0">
                <a:solidFill>
                  <a:schemeClr val="accent2"/>
                </a:solidFill>
              </a:rPr>
              <a:t>Twee tegenover elkaar liggende zijlijnen vallen samen</a:t>
            </a:r>
          </a:p>
          <a:p>
            <a:pPr marL="800100" lvl="1" indent="-342900">
              <a:spcBef>
                <a:spcPct val="20000"/>
              </a:spcBef>
            </a:pPr>
            <a:r>
              <a:rPr lang="nl-BE" sz="2000" kern="0" dirty="0">
                <a:solidFill>
                  <a:schemeClr val="accent2"/>
                </a:solidFill>
              </a:rPr>
              <a:t>			</a:t>
            </a:r>
            <a:r>
              <a:rPr lang="nl-BE" sz="2000" kern="0" dirty="0">
                <a:solidFill>
                  <a:srgbClr val="FF3300"/>
                </a:solidFill>
              </a:rPr>
              <a:t>dus: vakjes aan deze zijlijnen zijn naburig</a:t>
            </a: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latin typeface="+mn-lt"/>
            </a:endParaRPr>
          </a:p>
          <a:p>
            <a:pPr marL="342900" lvl="0" indent="-342900">
              <a:spcBef>
                <a:spcPct val="20000"/>
              </a:spcBef>
            </a:pPr>
            <a:endParaRPr lang="nl-BE" sz="2400" kern="0" dirty="0"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57167"/>
            <a:ext cx="8059738" cy="500066"/>
          </a:xfrm>
        </p:spPr>
        <p:txBody>
          <a:bodyPr/>
          <a:lstStyle/>
          <a:p>
            <a:r>
              <a:rPr lang="nl-BE" dirty="0"/>
              <a:t>Lokaliseren van de vakken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56785" name="Rectangle 1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785786" y="2000240"/>
            <a:ext cx="4143404" cy="412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BE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 3 onafhankelijke veranderlijken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4929189" y="1928802"/>
            <a:ext cx="3857653" cy="4197361"/>
          </a:xfrm>
          <a:prstGeom prst="rect">
            <a:avLst/>
          </a:prstGeom>
        </p:spPr>
        <p:txBody>
          <a:bodyPr/>
          <a:lstStyle/>
          <a:p>
            <a:pPr marL="342900" lvl="2" indent="-342900">
              <a:buFont typeface="Arial" pitchFamily="34" charset="0"/>
              <a:buChar char="•"/>
            </a:pPr>
            <a:r>
              <a:rPr lang="nl-BE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 4 onafhankelijke veranderlijken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" name="Picture 34"/>
          <p:cNvPicPr>
            <a:picLocks noChangeAspect="1" noChangeArrowheads="1"/>
          </p:cNvPicPr>
          <p:nvPr/>
        </p:nvPicPr>
        <p:blipFill>
          <a:blip r:embed="rId3" cstate="print"/>
          <a:srcRect t="2799"/>
          <a:stretch>
            <a:fillRect/>
          </a:stretch>
        </p:blipFill>
        <p:spPr bwMode="auto">
          <a:xfrm>
            <a:off x="285720" y="2857496"/>
            <a:ext cx="380856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2928934"/>
            <a:ext cx="521064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mph" presetSubtype="0" repeatCount="indefinite" fill="hold" nodeType="click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wd">
                                    <p:tmPct val="2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Andere voorstellingswijzen (vb. bij K4-map)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A4EF0-672C-4133-B0E5-0E4C4A5865AD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223608" cy="216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17038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 1 - &amp;quot;Ontwerpsjabloon KaHo Sint-Lieven 2009&amp;quot;&quot;/&gt;&lt;property id=&quot;20307&quot; value=&quot;256&quot;/&gt;&lt;/object&gt;&lt;object type=&quot;3&quot; unique_id=&quot;10005&quot;&gt;&lt;property id=&quot;20148&quot; value=&quot;5&quot;/&gt;&lt;property id=&quot;20300&quot; value=&quot;Dia 2 - &amp;quot;Inleiding&amp;quot;&quot;/&gt;&lt;property id=&quot;20307&quot; value=&quot;357&quot;/&gt;&lt;/object&gt;&lt;object type=&quot;3&quot; unique_id=&quot;10006&quot;&gt;&lt;property id=&quot;20148&quot; value=&quot;5&quot;/&gt;&lt;property id=&quot;20300&quot; value=&quot;Dia 3 - &amp;quot;Overzicht&amp;quot;&quot;/&gt;&lt;property id=&quot;20307&quot; value=&quot;358&quot;/&gt;&lt;/object&gt;&lt;object type=&quot;3&quot; unique_id=&quot;10007&quot;&gt;&lt;property id=&quot;20148&quot; value=&quot;5&quot;/&gt;&lt;property id=&quot;20300&quot; value=&quot;Dia 4 - &amp;quot;Wie maakte dit sjabloon?&amp;quot;&quot;/&gt;&lt;property id=&quot;20307&quot; value=&quot;359&quot;/&gt;&lt;/object&gt;&lt;object type=&quot;3&quot; unique_id=&quot;10008&quot;&gt;&lt;property id=&quot;20148&quot; value=&quot;5&quot;/&gt;&lt;property id=&quot;20300&quot; value=&quot;Dia 5 - &amp;quot;Wat is de bedoeling van dit sjabloon?&amp;quot;&quot;/&gt;&lt;property id=&quot;20307&quot; value=&quot;360&quot;/&gt;&lt;/object&gt;&lt;object type=&quot;3&quot; unique_id=&quot;10009&quot;&gt;&lt;property id=&quot;20148&quot; value=&quot;5&quot;/&gt;&lt;property id=&quot;20300&quot; value=&quot;Dia 6 - &amp;quot;Welk sjabloon mag ik gebruiken?&amp;quot;&quot;/&gt;&lt;property id=&quot;20307&quot; value=&quot;361&quot;/&gt;&lt;/object&gt;&lt;object type=&quot;3&quot; unique_id=&quot;10010&quot;&gt;&lt;property id=&quot;20148&quot; value=&quot;5&quot;/&gt;&lt;property id=&quot;20300&quot; value=&quot;Dia 7 - &amp;quot;Waar vind ik deze sjablonen?&amp;quot;&quot;/&gt;&lt;property id=&quot;20307&quot; value=&quot;362&quot;/&gt;&lt;/object&gt;&lt;object type=&quot;3&quot; unique_id=&quot;10011&quot;&gt;&lt;property id=&quot;20148&quot; value=&quot;5&quot;/&gt;&lt;property id=&quot;20300&quot; value=&quot;Dia 8 - &amp;quot;Hoe maak ik een nieuwe presentatie met dit sjabloon?&amp;quot;&quot;/&gt;&lt;property id=&quot;20307&quot; value=&quot;365&quot;/&gt;&lt;/object&gt;&lt;object type=&quot;3&quot; unique_id=&quot;10012&quot;&gt;&lt;property id=&quot;20148&quot; value=&quot;5&quot;/&gt;&lt;property id=&quot;20300&quot; value=&quot;Dia 9 - &amp;quot;Hoe krijg ik dit sjabloon op mijn computer?&amp;quot;&quot;/&gt;&lt;property id=&quot;20307&quot; value=&quot;363&quot;/&gt;&lt;/object&gt;&lt;object type=&quot;3&quot; unique_id=&quot;10013&quot;&gt;&lt;property id=&quot;20148&quot; value=&quot;5&quot;/&gt;&lt;property id=&quot;20300&quot; value=&quot;Dia 10 - &amp;quot;Het sjabloon volledig uitgelegd…&amp;quot;&quot;/&gt;&lt;property id=&quot;20307&quot; value=&quot;364&quot;/&gt;&lt;/object&gt;&lt;object type=&quot;3&quot; unique_id=&quot;10014&quot;&gt;&lt;property id=&quot;20148&quot; value=&quot;5&quot;/&gt;&lt;property id=&quot;20300&quot; value=&quot;Dia 11 - &amp;quot;Inleiding&amp;quot;&quot;/&gt;&lt;property id=&quot;20307&quot; value=&quot;366&quot;/&gt;&lt;/object&gt;&lt;object type=&quot;3&quot; unique_id=&quot;10015&quot;&gt;&lt;property id=&quot;20148&quot; value=&quot;5&quot;/&gt;&lt;property id=&quot;20300&quot; value=&quot;Dia 12 - &amp;quot;Het aanpassen van de voettekst onderaan&amp;quot;&quot;/&gt;&lt;property id=&quot;20307&quot; value=&quot;294&quot;/&gt;&lt;/object&gt;&lt;object type=&quot;3&quot; unique_id=&quot;10016&quot;&gt;&lt;property id=&quot;20148&quot; value=&quot;5&quot;/&gt;&lt;property id=&quot;20300&quot; value=&quot;Dia 13 - &amp;quot;Wat u niet mag wijzigen&amp;quot;&quot;/&gt;&lt;property id=&quot;20307&quot; value=&quot;339&quot;/&gt;&lt;/object&gt;&lt;object type=&quot;3&quot; unique_id=&quot;10017&quot;&gt;&lt;property id=&quot;20148&quot; value=&quot;5&quot;/&gt;&lt;property id=&quot;20300&quot; value=&quot;Dia 14 - &amp;quot;Gebruik powerpoint zoals het werd bedoeld&amp;quot;&quot;/&gt;&lt;property id=&quot;20307&quot; value=&quot;367&quot;/&gt;&lt;/object&gt;&lt;object type=&quot;3&quot; unique_id=&quot;10018&quot;&gt;&lt;property id=&quot;20148&quot; value=&quot;5&quot;/&gt;&lt;property id=&quot;20300&quot; value=&quot;Dia 15 - &amp;quot;Gebruik een titeldia tussen de&amp;#x0D;&amp;#x0A;verschillende hoofdstukken van de presentatie&amp;quot;&quot;/&gt;&lt;property id=&quot;20307&quot; value=&quot;356&quot;/&gt;&lt;/object&gt;&lt;object type=&quot;3&quot; unique_id=&quot;10019&quot;&gt;&lt;property id=&quot;20148&quot; value=&quot;5&quot;/&gt;&lt;property id=&quot;20300&quot; value=&quot;Dia 16 - &amp;quot;Overzicht&amp;quot;&quot;/&gt;&lt;property id=&quot;20307&quot; value=&quot;341&quot;/&gt;&lt;/object&gt;&lt;object type=&quot;3&quot; unique_id=&quot;10020&quot;&gt;&lt;property id=&quot;20148&quot; value=&quot;5&quot;/&gt;&lt;property id=&quot;20300&quot; value=&quot;Dia 17 - &amp;quot;Onderwerp 1&amp;quot;&quot;/&gt;&lt;property id=&quot;20307&quot; value=&quot;343&quot;/&gt;&lt;/object&gt;&lt;object type=&quot;3&quot; unique_id=&quot;10021&quot;&gt;&lt;property id=&quot;20148&quot; value=&quot;5&quot;/&gt;&lt;property id=&quot;20300&quot; value=&quot;Dia 18 - &amp;quot;Onderwerp 1&amp;quot;&quot;/&gt;&lt;property id=&quot;20307&quot; value=&quot;345&quot;/&gt;&lt;/object&gt;&lt;object type=&quot;3&quot; unique_id=&quot;10022&quot;&gt;&lt;property id=&quot;20148&quot; value=&quot;5&quot;/&gt;&lt;property id=&quot;20300&quot; value=&quot;Dia 19 - &amp;quot;Onderwerp 1 – Manier 1&amp;quot;&quot;/&gt;&lt;property id=&quot;20307&quot; value=&quot;346&quot;/&gt;&lt;/object&gt;&lt;object type=&quot;3&quot; unique_id=&quot;10023&quot;&gt;&lt;property id=&quot;20148&quot; value=&quot;5&quot;/&gt;&lt;property id=&quot;20300&quot; value=&quot;Dia 20 - &amp;quot;Onderwerp 1&amp;quot;&quot;/&gt;&lt;property id=&quot;20307&quot; value=&quot;347&quot;/&gt;&lt;/object&gt;&lt;object type=&quot;3&quot; unique_id=&quot;10024&quot;&gt;&lt;property id=&quot;20148&quot; value=&quot;5&quot;/&gt;&lt;property id=&quot;20300&quot; value=&quot;Dia 21 - &amp;quot;Vraag eens een opleiding aan…&amp;quot;&quot;/&gt;&lt;property id=&quot;20307&quot; value=&quot;368&quot;/&gt;&lt;/object&gt;&lt;object type=&quot;3&quot; unique_id=&quot;10025&quot;&gt;&lt;property id=&quot;20148&quot; value=&quot;5&quot;/&gt;&lt;property id=&quot;20300&quot; value=&quot;Dia 22&quot;/&gt;&lt;property id=&quot;20307&quot; value=&quot;35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ntwerpsjabloon KaHo Sint-Lieven 2009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Ontwerpsjabloon KaHo Sint-Lieven 2009</Template>
  <TotalTime>9340</TotalTime>
  <Words>1297</Words>
  <Application>Microsoft Office PowerPoint</Application>
  <PresentationFormat>Diavoorstelling (4:3)</PresentationFormat>
  <Paragraphs>480</Paragraphs>
  <Slides>33</Slides>
  <Notes>8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Arial</vt:lpstr>
      <vt:lpstr>Cambria Math</vt:lpstr>
      <vt:lpstr>Courier New</vt:lpstr>
      <vt:lpstr>Times New Roman</vt:lpstr>
      <vt:lpstr>Wingdings</vt:lpstr>
      <vt:lpstr>Wingdings 3</vt:lpstr>
      <vt:lpstr>Ontwerpsjabloon KaHo Sint-Lieven 2009</vt:lpstr>
      <vt:lpstr>Equation</vt:lpstr>
      <vt:lpstr>VEREENVOUDIGINGSTECHNIEKEN  Les 4 : DE KARNAUGHKAART</vt:lpstr>
      <vt:lpstr>Handboek</vt:lpstr>
      <vt:lpstr>DE KARNAUGH-KAART</vt:lpstr>
      <vt:lpstr>Vorm Karnaugh-kaart</vt:lpstr>
      <vt:lpstr>Hoogstens 4 variabelen</vt:lpstr>
      <vt:lpstr>Lokaliseren van de vakken</vt:lpstr>
      <vt:lpstr>Lokaliseren van de vakken</vt:lpstr>
      <vt:lpstr>Lokaliseren van de vakken</vt:lpstr>
      <vt:lpstr>PowerPoint-presentatie</vt:lpstr>
      <vt:lpstr>Nummering van de vakken</vt:lpstr>
      <vt:lpstr>Invullen Karnaugh-kaart</vt:lpstr>
      <vt:lpstr>Groeperen van vakken</vt:lpstr>
      <vt:lpstr>Groeperen van vakken</vt:lpstr>
      <vt:lpstr>Groeperen van vakken</vt:lpstr>
      <vt:lpstr>Groeperen van vakken</vt:lpstr>
      <vt:lpstr>Vereenvoudigen van functies</vt:lpstr>
      <vt:lpstr>Vereenvoudigen van functies</vt:lpstr>
      <vt:lpstr>Vereenvoudigen van functies</vt:lpstr>
      <vt:lpstr>Gebieden AND-en of OR-en</vt:lpstr>
      <vt:lpstr>Gebieden AND-en of OR-en</vt:lpstr>
      <vt:lpstr>Invullen van de Karnaugh-kaart</vt:lpstr>
      <vt:lpstr>Don’t cares</vt:lpstr>
      <vt:lpstr>Don’t cares</vt:lpstr>
      <vt:lpstr>Quine Mc-Cluskey</vt:lpstr>
      <vt:lpstr>WinLogiLab</vt:lpstr>
      <vt:lpstr>Overzicht definities</vt:lpstr>
      <vt:lpstr>Overzicht definities</vt:lpstr>
      <vt:lpstr>Oefeningen: vereenvoudigen met Karnaugh-kaarten</vt:lpstr>
      <vt:lpstr>Oefeningen: vereenvoudigen met Karnaugh-kaarten</vt:lpstr>
      <vt:lpstr>DE KARNAUGH-KAART</vt:lpstr>
      <vt:lpstr>Oefeningen: Los op met een Karnaughkaart </vt:lpstr>
      <vt:lpstr>Oefeningen: Los op met een Karnaughkaart </vt:lpstr>
      <vt:lpstr>Oefeningen: Los op met een Karnaughkaart </vt:lpstr>
    </vt:vector>
  </TitlesOfParts>
  <Manager>Dienst Onderwijsverzorging en -ontwikkeling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2009</dc:title>
  <dc:creator>Wim</dc:creator>
  <cp:lastModifiedBy>Ferre Defossez</cp:lastModifiedBy>
  <cp:revision>491</cp:revision>
  <cp:lastPrinted>2019-03-11T14:47:22Z</cp:lastPrinted>
  <dcterms:created xsi:type="dcterms:W3CDTF">2009-02-09T08:37:02Z</dcterms:created>
  <dcterms:modified xsi:type="dcterms:W3CDTF">2024-03-07T20:29:40Z</dcterms:modified>
</cp:coreProperties>
</file>