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42"/>
  </p:notesMasterIdLst>
  <p:handoutMasterIdLst>
    <p:handoutMasterId r:id="rId43"/>
  </p:handoutMasterIdLst>
  <p:sldIdLst>
    <p:sldId id="522" r:id="rId8"/>
    <p:sldId id="523" r:id="rId9"/>
    <p:sldId id="470" r:id="rId10"/>
    <p:sldId id="512" r:id="rId11"/>
    <p:sldId id="513" r:id="rId12"/>
    <p:sldId id="520" r:id="rId13"/>
    <p:sldId id="514" r:id="rId14"/>
    <p:sldId id="515" r:id="rId15"/>
    <p:sldId id="499" r:id="rId16"/>
    <p:sldId id="493" r:id="rId17"/>
    <p:sldId id="517" r:id="rId18"/>
    <p:sldId id="516" r:id="rId19"/>
    <p:sldId id="467" r:id="rId20"/>
    <p:sldId id="478" r:id="rId21"/>
    <p:sldId id="518" r:id="rId22"/>
    <p:sldId id="494" r:id="rId23"/>
    <p:sldId id="498" r:id="rId24"/>
    <p:sldId id="500" r:id="rId25"/>
    <p:sldId id="501" r:id="rId26"/>
    <p:sldId id="502" r:id="rId27"/>
    <p:sldId id="503" r:id="rId28"/>
    <p:sldId id="504" r:id="rId29"/>
    <p:sldId id="505" r:id="rId30"/>
    <p:sldId id="511" r:id="rId31"/>
    <p:sldId id="506" r:id="rId32"/>
    <p:sldId id="507" r:id="rId33"/>
    <p:sldId id="508" r:id="rId34"/>
    <p:sldId id="521" r:id="rId35"/>
    <p:sldId id="509" r:id="rId36"/>
    <p:sldId id="510" r:id="rId37"/>
    <p:sldId id="495" r:id="rId38"/>
    <p:sldId id="496" r:id="rId39"/>
    <p:sldId id="519" r:id="rId40"/>
    <p:sldId id="492" r:id="rId41"/>
  </p:sldIdLst>
  <p:sldSz cx="9144000" cy="6858000" type="screen4x3"/>
  <p:notesSz cx="6864350" cy="9996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0AF"/>
    <a:srgbClr val="4D83D3"/>
    <a:srgbClr val="255398"/>
    <a:srgbClr val="C09200"/>
    <a:srgbClr val="3774CD"/>
    <a:srgbClr val="23835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494E8-8F54-4201-AA95-F83036ECF98E}" v="2" dt="2024-03-09T14:20:53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5966" autoAdjust="0"/>
  </p:normalViewPr>
  <p:slideViewPr>
    <p:cSldViewPr>
      <p:cViewPr varScale="1">
        <p:scale>
          <a:sx n="62" d="100"/>
          <a:sy n="62" d="100"/>
        </p:scale>
        <p:origin x="20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669494E8-8F54-4201-AA95-F83036ECF98E}"/>
    <pc:docChg chg="undo custSel modSld">
      <pc:chgData name="Ferre Defossez" userId="d2ef152c-5cd9-403c-bcbb-7b596a2b278e" providerId="ADAL" clId="{669494E8-8F54-4201-AA95-F83036ECF98E}" dt="2024-03-09T14:20:53.548" v="6" actId="1076"/>
      <pc:docMkLst>
        <pc:docMk/>
      </pc:docMkLst>
      <pc:sldChg chg="modSp">
        <pc:chgData name="Ferre Defossez" userId="d2ef152c-5cd9-403c-bcbb-7b596a2b278e" providerId="ADAL" clId="{669494E8-8F54-4201-AA95-F83036ECF98E}" dt="2024-03-09T13:18:58.822" v="2" actId="1076"/>
        <pc:sldMkLst>
          <pc:docMk/>
          <pc:sldMk cId="139397201" sldId="467"/>
        </pc:sldMkLst>
        <pc:picChg chg="mod">
          <ac:chgData name="Ferre Defossez" userId="d2ef152c-5cd9-403c-bcbb-7b596a2b278e" providerId="ADAL" clId="{669494E8-8F54-4201-AA95-F83036ECF98E}" dt="2024-03-09T13:18:58.822" v="2" actId="1076"/>
          <ac:picMkLst>
            <pc:docMk/>
            <pc:sldMk cId="139397201" sldId="467"/>
            <ac:picMk id="12290" creationId="{00000000-0000-0000-0000-000000000000}"/>
          </ac:picMkLst>
        </pc:picChg>
      </pc:sldChg>
      <pc:sldChg chg="modSp mod">
        <pc:chgData name="Ferre Defossez" userId="d2ef152c-5cd9-403c-bcbb-7b596a2b278e" providerId="ADAL" clId="{669494E8-8F54-4201-AA95-F83036ECF98E}" dt="2024-03-09T12:42:05.541" v="1" actId="15"/>
        <pc:sldMkLst>
          <pc:docMk/>
          <pc:sldMk cId="3467838027" sldId="470"/>
        </pc:sldMkLst>
        <pc:spChg chg="mod">
          <ac:chgData name="Ferre Defossez" userId="d2ef152c-5cd9-403c-bcbb-7b596a2b278e" providerId="ADAL" clId="{669494E8-8F54-4201-AA95-F83036ECF98E}" dt="2024-03-09T12:42:05.541" v="1" actId="15"/>
          <ac:spMkLst>
            <pc:docMk/>
            <pc:sldMk cId="3467838027" sldId="470"/>
            <ac:spMk id="55298" creationId="{00000000-0000-0000-0000-000000000000}"/>
          </ac:spMkLst>
        </pc:spChg>
      </pc:sldChg>
      <pc:sldChg chg="modSp">
        <pc:chgData name="Ferre Defossez" userId="d2ef152c-5cd9-403c-bcbb-7b596a2b278e" providerId="ADAL" clId="{669494E8-8F54-4201-AA95-F83036ECF98E}" dt="2024-03-09T14:20:53.548" v="6" actId="1076"/>
        <pc:sldMkLst>
          <pc:docMk/>
          <pc:sldMk cId="487869636" sldId="505"/>
        </pc:sldMkLst>
        <pc:picChg chg="mod">
          <ac:chgData name="Ferre Defossez" userId="d2ef152c-5cd9-403c-bcbb-7b596a2b278e" providerId="ADAL" clId="{669494E8-8F54-4201-AA95-F83036ECF98E}" dt="2024-03-09T14:20:53.548" v="6" actId="1076"/>
          <ac:picMkLst>
            <pc:docMk/>
            <pc:sldMk cId="487869636" sldId="505"/>
            <ac:picMk id="5122" creationId="{00000000-0000-0000-0000-000000000000}"/>
          </ac:picMkLst>
        </pc:picChg>
      </pc:sldChg>
      <pc:sldChg chg="modSp mod">
        <pc:chgData name="Ferre Defossez" userId="d2ef152c-5cd9-403c-bcbb-7b596a2b278e" providerId="ADAL" clId="{669494E8-8F54-4201-AA95-F83036ECF98E}" dt="2024-03-09T13:23:22.849" v="5" actId="14100"/>
        <pc:sldMkLst>
          <pc:docMk/>
          <pc:sldMk cId="2789826715" sldId="516"/>
        </pc:sldMkLst>
        <pc:spChg chg="mod">
          <ac:chgData name="Ferre Defossez" userId="d2ef152c-5cd9-403c-bcbb-7b596a2b278e" providerId="ADAL" clId="{669494E8-8F54-4201-AA95-F83036ECF98E}" dt="2024-03-09T13:23:22.849" v="5" actId="14100"/>
          <ac:spMkLst>
            <pc:docMk/>
            <pc:sldMk cId="2789826715" sldId="516"/>
            <ac:spMk id="552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50888"/>
            <a:ext cx="4997450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3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432A88-9F8E-4DEE-AC92-1A2F8E1E5A86}" type="datetime1">
              <a:rPr lang="nl-BE" smtClean="0"/>
              <a:t>9/03/2024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8596" indent="-287922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51687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12362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73036" indent="-230337" eaLnBrk="0" hangingPunct="0"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33711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94386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55060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915735" indent="-230337" defTabSz="452677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9402" algn="l"/>
                <a:tab pos="1458803" algn="l"/>
                <a:tab pos="2188205" algn="l"/>
                <a:tab pos="2917607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50888"/>
            <a:ext cx="4997450" cy="37480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1268760"/>
            <a:ext cx="8640762" cy="866775"/>
          </a:xfrm>
        </p:spPr>
        <p:txBody>
          <a:bodyPr/>
          <a:lstStyle/>
          <a:p>
            <a:pPr algn="ctr"/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1043608" y="2823319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255398"/>
                </a:solidFill>
                <a:latin typeface="Corbel" panose="020B0503020204020204" pitchFamily="34" charset="0"/>
              </a:rPr>
              <a:t>Les 5: Codering van getallen + codes</a:t>
            </a:r>
          </a:p>
        </p:txBody>
      </p:sp>
    </p:spTree>
    <p:extLst>
      <p:ext uri="{BB962C8B-B14F-4D97-AF65-F5344CB8AC3E}">
        <p14:creationId xmlns:p14="http://schemas.microsoft.com/office/powerpoint/2010/main" val="172123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200" dirty="0"/>
              <a:t>Codering van gehele getallen: </a:t>
            </a:r>
            <a:r>
              <a:rPr lang="en-GB" sz="2200" dirty="0"/>
              <a:t>2’s complement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Two’s complement = 2’s complement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 gebieden van </a:t>
            </a:r>
            <a:r>
              <a:rPr lang="nl-BE" dirty="0" err="1"/>
              <a:t>unsigned</a:t>
            </a:r>
            <a:r>
              <a:rPr lang="nl-BE" dirty="0"/>
              <a:t> mode en </a:t>
            </a:r>
            <a:r>
              <a:rPr lang="nl-BE" dirty="0" err="1"/>
              <a:t>signed</a:t>
            </a:r>
            <a:r>
              <a:rPr lang="nl-BE" dirty="0"/>
              <a:t> mode overlappen elkaar.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050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200" dirty="0"/>
              <a:t>Codering van gehele getallen: </a:t>
            </a:r>
            <a:r>
              <a:rPr lang="en-GB" sz="2200" dirty="0"/>
              <a:t>2’s complement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sz="2000" dirty="0"/>
              <a:t>De binaire codering van negatieve getallen in </a:t>
            </a:r>
            <a:r>
              <a:rPr lang="nl-BE" sz="2000" cap="small" dirty="0">
                <a:solidFill>
                  <a:srgbClr val="0070C0"/>
                </a:solidFill>
              </a:rPr>
              <a:t>2’s complement</a:t>
            </a:r>
            <a:r>
              <a:rPr lang="nl-BE" sz="2000" dirty="0"/>
              <a:t> (8-bit).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endParaRPr lang="nl-BE" sz="2000" u="sng" dirty="0"/>
          </a:p>
          <a:p>
            <a:pPr marL="0" indent="0">
              <a:buNone/>
            </a:pPr>
            <a:r>
              <a:rPr lang="nl-BE" sz="2000" u="sng" dirty="0"/>
              <a:t>Bemerk</a:t>
            </a:r>
            <a:r>
              <a:rPr lang="nl-BE" sz="2000" dirty="0"/>
              <a:t>: na 0000 0000 komt 1111 1111 (vergelijk met kilometerteller)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92" y="1468335"/>
            <a:ext cx="5838135" cy="419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96" y="5373639"/>
            <a:ext cx="1335298" cy="1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2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" y="1556792"/>
            <a:ext cx="8162712" cy="391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Codering van gehele getallen: </a:t>
            </a:r>
            <a:r>
              <a:rPr lang="en-GB" dirty="0"/>
              <a:t>2’s complement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Berekenen van de tegengestelde waarde: </a:t>
            </a:r>
            <a:r>
              <a:rPr lang="nl-BE" dirty="0" err="1"/>
              <a:t>compinc</a:t>
            </a:r>
            <a:r>
              <a:rPr lang="nl-BE" dirty="0"/>
              <a:t>!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Bemerk: -128 heeft geen tegengestelde waarde (in het 8-bit systeem)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67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/>
              <a:t>2’s complement: “</a:t>
            </a:r>
            <a:r>
              <a:rPr lang="en-GB" sz="2400" dirty="0" err="1"/>
              <a:t>compinc</a:t>
            </a:r>
            <a:r>
              <a:rPr lang="en-GB" sz="2400" dirty="0"/>
              <a:t>” (van </a:t>
            </a:r>
            <a:r>
              <a:rPr lang="en-GB" sz="2400" dirty="0" err="1"/>
              <a:t>positief</a:t>
            </a:r>
            <a:r>
              <a:rPr lang="en-GB" sz="2400" dirty="0"/>
              <a:t> </a:t>
            </a:r>
            <a:r>
              <a:rPr lang="en-GB" sz="2400" dirty="0" err="1"/>
              <a:t>naar</a:t>
            </a:r>
            <a:r>
              <a:rPr lang="en-GB" sz="2400" dirty="0"/>
              <a:t> </a:t>
            </a:r>
            <a:r>
              <a:rPr lang="en-GB" sz="2400" dirty="0" err="1"/>
              <a:t>negatief</a:t>
            </a:r>
            <a:r>
              <a:rPr lang="en-GB" sz="24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 err="1"/>
              <a:t>comp</a:t>
            </a:r>
            <a:r>
              <a:rPr lang="nl-BE" sz="2400" dirty="0"/>
              <a:t> = complementeren 	(= eerst bits inverteren)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 err="1"/>
              <a:t>inc</a:t>
            </a:r>
            <a:r>
              <a:rPr lang="nl-BE" sz="2400" dirty="0"/>
              <a:t> = </a:t>
            </a:r>
            <a:r>
              <a:rPr lang="nl-BE" sz="2400" dirty="0" err="1"/>
              <a:t>incrementeren</a:t>
            </a:r>
            <a:r>
              <a:rPr lang="nl-BE" sz="2400" dirty="0"/>
              <a:t> 		(= dan +1)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8" y="1988840"/>
            <a:ext cx="8284523" cy="184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06197"/>
            <a:ext cx="7416823" cy="111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972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err="1"/>
              <a:t>Complementeren</a:t>
            </a:r>
            <a:r>
              <a:rPr lang="en-GB" sz="2400" dirty="0"/>
              <a:t> (van </a:t>
            </a:r>
            <a:r>
              <a:rPr lang="en-GB" sz="2400" dirty="0" err="1"/>
              <a:t>negatief</a:t>
            </a:r>
            <a:r>
              <a:rPr lang="en-GB" sz="2400" dirty="0"/>
              <a:t> </a:t>
            </a:r>
            <a:r>
              <a:rPr lang="en-GB" sz="2400" dirty="0" err="1"/>
              <a:t>naar</a:t>
            </a:r>
            <a:r>
              <a:rPr lang="en-GB" sz="2400" dirty="0"/>
              <a:t> </a:t>
            </a:r>
            <a:r>
              <a:rPr lang="en-GB" sz="2400" dirty="0" err="1"/>
              <a:t>positief</a:t>
            </a:r>
            <a:r>
              <a:rPr lang="en-GB" sz="24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>
                <a:sym typeface="Wingdings 3"/>
              </a:rPr>
              <a:t>Omgekeerd</a:t>
            </a:r>
            <a:r>
              <a:rPr lang="en-GB" dirty="0">
                <a:sym typeface="Wingdings 3"/>
              </a:rPr>
              <a:t> </a:t>
            </a:r>
            <a:r>
              <a:rPr lang="en-GB" dirty="0" err="1">
                <a:sym typeface="Wingdings 3"/>
              </a:rPr>
              <a:t>voorbeeld</a:t>
            </a:r>
            <a:r>
              <a:rPr lang="en-GB" dirty="0">
                <a:sym typeface="Wingdings 3"/>
              </a:rPr>
              <a:t>: van </a:t>
            </a:r>
            <a:r>
              <a:rPr lang="en-GB" dirty="0" err="1">
                <a:sym typeface="Wingdings 3"/>
              </a:rPr>
              <a:t>neg</a:t>
            </a:r>
            <a:r>
              <a:rPr lang="en-GB" dirty="0">
                <a:sym typeface="Wingdings 3"/>
              </a:rPr>
              <a:t>  </a:t>
            </a:r>
            <a:r>
              <a:rPr lang="en-GB" dirty="0" err="1">
                <a:sym typeface="Wingdings 3"/>
              </a:rPr>
              <a:t>pos</a:t>
            </a: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= </a:t>
            </a:r>
            <a:r>
              <a:rPr lang="en-GB" dirty="0" err="1">
                <a:sym typeface="Wingdings 3"/>
              </a:rPr>
              <a:t>controle</a:t>
            </a:r>
            <a:r>
              <a:rPr lang="en-GB" dirty="0">
                <a:sym typeface="Wingdings 3"/>
              </a:rPr>
              <a:t> van </a:t>
            </a:r>
            <a:r>
              <a:rPr lang="en-GB" dirty="0" err="1">
                <a:sym typeface="Wingdings 3"/>
              </a:rPr>
              <a:t>vorige</a:t>
            </a:r>
            <a:r>
              <a:rPr lang="en-GB" dirty="0">
                <a:sym typeface="Wingdings 3"/>
              </a:rPr>
              <a:t> </a:t>
            </a:r>
            <a:r>
              <a:rPr lang="en-GB" dirty="0" err="1">
                <a:sym typeface="Wingdings 3"/>
              </a:rPr>
              <a:t>dia</a:t>
            </a:r>
            <a:r>
              <a:rPr lang="en-GB" dirty="0">
                <a:sym typeface="Wingdings 3"/>
              </a:rPr>
              <a:t>…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Compinc</a:t>
            </a:r>
            <a:r>
              <a:rPr lang="en-GB" dirty="0"/>
              <a:t> regel </a:t>
            </a:r>
            <a:r>
              <a:rPr lang="en-GB" dirty="0" err="1"/>
              <a:t>werkt</a:t>
            </a:r>
            <a:r>
              <a:rPr lang="en-GB" dirty="0"/>
              <a:t> in twee </a:t>
            </a:r>
            <a:r>
              <a:rPr lang="en-GB" dirty="0" err="1"/>
              <a:t>richtingen</a:t>
            </a:r>
            <a:r>
              <a:rPr lang="en-GB" dirty="0"/>
              <a:t>: </a:t>
            </a:r>
            <a:r>
              <a:rPr lang="en-GB" dirty="0" err="1"/>
              <a:t>pos</a:t>
            </a:r>
            <a:r>
              <a:rPr lang="en-GB" dirty="0"/>
              <a:t> </a:t>
            </a:r>
            <a:r>
              <a:rPr lang="en-GB" dirty="0">
                <a:sym typeface="Wingdings 3"/>
              </a:rPr>
              <a:t>  </a:t>
            </a:r>
            <a:r>
              <a:rPr lang="en-GB" dirty="0" err="1">
                <a:sym typeface="Wingdings 3"/>
              </a:rPr>
              <a:t>neg</a:t>
            </a:r>
            <a:r>
              <a:rPr lang="en-GB" dirty="0">
                <a:sym typeface="Wingdings 3"/>
              </a:rPr>
              <a:t>!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>
                <a:sym typeface="Wingdings 3"/>
              </a:rPr>
              <a:t>Compinc</a:t>
            </a:r>
            <a:r>
              <a:rPr lang="en-GB" dirty="0">
                <a:sym typeface="Wingdings 3"/>
              </a:rPr>
              <a:t> mag je </a:t>
            </a:r>
            <a:r>
              <a:rPr lang="en-GB" dirty="0" err="1">
                <a:sym typeface="Wingdings 3"/>
              </a:rPr>
              <a:t>ook</a:t>
            </a:r>
            <a:r>
              <a:rPr lang="en-GB" dirty="0">
                <a:sym typeface="Wingdings 3"/>
              </a:rPr>
              <a:t> in </a:t>
            </a:r>
            <a:r>
              <a:rPr lang="en-GB" dirty="0" err="1">
                <a:sym typeface="Wingdings 3"/>
              </a:rPr>
              <a:t>hexvorm</a:t>
            </a:r>
            <a:r>
              <a:rPr lang="en-GB" dirty="0">
                <a:sym typeface="Wingdings 3"/>
              </a:rPr>
              <a:t> </a:t>
            </a:r>
            <a:r>
              <a:rPr lang="en-GB" dirty="0" err="1">
                <a:sym typeface="Wingdings 3"/>
              </a:rPr>
              <a:t>uitvoeren</a:t>
            </a:r>
            <a:r>
              <a:rPr lang="en-GB" dirty="0">
                <a:sym typeface="Wingdings 3"/>
              </a:rPr>
              <a:t> (</a:t>
            </a:r>
            <a:r>
              <a:rPr lang="en-GB" dirty="0" err="1">
                <a:sym typeface="Wingdings 3"/>
              </a:rPr>
              <a:t>zie</a:t>
            </a:r>
            <a:r>
              <a:rPr lang="en-GB" dirty="0">
                <a:sym typeface="Wingdings 3"/>
              </a:rPr>
              <a:t> </a:t>
            </a:r>
            <a:r>
              <a:rPr lang="en-GB" dirty="0" err="1">
                <a:sym typeface="Wingdings 3"/>
              </a:rPr>
              <a:t>bovenstaand</a:t>
            </a:r>
            <a:r>
              <a:rPr lang="en-GB" dirty="0">
                <a:sym typeface="Wingdings 3"/>
              </a:rPr>
              <a:t> </a:t>
            </a:r>
            <a:r>
              <a:rPr lang="en-GB" dirty="0" err="1">
                <a:sym typeface="Wingdings 3"/>
              </a:rPr>
              <a:t>voorbeeld</a:t>
            </a:r>
            <a:r>
              <a:rPr lang="en-GB" dirty="0">
                <a:sym typeface="Wingdings 3"/>
              </a:rPr>
              <a:t>)</a:t>
            </a:r>
          </a:p>
          <a:p>
            <a:pPr marL="450850" indent="-45085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200" dirty="0">
                <a:solidFill>
                  <a:srgbClr val="FF0000"/>
                </a:solidFill>
              </a:rPr>
              <a:t>Merk op dat bij de bepaling van de getalwaarde in </a:t>
            </a:r>
            <a:r>
              <a:rPr lang="nl-BE" sz="2200" dirty="0" err="1">
                <a:solidFill>
                  <a:srgbClr val="FF0000"/>
                </a:solidFill>
              </a:rPr>
              <a:t>signed</a:t>
            </a:r>
            <a:r>
              <a:rPr lang="nl-BE" sz="2200" dirty="0">
                <a:solidFill>
                  <a:srgbClr val="FF0000"/>
                </a:solidFill>
              </a:rPr>
              <a:t> mode het minteken (b</a:t>
            </a:r>
            <a:r>
              <a:rPr lang="nl-BE" sz="2200" baseline="-25000" dirty="0">
                <a:solidFill>
                  <a:srgbClr val="FF0000"/>
                </a:solidFill>
              </a:rPr>
              <a:t>7</a:t>
            </a:r>
            <a:r>
              <a:rPr lang="nl-BE" sz="2200" dirty="0">
                <a:solidFill>
                  <a:srgbClr val="FF0000"/>
                </a:solidFill>
              </a:rPr>
              <a:t>) niet terzijde gelaten wordt, maar meespeelt alsof het een volwaardige bit was! Ook in de </a:t>
            </a:r>
            <a:r>
              <a:rPr lang="nl-BE" sz="2200" dirty="0" err="1">
                <a:solidFill>
                  <a:srgbClr val="FF0000"/>
                </a:solidFill>
              </a:rPr>
              <a:t>hex</a:t>
            </a:r>
            <a:r>
              <a:rPr lang="nl-BE" sz="2200" dirty="0">
                <a:solidFill>
                  <a:srgbClr val="FF0000"/>
                </a:solidFill>
              </a:rPr>
              <a:t> notatie voert men de omzetbewerkingen uit alsof het betreffende getal gelegen is tussen 80</a:t>
            </a:r>
            <a:r>
              <a:rPr lang="nl-BE" sz="2200" baseline="-25000" dirty="0">
                <a:solidFill>
                  <a:srgbClr val="FF0000"/>
                </a:solidFill>
              </a:rPr>
              <a:t>16</a:t>
            </a:r>
            <a:r>
              <a:rPr lang="nl-BE" sz="2200" dirty="0">
                <a:solidFill>
                  <a:srgbClr val="FF0000"/>
                </a:solidFill>
              </a:rPr>
              <a:t> en FF</a:t>
            </a:r>
            <a:r>
              <a:rPr lang="nl-BE" sz="2200" baseline="-25000" dirty="0">
                <a:solidFill>
                  <a:srgbClr val="FF0000"/>
                </a:solidFill>
              </a:rPr>
              <a:t>16</a:t>
            </a:r>
            <a:r>
              <a:rPr lang="nl-BE" sz="2200" dirty="0">
                <a:solidFill>
                  <a:srgbClr val="FF0000"/>
                </a:solidFill>
              </a:rPr>
              <a:t> …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772816"/>
            <a:ext cx="7761287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3543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Overzicht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Zie</a:t>
            </a:r>
            <a:r>
              <a:rPr lang="en-GB" dirty="0"/>
              <a:t> apart .pdf </a:t>
            </a:r>
            <a:r>
              <a:rPr lang="en-GB" dirty="0" err="1"/>
              <a:t>bestand</a:t>
            </a:r>
            <a:r>
              <a:rPr lang="en-GB" dirty="0"/>
              <a:t>!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703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1626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Codering van getallen: rationale getallen (niet in handboek!)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Elk </a:t>
            </a:r>
            <a:r>
              <a:rPr lang="en-GB" dirty="0" err="1"/>
              <a:t>rationaal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R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geschreven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als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Door het </a:t>
            </a:r>
            <a:r>
              <a:rPr lang="en-GB" dirty="0" err="1"/>
              <a:t>binaire</a:t>
            </a:r>
            <a:r>
              <a:rPr lang="en-GB" dirty="0"/>
              <a:t> punt n </a:t>
            </a:r>
            <a:r>
              <a:rPr lang="en-GB" dirty="0" err="1"/>
              <a:t>plaatsen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links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verschuiven</a:t>
            </a:r>
            <a:r>
              <a:rPr lang="en-GB" dirty="0"/>
              <a:t>, </a:t>
            </a:r>
            <a:r>
              <a:rPr lang="en-GB" dirty="0" err="1"/>
              <a:t>kan</a:t>
            </a:r>
            <a:r>
              <a:rPr lang="en-GB" dirty="0"/>
              <a:t> men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schrijven</a:t>
            </a:r>
            <a:r>
              <a:rPr lang="en-GB" dirty="0"/>
              <a:t> </a:t>
            </a:r>
            <a:r>
              <a:rPr lang="en-GB" dirty="0" err="1"/>
              <a:t>als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Men </a:t>
            </a:r>
            <a:r>
              <a:rPr lang="en-GB" dirty="0" err="1"/>
              <a:t>noemt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de </a:t>
            </a:r>
            <a:r>
              <a:rPr lang="en-GB" b="1" i="1" dirty="0">
                <a:solidFill>
                  <a:srgbClr val="FF0000"/>
                </a:solidFill>
              </a:rPr>
              <a:t>floating point</a:t>
            </a:r>
            <a:r>
              <a:rPr lang="en-GB" dirty="0"/>
              <a:t> of </a:t>
            </a:r>
            <a:r>
              <a:rPr lang="en-GB" dirty="0" err="1"/>
              <a:t>glijdende</a:t>
            </a:r>
            <a:r>
              <a:rPr lang="en-GB" dirty="0"/>
              <a:t> </a:t>
            </a:r>
            <a:r>
              <a:rPr lang="en-GB" dirty="0" err="1"/>
              <a:t>komma</a:t>
            </a:r>
            <a:r>
              <a:rPr lang="en-GB" dirty="0"/>
              <a:t> (= </a:t>
            </a:r>
            <a:r>
              <a:rPr lang="en-GB" dirty="0" err="1"/>
              <a:t>zwevende</a:t>
            </a:r>
            <a:r>
              <a:rPr lang="en-GB" dirty="0"/>
              <a:t>, </a:t>
            </a:r>
            <a:r>
              <a:rPr lang="en-GB" dirty="0" err="1"/>
              <a:t>drijvende</a:t>
            </a:r>
            <a:r>
              <a:rPr lang="en-GB" dirty="0"/>
              <a:t>) </a:t>
            </a:r>
            <a:r>
              <a:rPr lang="en-GB" dirty="0" err="1"/>
              <a:t>voorstelling</a:t>
            </a:r>
            <a:r>
              <a:rPr lang="en-GB" dirty="0"/>
              <a:t>. Men </a:t>
            </a:r>
            <a:r>
              <a:rPr lang="en-GB" dirty="0" err="1"/>
              <a:t>heeft</a:t>
            </a:r>
            <a:r>
              <a:rPr lang="en-GB" dirty="0"/>
              <a:t> 2 </a:t>
            </a:r>
            <a:r>
              <a:rPr lang="en-GB" dirty="0" err="1"/>
              <a:t>binaire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om op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wijze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rationaal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stellen</a:t>
            </a:r>
            <a:r>
              <a:rPr lang="en-GB" dirty="0"/>
              <a:t>: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Zowel</a:t>
            </a:r>
            <a:r>
              <a:rPr lang="en-GB" dirty="0"/>
              <a:t> de </a:t>
            </a:r>
            <a:r>
              <a:rPr lang="en-GB" dirty="0" err="1"/>
              <a:t>mantisse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de exponent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 of </a:t>
            </a:r>
            <a:r>
              <a:rPr lang="en-GB" dirty="0" err="1"/>
              <a:t>negatief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!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41" y="2558802"/>
            <a:ext cx="52863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34991"/>
            <a:ext cx="23145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791476" y="435581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de mantisse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3808727" y="497063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de exponent</a:t>
            </a:r>
          </a:p>
        </p:txBody>
      </p:sp>
    </p:spTree>
    <p:extLst>
      <p:ext uri="{BB962C8B-B14F-4D97-AF65-F5344CB8AC3E}">
        <p14:creationId xmlns:p14="http://schemas.microsoft.com/office/powerpoint/2010/main" val="31019348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Cijfercodes: de BCD-code, Excess-3 code, Gray-code</a:t>
            </a:r>
          </a:p>
          <a:p>
            <a:pPr lvl="2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+ Eigenschappen van cijfercodes:</a:t>
            </a:r>
          </a:p>
          <a:p>
            <a:pPr marL="2971800" lvl="5" indent="-457200">
              <a:lnSpc>
                <a:spcPct val="83000"/>
              </a:lnSpc>
              <a:buFont typeface="Wingdings" panose="05000000000000000000" pitchFamily="2" charset="2"/>
              <a:buChar char="ü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Gewogen code</a:t>
            </a:r>
          </a:p>
          <a:p>
            <a:pPr marL="2971800" lvl="5" indent="-457200">
              <a:lnSpc>
                <a:spcPct val="83000"/>
              </a:lnSpc>
              <a:buFont typeface="Wingdings" panose="05000000000000000000" pitchFamily="2" charset="2"/>
              <a:buChar char="ü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Zelfcomplementerende code</a:t>
            </a:r>
          </a:p>
          <a:p>
            <a:pPr marL="2971800" lvl="5" indent="-457200">
              <a:lnSpc>
                <a:spcPct val="83000"/>
              </a:lnSpc>
              <a:buFont typeface="Wingdings" panose="05000000000000000000" pitchFamily="2" charset="2"/>
              <a:buChar char="ü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Eén-wisselcode of cyclische code</a:t>
            </a:r>
          </a:p>
          <a:p>
            <a:pPr marL="2971800" lvl="5" indent="-457200">
              <a:lnSpc>
                <a:spcPct val="83000"/>
              </a:lnSpc>
              <a:buFont typeface="Wingdings" panose="05000000000000000000" pitchFamily="2" charset="2"/>
              <a:buChar char="ü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Reflecterende code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Alfanumerieke codes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Technische codes </a:t>
            </a:r>
            <a:r>
              <a:rPr lang="nl-BE" dirty="0">
                <a:sym typeface="Wingdings 3"/>
              </a:rPr>
              <a:t> zevensegment-code</a:t>
            </a: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1299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Cijfercodes: de BCD-code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BCD-code (</a:t>
            </a:r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Coded</a:t>
            </a:r>
            <a:r>
              <a:rPr lang="nl-BE" dirty="0"/>
              <a:t> </a:t>
            </a:r>
            <a:r>
              <a:rPr lang="nl-BE" dirty="0" err="1"/>
              <a:t>Decimal</a:t>
            </a:r>
            <a:r>
              <a:rPr lang="nl-BE" dirty="0"/>
              <a:t>) is een code waarbij men elk cijfer van een decimaal getal voorstelt door 4 bits.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</a:t>
            </a:r>
            <a:r>
              <a:rPr lang="nl-BE" dirty="0"/>
              <a:t>:	3196</a:t>
            </a:r>
            <a:r>
              <a:rPr lang="nl-BE" baseline="-25000" dirty="0"/>
              <a:t>10</a:t>
            </a:r>
            <a:r>
              <a:rPr lang="nl-BE" dirty="0"/>
              <a:t> = 0011 0001 1001 0110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Van de 16 combinaties die met 4 bits mogelijk zijn, worden er in de BCD-code 6 niet gebruikt.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BCD-code is dus minder efficiënt dan de zuivere binaire codering.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Ze wordt vooral toegepast bij digitale uitlezingen.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560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Cijfercodes: gewogen codes (</a:t>
            </a:r>
            <a:r>
              <a:rPr lang="nl-BE" i="1" dirty="0" err="1"/>
              <a:t>weighted</a:t>
            </a:r>
            <a:r>
              <a:rPr lang="nl-BE" i="1" dirty="0"/>
              <a:t> code</a:t>
            </a:r>
            <a:r>
              <a:rPr lang="nl-BE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codes waarbij de decimale waarde teruggevonden wordt door aan elke bit een gewicht toe te kennen en de producten van de gewichten met hun overeenkomstige bits te sommeren (= geziene “gewicht-methode”)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standaard BCD-code is een gewogen code</a:t>
            </a:r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</a:t>
            </a:r>
            <a:r>
              <a:rPr lang="nl-BE" dirty="0"/>
              <a:t> “BCD8421” </a:t>
            </a:r>
            <a:r>
              <a:rPr lang="nl-BE" dirty="0">
                <a:sym typeface="Wingdings 3"/>
              </a:rPr>
              <a:t> </a:t>
            </a:r>
            <a:r>
              <a:rPr lang="nl-BE" dirty="0"/>
              <a:t>de cijfers specificeren het gewicht van elke bit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11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rgbClr val="2B60AF"/>
                </a:solidFill>
              </a:rPr>
              <a:t>Codering van getallen (p. 61 t.e.m. p.66 en deel enkel in presentatie)</a:t>
            </a:r>
          </a:p>
          <a:p>
            <a:r>
              <a:rPr lang="nl-BE" sz="3200" dirty="0"/>
              <a:t>	- Natuurlijke getallen</a:t>
            </a:r>
          </a:p>
          <a:p>
            <a:r>
              <a:rPr lang="nl-BE" sz="3200" dirty="0"/>
              <a:t>	- Gehele getallen</a:t>
            </a:r>
          </a:p>
          <a:p>
            <a:r>
              <a:rPr lang="nl-BE" sz="3200" dirty="0"/>
              <a:t>	- Rationale getallen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3200" dirty="0">
                <a:solidFill>
                  <a:srgbClr val="2B60AF"/>
                </a:solidFill>
              </a:rPr>
              <a:t>Codes (p. 21 t.e.m. p. 41)</a:t>
            </a:r>
          </a:p>
          <a:p>
            <a:r>
              <a:rPr lang="nl-BE" sz="3200" dirty="0"/>
              <a:t>	- Cijfercodes: de Gray-code, BCD-code, XS3-code</a:t>
            </a:r>
          </a:p>
          <a:p>
            <a:r>
              <a:rPr lang="nl-BE" sz="3200" dirty="0"/>
              <a:t>		+ Eigenschappen van cijfercodes</a:t>
            </a:r>
          </a:p>
          <a:p>
            <a:r>
              <a:rPr lang="nl-BE" sz="3200" dirty="0"/>
              <a:t> 	- Alfanumerieke codes</a:t>
            </a:r>
          </a:p>
          <a:p>
            <a:r>
              <a:rPr lang="nl-BE" sz="3200" dirty="0"/>
              <a:t>	- Technische codes</a:t>
            </a:r>
          </a:p>
          <a:p>
            <a:r>
              <a:rPr lang="nl-BE" sz="3200" dirty="0"/>
              <a:t>	- Andere codes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</a:rPr>
              <a:pPr/>
              <a:t>2</a:t>
            </a:fld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</a:t>
            </a:r>
            <a:r>
              <a:rPr lang="nl-BE" sz="2400" dirty="0" err="1"/>
              <a:t>zelfcomplementerende</a:t>
            </a:r>
            <a:r>
              <a:rPr lang="nl-BE" sz="2400" dirty="0"/>
              <a:t> codes</a:t>
            </a:r>
            <a:br>
              <a:rPr lang="nl-BE" sz="2400" dirty="0"/>
            </a:br>
            <a:r>
              <a:rPr lang="nl-BE" sz="2400" dirty="0"/>
              <a:t>(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complementary</a:t>
            </a:r>
            <a:r>
              <a:rPr lang="nl-BE" sz="2400" i="1" dirty="0"/>
              <a:t> code, 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complementing</a:t>
            </a:r>
            <a:r>
              <a:rPr lang="nl-BE" sz="2400" i="1" dirty="0"/>
              <a:t> code</a:t>
            </a:r>
            <a:r>
              <a:rPr lang="nl-BE" sz="24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codes waarbij het inverse van het gecodeerde getal het 9-complement oplevert van dit getal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9-complement = het verschil tussen 9, 99, 999, … en dit getal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 1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standaard BCD8421-code is niet </a:t>
            </a:r>
            <a:r>
              <a:rPr lang="nl-BE" dirty="0" err="1"/>
              <a:t>zelfcomplementerend</a:t>
            </a:r>
            <a:endParaRPr lang="nl-BE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 Het 9-complement van 0011</a:t>
            </a:r>
            <a:r>
              <a:rPr lang="nl-BE" baseline="-25000" dirty="0">
                <a:sym typeface="Wingdings 3"/>
              </a:rPr>
              <a:t>2</a:t>
            </a:r>
            <a:r>
              <a:rPr lang="nl-BE" dirty="0">
                <a:sym typeface="Wingdings 3"/>
              </a:rPr>
              <a:t> (3</a:t>
            </a:r>
            <a:r>
              <a:rPr lang="nl-BE" baseline="-25000" dirty="0">
                <a:sym typeface="Wingdings 3"/>
              </a:rPr>
              <a:t>10</a:t>
            </a:r>
            <a:r>
              <a:rPr lang="nl-BE" dirty="0">
                <a:sym typeface="Wingdings 3"/>
              </a:rPr>
              <a:t>) is 1100</a:t>
            </a:r>
            <a:r>
              <a:rPr lang="nl-BE" baseline="-25000" dirty="0">
                <a:sym typeface="Wingdings 3"/>
              </a:rPr>
              <a:t>2</a:t>
            </a:r>
            <a:r>
              <a:rPr lang="nl-BE" dirty="0">
                <a:sym typeface="Wingdings 3"/>
              </a:rPr>
              <a:t> ≠ 6</a:t>
            </a:r>
            <a:r>
              <a:rPr lang="nl-BE" baseline="-25000" dirty="0">
                <a:sym typeface="Wingdings 3"/>
              </a:rPr>
              <a:t>10</a:t>
            </a: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794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</a:t>
            </a:r>
            <a:r>
              <a:rPr lang="nl-BE" sz="2400" dirty="0" err="1"/>
              <a:t>zelfcomplementerende</a:t>
            </a:r>
            <a:r>
              <a:rPr lang="nl-BE" sz="2400" dirty="0"/>
              <a:t> codes</a:t>
            </a:r>
            <a:br>
              <a:rPr lang="nl-BE" sz="2400" dirty="0"/>
            </a:br>
            <a:r>
              <a:rPr lang="nl-BE" sz="2400" dirty="0"/>
              <a:t>(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complementary</a:t>
            </a:r>
            <a:r>
              <a:rPr lang="nl-BE" sz="2400" i="1" dirty="0"/>
              <a:t> code, 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complementing</a:t>
            </a:r>
            <a:r>
              <a:rPr lang="nl-BE" sz="2400" i="1" dirty="0"/>
              <a:t> code</a:t>
            </a:r>
            <a:r>
              <a:rPr lang="nl-BE" sz="24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 2</a:t>
            </a:r>
            <a:endParaRPr lang="nl-BE" dirty="0"/>
          </a:p>
          <a:p>
            <a:pPr marL="45720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/>
              <a:t>De excess-3 code (3-teveel code) van een decimaal cijfer vindt men door bij elk getal van de BCD8421 code binair 0011</a:t>
            </a:r>
            <a:r>
              <a:rPr lang="nl-BE" sz="2400" baseline="-25000" dirty="0"/>
              <a:t>2</a:t>
            </a:r>
            <a:r>
              <a:rPr lang="nl-BE" sz="2400" dirty="0"/>
              <a:t> (3</a:t>
            </a:r>
            <a:r>
              <a:rPr lang="nl-BE" sz="2400" baseline="-25000" dirty="0"/>
              <a:t>10</a:t>
            </a:r>
            <a:r>
              <a:rPr lang="nl-BE" sz="2400" dirty="0"/>
              <a:t>) op te tellen (of +3 decimaal bij te tellen en dan naar het binaire stelsel om te zetten)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3267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0327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</a:t>
            </a:r>
            <a:r>
              <a:rPr lang="nl-BE" sz="2400" dirty="0" err="1"/>
              <a:t>zelfcomplementerende</a:t>
            </a:r>
            <a:r>
              <a:rPr lang="nl-BE" sz="2400" dirty="0"/>
              <a:t> codes</a:t>
            </a:r>
            <a:br>
              <a:rPr lang="nl-BE" sz="2400" dirty="0"/>
            </a:br>
            <a:r>
              <a:rPr lang="nl-BE" sz="2400" dirty="0"/>
              <a:t>(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complementary</a:t>
            </a:r>
            <a:r>
              <a:rPr lang="nl-BE" sz="2400" i="1" dirty="0"/>
              <a:t> code, </a:t>
            </a:r>
            <a:r>
              <a:rPr lang="nl-BE" sz="2400" i="1" dirty="0" err="1"/>
              <a:t>self</a:t>
            </a:r>
            <a:r>
              <a:rPr lang="nl-BE" sz="2400" i="1" dirty="0"/>
              <a:t> </a:t>
            </a:r>
            <a:r>
              <a:rPr lang="nl-BE" sz="2400" i="1" dirty="0" err="1"/>
              <a:t>complementing</a:t>
            </a:r>
            <a:r>
              <a:rPr lang="nl-BE" sz="2400" i="1" dirty="0"/>
              <a:t> code</a:t>
            </a:r>
            <a:r>
              <a:rPr lang="nl-BE" sz="24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 2</a:t>
            </a:r>
            <a:r>
              <a:rPr lang="nl-BE" dirty="0"/>
              <a:t> (vervolg)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het complement van elk van deze codes levert het 9-complement op van het overeenkomstige decimale getal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	 wel een </a:t>
            </a:r>
            <a:r>
              <a:rPr lang="nl-BE" dirty="0" err="1">
                <a:sym typeface="Wingdings 3"/>
              </a:rPr>
              <a:t>zelfcomplementerende</a:t>
            </a:r>
            <a:r>
              <a:rPr lang="nl-BE" dirty="0">
                <a:sym typeface="Wingdings 3"/>
              </a:rPr>
              <a:t> code!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geen gewogen code: het decimaal equivalent van een gecodeerd cijfer kan je niet terugvinden door aan elke bit een gewicht toe te kennen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22" y="1052736"/>
            <a:ext cx="2137594" cy="228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0767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één-wisselcodes of cyclische 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code waarbij 2 opeenvolgende codewoorden (</a:t>
            </a:r>
            <a:r>
              <a:rPr lang="nl-BE" dirty="0">
                <a:sym typeface="Symbol"/>
              </a:rPr>
              <a:t> waarden) slechts in één bit van elkaar verschillen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u="sng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</a:t>
            </a:r>
            <a:r>
              <a:rPr lang="nl-BE" dirty="0"/>
              <a:t>: Gray-code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33" y="1916832"/>
            <a:ext cx="3688336" cy="424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251520" y="3356992"/>
            <a:ext cx="3878952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Gray-code wordt ook een ‘minimale verschil code’ genoemd (tussen naburige waarden).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7869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één-wisselcodes of cyclische 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u="sng" dirty="0"/>
              <a:t>Voorbeeld</a:t>
            </a:r>
            <a:r>
              <a:rPr lang="nl-BE" sz="2400" dirty="0"/>
              <a:t>: Gray-code (vervolg)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olidFill>
                  <a:srgbClr val="4D83D3"/>
                </a:solidFill>
              </a:rPr>
              <a:t>    </a:t>
            </a:r>
            <a:r>
              <a:rPr lang="nl-BE" sz="2400" dirty="0">
                <a:solidFill>
                  <a:srgbClr val="4D83D3"/>
                </a:solidFill>
              </a:rPr>
              <a:t>Bovendien </a:t>
            </a:r>
            <a:r>
              <a:rPr lang="nl-BE" sz="2400" b="1" dirty="0">
                <a:solidFill>
                  <a:srgbClr val="4D83D3"/>
                </a:solidFill>
              </a:rPr>
              <a:t>een reflecterende code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dirty="0">
                <a:solidFill>
                  <a:srgbClr val="4D83D3"/>
                </a:solidFill>
              </a:rPr>
              <a:t>    = een soort “gespiegelde code” in de opbouw van de tabel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>
              <a:solidFill>
                <a:srgbClr val="4D83D3"/>
              </a:solidFill>
              <a:sym typeface="Wingdings 3"/>
            </a:endParaRP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3491880" y="602128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cfr</a:t>
            </a:r>
            <a:r>
              <a:rPr lang="nl-BE" dirty="0"/>
              <a:t>. opstellen van </a:t>
            </a:r>
            <a:r>
              <a:rPr lang="nl-BE" dirty="0" err="1"/>
              <a:t>Karnaughkaart</a:t>
            </a:r>
            <a:r>
              <a:rPr lang="nl-BE" dirty="0"/>
              <a:t>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2276872"/>
            <a:ext cx="7170446" cy="395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3025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Cijfercodes: één-wisselcodes of cyclische 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Voorbeeld</a:t>
            </a:r>
            <a:r>
              <a:rPr lang="nl-BE" dirty="0"/>
              <a:t>: Gray-code (vervolg)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Gray-code is geen gewogen code, dus niet praktisch voor rekenkundige bewerkingen.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Toepassingen</a:t>
            </a:r>
            <a:r>
              <a:rPr lang="nl-BE" dirty="0"/>
              <a:t>: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Waar mechanische verplaatsingen worden omgezet naar een binaire code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In de telecommunicatie</a:t>
            </a:r>
          </a:p>
          <a:p>
            <a:pPr marL="514350" indent="-514350">
              <a:lnSpc>
                <a:spcPct val="83000"/>
              </a:lnSpc>
              <a:buAutoNum type="arabicPeriod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Bij de </a:t>
            </a:r>
            <a:r>
              <a:rPr lang="nl-BE" dirty="0" err="1"/>
              <a:t>Karnaughkaart</a:t>
            </a: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18500"/>
            <a:ext cx="2464200" cy="283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021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Alfanumerieke 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85000" lnSpcReduction="20000"/>
          </a:bodyPr>
          <a:lstStyle/>
          <a:p>
            <a:pPr marL="4763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Alfanumerieke gegevens = verzameling van letters (hoofd- en kleine letters), leestekens, cijfersymbolen en controlecodes voor datatransmissie</a:t>
            </a:r>
          </a:p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ASCII-code = American Standard Code </a:t>
            </a:r>
            <a:r>
              <a:rPr lang="nl-BE" dirty="0" err="1"/>
              <a:t>for</a:t>
            </a:r>
            <a:r>
              <a:rPr lang="nl-BE" dirty="0"/>
              <a:t> Information </a:t>
            </a:r>
            <a:r>
              <a:rPr lang="nl-BE" dirty="0" err="1"/>
              <a:t>Interchange</a:t>
            </a: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7-bit code </a:t>
            </a:r>
            <a:r>
              <a:rPr lang="nl-BE" dirty="0">
                <a:sym typeface="Wingdings 3"/>
              </a:rPr>
              <a:t> 2</a:t>
            </a:r>
            <a:r>
              <a:rPr lang="nl-BE" baseline="30000" dirty="0">
                <a:sym typeface="Wingdings 3"/>
              </a:rPr>
              <a:t>7</a:t>
            </a:r>
            <a:r>
              <a:rPr lang="nl-BE" dirty="0">
                <a:sym typeface="Wingdings 3"/>
              </a:rPr>
              <a:t> = 128 </a:t>
            </a:r>
            <a:r>
              <a:rPr lang="nl-BE" dirty="0" err="1">
                <a:sym typeface="Wingdings 3"/>
              </a:rPr>
              <a:t>bitcombinaties</a:t>
            </a:r>
            <a:endParaRPr lang="nl-BE" dirty="0">
              <a:sym typeface="Wingdings 3"/>
            </a:endParaRP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95 </a:t>
            </a:r>
            <a:r>
              <a:rPr lang="nl-BE" dirty="0" err="1">
                <a:sym typeface="Wingdings 3"/>
              </a:rPr>
              <a:t>bitcombinaties</a:t>
            </a:r>
            <a:r>
              <a:rPr lang="nl-BE" dirty="0">
                <a:sym typeface="Wingdings 3"/>
              </a:rPr>
              <a:t> voor lettertekens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Overige 33 zijn controletekens</a:t>
            </a: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8</a:t>
            </a:r>
            <a:r>
              <a:rPr lang="nl-BE" baseline="30000" dirty="0"/>
              <a:t>e</a:t>
            </a:r>
            <a:r>
              <a:rPr lang="nl-BE" dirty="0"/>
              <a:t> bit bruikbaar als pariteitscontrole in datatransmissiesystemen</a:t>
            </a:r>
          </a:p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ASCII-8 of </a:t>
            </a:r>
            <a:r>
              <a:rPr lang="nl-BE" dirty="0" err="1"/>
              <a:t>extended</a:t>
            </a:r>
            <a:r>
              <a:rPr lang="nl-BE" dirty="0"/>
              <a:t> ASCII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Uitbreiding van de 7-bit code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Sinds 1981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8-bit code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Uitgebreider symbolenpallet</a:t>
            </a:r>
          </a:p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EBCDIC = Extended </a:t>
            </a:r>
            <a:r>
              <a:rPr lang="nl-BE" dirty="0" err="1"/>
              <a:t>Binary</a:t>
            </a:r>
            <a:r>
              <a:rPr lang="nl-BE" dirty="0"/>
              <a:t> </a:t>
            </a:r>
            <a:r>
              <a:rPr lang="nl-BE" dirty="0" err="1"/>
              <a:t>Coded</a:t>
            </a:r>
            <a:r>
              <a:rPr lang="nl-BE" dirty="0"/>
              <a:t> </a:t>
            </a:r>
            <a:r>
              <a:rPr lang="nl-BE" dirty="0" err="1"/>
              <a:t>Decimal</a:t>
            </a:r>
            <a:r>
              <a:rPr lang="nl-BE" dirty="0"/>
              <a:t> </a:t>
            </a:r>
            <a:r>
              <a:rPr lang="nl-BE" dirty="0" err="1"/>
              <a:t>Interchange</a:t>
            </a: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8-bit code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Lezen als ‘</a:t>
            </a:r>
            <a:r>
              <a:rPr lang="nl-BE" dirty="0" err="1"/>
              <a:t>ebsidic</a:t>
            </a:r>
            <a:r>
              <a:rPr lang="nl-BE" dirty="0"/>
              <a:t>’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Op vroegere computersystemen van IBM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Niet meer gebruikt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6289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Alfanumerieke codes (vervolg)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 err="1"/>
              <a:t>Unicode</a:t>
            </a: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16-bit code </a:t>
            </a:r>
            <a:r>
              <a:rPr lang="nl-BE" dirty="0">
                <a:sym typeface="Wingdings 3"/>
              </a:rPr>
              <a:t> kan 65536 tekens bevatten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Ook lettertekens en karakters uit vreemde talen (Chinees, Japans, …)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Ook Braille</a:t>
            </a:r>
          </a:p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ym typeface="Wingdings 3"/>
              </a:rPr>
              <a:t>De </a:t>
            </a:r>
            <a:r>
              <a:rPr lang="nl-BE" dirty="0" err="1">
                <a:sym typeface="Wingdings 3"/>
              </a:rPr>
              <a:t>hollerith</a:t>
            </a:r>
            <a:r>
              <a:rPr lang="nl-BE" dirty="0">
                <a:sym typeface="Wingdings 3"/>
              </a:rPr>
              <a:t>-code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Toegepast op ponskaarten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Standaard ponskaart: 80 kolommen van 12 rijen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Ponskaart: </a:t>
            </a:r>
            <a:r>
              <a:rPr lang="nl-BE" dirty="0" err="1"/>
              <a:t>cfr</a:t>
            </a:r>
            <a:r>
              <a:rPr lang="nl-BE" dirty="0"/>
              <a:t>. principe draaiorgel</a:t>
            </a:r>
          </a:p>
          <a:p>
            <a:pPr marL="269875" lvl="2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7"/>
            <a:ext cx="4166161" cy="22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829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Alfanumerieke codes (vervolg)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Morsecode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Korte en lange piep (geluid), ook als lichtsignaal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Punten en strepen (geschreven)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Een geoefend oor (= telegrafist) haalt info uit ruis!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Vb. …  _ _ _  …	(= SOS)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Vb. …  _ _  …	(= SMS)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Heeft levens gered (scheepvaart)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In onbruik geraakt, maar nog steeds beoefend door radioamateurs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98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Technische codes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sets van </a:t>
            </a:r>
            <a:r>
              <a:rPr lang="nl-BE" dirty="0" err="1"/>
              <a:t>bitpatronen</a:t>
            </a:r>
            <a:r>
              <a:rPr lang="nl-BE" dirty="0"/>
              <a:t> waarmee elektronische schakelingen aangestuurd worden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Eindeloos aantal toepassingen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Enkele voorbeelden (zie handboek!):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lvl="3">
              <a:lnSpc>
                <a:spcPct val="83000"/>
              </a:lnSpc>
              <a:buFont typeface="Wingdings" panose="05000000000000000000" pitchFamily="2" charset="2"/>
              <a:buChar char="Ø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Zevensegment-code (zie verder, gebruikt in lab!)</a:t>
            </a:r>
          </a:p>
          <a:p>
            <a:pPr lvl="3">
              <a:lnSpc>
                <a:spcPct val="83000"/>
              </a:lnSpc>
              <a:buFont typeface="Wingdings" panose="05000000000000000000" pitchFamily="2" charset="2"/>
              <a:buChar char="Ø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 err="1"/>
              <a:t>Dotmatrix</a:t>
            </a:r>
            <a:r>
              <a:rPr lang="nl-BE" dirty="0"/>
              <a:t> code</a:t>
            </a:r>
          </a:p>
          <a:p>
            <a:pPr lvl="3">
              <a:lnSpc>
                <a:spcPct val="83000"/>
              </a:lnSpc>
              <a:buFont typeface="Wingdings" panose="05000000000000000000" pitchFamily="2" charset="2"/>
              <a:buChar char="Ø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Pixel-kleurcode</a:t>
            </a:r>
          </a:p>
          <a:p>
            <a:pPr lvl="3">
              <a:lnSpc>
                <a:spcPct val="83000"/>
              </a:lnSpc>
              <a:buFont typeface="Wingdings" panose="05000000000000000000" pitchFamily="2" charset="2"/>
              <a:buChar char="Ø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Andere codes: brailleschrift, weefgetouw van Jacquard, draaiorgels, muziekdozen, …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07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Codering van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olidFill>
                  <a:srgbClr val="0070C0"/>
                </a:solidFill>
              </a:rPr>
              <a:t>Natuurlijke getallen</a:t>
            </a:r>
            <a:r>
              <a:rPr lang="nl-BE" dirty="0"/>
              <a:t> (positieve gehele getallen)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Codering volgens het binaire </a:t>
            </a:r>
            <a:r>
              <a:rPr lang="nl-BE" dirty="0" err="1"/>
              <a:t>getalstelsel</a:t>
            </a:r>
            <a:endParaRPr lang="nl-BE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Het bereik van de te coderen getallen wordt beperkt door de woordlengte van de gebruikte bitstring</a:t>
            </a:r>
          </a:p>
          <a:p>
            <a:pPr marL="1093787" lvl="3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vb. 	Met een byte: alle natuurlijke getallen van 0 tem 255</a:t>
            </a:r>
          </a:p>
          <a:p>
            <a:pPr marL="1093787" lvl="3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Met een woord (16 bits): van 0 tem 65535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UM = </a:t>
            </a:r>
            <a:r>
              <a:rPr lang="nl-BE" i="1" dirty="0" err="1"/>
              <a:t>Unsigned</a:t>
            </a:r>
            <a:r>
              <a:rPr lang="nl-BE" i="1" dirty="0"/>
              <a:t> mode</a:t>
            </a:r>
            <a:r>
              <a:rPr lang="nl-BE" dirty="0"/>
              <a:t> = alles wat tot nu toe gezien is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We noteren geen teken!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olidFill>
                  <a:srgbClr val="0070C0"/>
                </a:solidFill>
              </a:rPr>
              <a:t>Gehele getallen</a:t>
            </a:r>
            <a:r>
              <a:rPr lang="nl-BE" dirty="0"/>
              <a:t> (positieve en negatieve)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= SM = </a:t>
            </a:r>
            <a:r>
              <a:rPr lang="nl-BE" i="1" dirty="0" err="1"/>
              <a:t>Signed</a:t>
            </a:r>
            <a:r>
              <a:rPr lang="nl-BE" i="1" dirty="0"/>
              <a:t> mode</a:t>
            </a:r>
            <a:r>
              <a:rPr lang="nl-BE" dirty="0"/>
              <a:t> (of </a:t>
            </a:r>
            <a:r>
              <a:rPr lang="nl-BE" i="1" dirty="0" err="1"/>
              <a:t>signed</a:t>
            </a:r>
            <a:r>
              <a:rPr lang="nl-BE" i="1" dirty="0"/>
              <a:t> </a:t>
            </a:r>
            <a:r>
              <a:rPr lang="nl-BE" i="1" dirty="0" err="1"/>
              <a:t>numbers</a:t>
            </a:r>
            <a:r>
              <a:rPr lang="nl-BE" dirty="0"/>
              <a:t>)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 err="1"/>
              <a:t>Tekendragende</a:t>
            </a:r>
            <a:r>
              <a:rPr lang="nl-BE" dirty="0"/>
              <a:t> getallen!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>
                <a:solidFill>
                  <a:srgbClr val="0070C0"/>
                </a:solidFill>
              </a:rPr>
              <a:t>Rationale getallen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Elk decimaal (komma)getal met </a:t>
            </a:r>
            <a:r>
              <a:rPr lang="nl-BE" b="1" dirty="0"/>
              <a:t>eindig</a:t>
            </a:r>
            <a:r>
              <a:rPr lang="nl-BE" dirty="0"/>
              <a:t> veel decimalen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Het </a:t>
            </a:r>
            <a:r>
              <a:rPr lang="nl-BE" dirty="0" err="1"/>
              <a:t>quotient</a:t>
            </a:r>
            <a:r>
              <a:rPr lang="nl-BE" dirty="0"/>
              <a:t> van 2 </a:t>
            </a:r>
            <a:r>
              <a:rPr lang="nl-BE" b="1" dirty="0"/>
              <a:t>gehele</a:t>
            </a:r>
            <a:r>
              <a:rPr lang="nl-BE" dirty="0"/>
              <a:t> getallen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380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Technische codes: </a:t>
            </a:r>
            <a:r>
              <a:rPr lang="en-GB" sz="2400" dirty="0" err="1"/>
              <a:t>zevensegment</a:t>
            </a:r>
            <a:r>
              <a:rPr lang="en-GB" sz="2400" dirty="0"/>
              <a:t>-code</a:t>
            </a:r>
            <a:endParaRPr lang="nl-BE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nummering </a:t>
            </a:r>
            <a:r>
              <a:rPr lang="nl-BE" dirty="0" err="1"/>
              <a:t>leds</a:t>
            </a:r>
            <a:endParaRPr lang="nl-BE" dirty="0"/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aansturing</a:t>
            </a:r>
          </a:p>
          <a:p>
            <a:pPr marL="457200" indent="-4572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c</a:t>
            </a:r>
            <a:r>
              <a:rPr lang="nl-BE" dirty="0"/>
              <a:t>ommon </a:t>
            </a:r>
            <a:r>
              <a:rPr lang="nl-BE" u="sng" dirty="0"/>
              <a:t>a</a:t>
            </a:r>
            <a:r>
              <a:rPr lang="nl-BE" dirty="0"/>
              <a:t>node (= CA) ↔ </a:t>
            </a:r>
            <a:r>
              <a:rPr lang="nl-BE" u="sng" dirty="0"/>
              <a:t>c</a:t>
            </a:r>
            <a:r>
              <a:rPr lang="nl-BE" dirty="0"/>
              <a:t>ommon </a:t>
            </a:r>
            <a:r>
              <a:rPr lang="nl-BE" u="sng" dirty="0" err="1"/>
              <a:t>c</a:t>
            </a:r>
            <a:r>
              <a:rPr lang="nl-BE" dirty="0" err="1"/>
              <a:t>athode</a:t>
            </a:r>
            <a:r>
              <a:rPr lang="nl-BE" dirty="0"/>
              <a:t> (= CC)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62" y="2420889"/>
            <a:ext cx="7583893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4432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7" y="1125538"/>
            <a:ext cx="8281045" cy="5111774"/>
          </a:xfrm>
        </p:spPr>
        <p:txBody>
          <a:bodyPr>
            <a:normAutofit lnSpcReduction="10000"/>
          </a:bodyPr>
          <a:lstStyle/>
          <a:p>
            <a:r>
              <a:rPr lang="nl-BE" u="sng" dirty="0"/>
              <a:t>Opgave 1</a:t>
            </a:r>
            <a:r>
              <a:rPr lang="nl-BE" dirty="0"/>
              <a:t>: zoek het 2’s complement van de volgende bytes.</a:t>
            </a:r>
          </a:p>
          <a:p>
            <a:endParaRPr lang="nl-BE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0100 1100</a:t>
            </a:r>
            <a:r>
              <a:rPr lang="nl-BE" sz="1800" baseline="-25000" dirty="0"/>
              <a:t>2</a:t>
            </a:r>
            <a:r>
              <a:rPr lang="nl-BE" sz="1800" dirty="0"/>
              <a:t> 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0000 0000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0000 0001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1101 0000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0111 1111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1000 0000</a:t>
            </a:r>
            <a:r>
              <a:rPr lang="nl-BE" sz="1800" baseline="-25000" dirty="0"/>
              <a:t>2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467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8" y="1124744"/>
            <a:ext cx="8028852" cy="4924451"/>
          </a:xfrm>
        </p:spPr>
        <p:txBody>
          <a:bodyPr>
            <a:normAutofit fontScale="92500"/>
          </a:bodyPr>
          <a:lstStyle/>
          <a:p>
            <a:r>
              <a:rPr lang="nl-BE" u="sng" dirty="0"/>
              <a:t>Opgave 2</a:t>
            </a:r>
            <a:r>
              <a:rPr lang="nl-BE" dirty="0"/>
              <a:t>: zet om van decimaal naar een 8-bits binaire string (= een byte) volgens 2 mogelijkheden</a:t>
            </a:r>
          </a:p>
          <a:p>
            <a:endParaRPr lang="nl-BE" dirty="0"/>
          </a:p>
          <a:p>
            <a:pPr lvl="1"/>
            <a:r>
              <a:rPr lang="nl-BE" dirty="0"/>
              <a:t>met tekenbit (=</a:t>
            </a:r>
            <a:r>
              <a:rPr lang="nl-BE" dirty="0" err="1"/>
              <a:t>sign</a:t>
            </a:r>
            <a:r>
              <a:rPr lang="nl-BE" dirty="0"/>
              <a:t>-magnitude):</a:t>
            </a:r>
          </a:p>
          <a:p>
            <a:pPr marL="457200" lvl="1" indent="0">
              <a:buNone/>
            </a:pPr>
            <a:r>
              <a:rPr lang="nl-BE" dirty="0"/>
              <a:t>					BIN</a:t>
            </a:r>
          </a:p>
          <a:p>
            <a:pPr marL="400050" lvl="1" indent="0">
              <a:buNone/>
            </a:pPr>
            <a:r>
              <a:rPr lang="nl-BE" dirty="0"/>
              <a:t>	-35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			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pPr lvl="1"/>
            <a:r>
              <a:rPr lang="nl-BE" dirty="0"/>
              <a:t>met 2’s complement:</a:t>
            </a:r>
          </a:p>
          <a:p>
            <a:pPr marL="457200" lvl="1" indent="0">
              <a:buNone/>
            </a:pPr>
            <a:r>
              <a:rPr lang="nl-BE" dirty="0"/>
              <a:t>					BIN</a:t>
            </a:r>
          </a:p>
          <a:p>
            <a:pPr marL="400050" lvl="1" indent="0">
              <a:buNone/>
            </a:pPr>
            <a:r>
              <a:rPr lang="nl-BE" dirty="0"/>
              <a:t>	-35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			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nl-NL" dirty="0" err="1"/>
              <a:t>Digitaaltechniek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74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Oefeningen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u="sng" dirty="0"/>
              <a:t>Opgave 3</a:t>
            </a:r>
            <a:r>
              <a:rPr lang="nl-BE" sz="2400" dirty="0"/>
              <a:t> (thuis): teken de aansluitingen van een </a:t>
            </a:r>
            <a:r>
              <a:rPr lang="nl-BE" sz="2400" u="sng" dirty="0"/>
              <a:t>c</a:t>
            </a:r>
            <a:r>
              <a:rPr lang="nl-BE" sz="2400" dirty="0"/>
              <a:t>ommon </a:t>
            </a:r>
            <a:r>
              <a:rPr lang="nl-BE" sz="2400" u="sng" dirty="0" err="1"/>
              <a:t>c</a:t>
            </a:r>
            <a:r>
              <a:rPr lang="nl-BE" sz="2400" dirty="0" err="1"/>
              <a:t>athode</a:t>
            </a:r>
            <a:r>
              <a:rPr lang="nl-BE" sz="2400" dirty="0"/>
              <a:t> (= CC) display (analoog als hieronder bij een CA).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6" y="1772816"/>
            <a:ext cx="7583893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38373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Sudietips</a:t>
            </a:r>
            <a:r>
              <a:rPr lang="nl-BE" dirty="0"/>
              <a:t> en leerdoelen: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Je moet </a:t>
            </a:r>
            <a:r>
              <a:rPr lang="nl-BE" u="sng" dirty="0"/>
              <a:t>zeker</a:t>
            </a:r>
            <a:r>
              <a:rPr lang="nl-BE" dirty="0"/>
              <a:t> in staat zijn om:</a:t>
            </a:r>
          </a:p>
          <a:p>
            <a:pPr lvl="1"/>
            <a:r>
              <a:rPr lang="nl-BE" dirty="0"/>
              <a:t>Gehele getallen in </a:t>
            </a:r>
            <a:r>
              <a:rPr lang="nl-BE" i="1" dirty="0"/>
              <a:t>2’s complement</a:t>
            </a:r>
            <a:r>
              <a:rPr lang="nl-BE" dirty="0"/>
              <a:t> en </a:t>
            </a:r>
            <a:r>
              <a:rPr lang="nl-BE" i="1" dirty="0" err="1"/>
              <a:t>sign</a:t>
            </a:r>
            <a:r>
              <a:rPr lang="nl-BE" i="1" dirty="0"/>
              <a:t>-magnitude </a:t>
            </a:r>
            <a:r>
              <a:rPr lang="nl-BE" dirty="0"/>
              <a:t>voor te stellen</a:t>
            </a:r>
          </a:p>
          <a:p>
            <a:pPr lvl="1"/>
            <a:r>
              <a:rPr lang="nl-BE" dirty="0"/>
              <a:t>Te verklaren hoe rationale getallen gecodeerd worden in het binaire stelsel</a:t>
            </a:r>
          </a:p>
          <a:p>
            <a:pPr lvl="1"/>
            <a:r>
              <a:rPr lang="nl-BE" dirty="0"/>
              <a:t>Een decimaal getal in BCD-code voor te stellen</a:t>
            </a:r>
          </a:p>
          <a:p>
            <a:pPr lvl="1"/>
            <a:r>
              <a:rPr lang="nl-BE" dirty="0"/>
              <a:t>De Gray-code, … kunnen opstellen</a:t>
            </a:r>
          </a:p>
          <a:p>
            <a:pPr lvl="1"/>
            <a:r>
              <a:rPr lang="nl-BE" dirty="0"/>
              <a:t>De zevensegment-code kunnen opstellen, uitleggen en toepassen (ook voor het labo)</a:t>
            </a:r>
          </a:p>
          <a:p>
            <a:pPr lvl="1"/>
            <a:r>
              <a:rPr lang="nl-BE" dirty="0"/>
              <a:t>Uit te zoeken of een gegeven cijfercode gewogen, zelf-complementerend, cyclisch of reflecterend is</a:t>
            </a:r>
          </a:p>
          <a:p>
            <a:pPr lvl="1"/>
            <a:r>
              <a:rPr lang="nl-BE" dirty="0"/>
              <a:t>Alle geziene codes</a:t>
            </a:r>
          </a:p>
          <a:p>
            <a:pPr lvl="1"/>
            <a:r>
              <a:rPr lang="nl-BE" dirty="0"/>
              <a:t>Cijfercodes: de te kennen essentie staat in deze presentatie (in handboek meer uitgebreid)</a:t>
            </a:r>
          </a:p>
          <a:p>
            <a:pPr lvl="1"/>
            <a:r>
              <a:rPr lang="nl-BE" dirty="0"/>
              <a:t> …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5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3800" dirty="0"/>
              <a:t>De weergave van natuurlijke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400" b="0" dirty="0"/>
              <a:t>In zijn basisvorm geeft het ‘natuurlijke’ binaire talstelsel alleen maar absolute waarden weer; dit zijn dus tekenloze getallen (</a:t>
            </a:r>
            <a:r>
              <a:rPr lang="nl-BE" sz="2400" b="0" i="1" dirty="0" err="1"/>
              <a:t>unsigned</a:t>
            </a:r>
            <a:r>
              <a:rPr lang="nl-BE" sz="2400" b="0" i="1" dirty="0"/>
              <a:t> </a:t>
            </a:r>
            <a:r>
              <a:rPr lang="nl-BE" sz="2400" b="0" i="1" dirty="0" err="1"/>
              <a:t>numbers</a:t>
            </a:r>
            <a:r>
              <a:rPr lang="nl-BE" sz="2400" b="0" dirty="0"/>
              <a:t>). De 16 </a:t>
            </a:r>
            <a:r>
              <a:rPr lang="nl-BE" sz="2400" b="0" dirty="0" err="1"/>
              <a:t>bitpatronen</a:t>
            </a:r>
            <a:r>
              <a:rPr lang="nl-BE" sz="2400" b="0" dirty="0"/>
              <a:t> die bijvoorbeeld in een 4-bit systeem kunnen gevormd worden van 0000 tot 1111 stellen de positieve getallen van 0 tot 15 voor. Zo’n tekenloze ‘absolute’ </a:t>
            </a:r>
            <a:r>
              <a:rPr lang="nl-BE" sz="2400" b="0" dirty="0" err="1"/>
              <a:t>getalweergave</a:t>
            </a:r>
            <a:r>
              <a:rPr lang="nl-BE" sz="2400" b="0" dirty="0"/>
              <a:t> noemt men met een vakterm de </a:t>
            </a:r>
            <a:r>
              <a:rPr lang="nl-BE" sz="2400" dirty="0"/>
              <a:t>‘</a:t>
            </a:r>
            <a:r>
              <a:rPr lang="nl-BE" sz="2400" b="1" i="1" dirty="0" err="1"/>
              <a:t>unsigned</a:t>
            </a:r>
            <a:r>
              <a:rPr lang="nl-BE" sz="2400" b="1" i="1" dirty="0"/>
              <a:t> mode</a:t>
            </a:r>
            <a:r>
              <a:rPr lang="nl-BE" sz="2400" dirty="0"/>
              <a:t>’.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793668" cy="247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860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De weergave van gehele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Negatieve getallen weergeven </a:t>
            </a:r>
            <a:r>
              <a:rPr lang="nl-BE" sz="2000" dirty="0">
                <a:sym typeface="Wingdings 3"/>
              </a:rPr>
              <a:t> volgorde van waarden herschikken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>
                <a:sym typeface="Wingdings 3"/>
              </a:rPr>
              <a:t>Bovenste helft positieve waarden opofferen  </a:t>
            </a:r>
            <a:r>
              <a:rPr lang="nl-BE" sz="2000" dirty="0" err="1">
                <a:sym typeface="Wingdings 3"/>
              </a:rPr>
              <a:t>getalbereik</a:t>
            </a:r>
            <a:r>
              <a:rPr lang="nl-BE" sz="2000" dirty="0">
                <a:sym typeface="Wingdings 3"/>
              </a:rPr>
              <a:t> ongeveer gelijk verdelen over positieve en negatieve waarden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>
                <a:sym typeface="Wingdings 3"/>
              </a:rPr>
              <a:t>= </a:t>
            </a:r>
            <a:r>
              <a:rPr lang="nl-BE" sz="2000" dirty="0" err="1">
                <a:sym typeface="Wingdings 3"/>
              </a:rPr>
              <a:t>tekendragende</a:t>
            </a:r>
            <a:r>
              <a:rPr lang="nl-BE" sz="2000" dirty="0">
                <a:sym typeface="Wingdings 3"/>
              </a:rPr>
              <a:t> getallen = </a:t>
            </a:r>
            <a:r>
              <a:rPr lang="nl-BE" sz="2000" i="1" dirty="0" err="1">
                <a:sym typeface="Wingdings 3"/>
              </a:rPr>
              <a:t>signed</a:t>
            </a:r>
            <a:r>
              <a:rPr lang="nl-BE" sz="2000" i="1" dirty="0">
                <a:sym typeface="Wingdings 3"/>
              </a:rPr>
              <a:t> </a:t>
            </a:r>
            <a:r>
              <a:rPr lang="nl-BE" sz="2000" i="1" dirty="0" err="1">
                <a:sym typeface="Wingdings 3"/>
              </a:rPr>
              <a:t>numbers</a:t>
            </a:r>
            <a:endParaRPr lang="nl-BE" sz="2000" i="1" dirty="0">
              <a:sym typeface="Wingdings 3"/>
            </a:endParaRP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>
                <a:sym typeface="Wingdings 3"/>
              </a:rPr>
              <a:t>4 mogelijkheden:</a:t>
            </a:r>
            <a:endParaRPr lang="nl-BE" sz="20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658" y="1988840"/>
            <a:ext cx="628887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1530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dirty="0"/>
              <a:t>De weergave van gehele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Algemeen: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3200" dirty="0">
                <a:solidFill>
                  <a:srgbClr val="0070C0"/>
                </a:solidFill>
              </a:rPr>
              <a:t>Om de getalwaarde van een bitstring te kennen moet er apart uitdrukkelijk vermeld worden welke interpretatie er van toepassing is: zonder die expliciete informatie kan men onmogelijk weten of het om een ‘</a:t>
            </a:r>
            <a:r>
              <a:rPr lang="nl-BE" sz="3200" i="1" dirty="0" err="1">
                <a:solidFill>
                  <a:srgbClr val="0070C0"/>
                </a:solidFill>
              </a:rPr>
              <a:t>signed</a:t>
            </a:r>
            <a:r>
              <a:rPr lang="nl-BE" sz="3200" dirty="0">
                <a:solidFill>
                  <a:srgbClr val="0070C0"/>
                </a:solidFill>
              </a:rPr>
              <a:t>’ of een ‘</a:t>
            </a:r>
            <a:r>
              <a:rPr lang="nl-BE" sz="3200" i="1" dirty="0" err="1">
                <a:solidFill>
                  <a:srgbClr val="0070C0"/>
                </a:solidFill>
              </a:rPr>
              <a:t>unsigned</a:t>
            </a:r>
            <a:r>
              <a:rPr lang="nl-BE" sz="3200" dirty="0">
                <a:solidFill>
                  <a:srgbClr val="0070C0"/>
                </a:solidFill>
              </a:rPr>
              <a:t>’ codering gaat.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3200" dirty="0">
                <a:solidFill>
                  <a:srgbClr val="0070C0"/>
                </a:solidFill>
              </a:rPr>
              <a:t>In geval van ‘</a:t>
            </a:r>
            <a:r>
              <a:rPr lang="nl-BE" sz="3200" i="1" dirty="0" err="1">
                <a:solidFill>
                  <a:srgbClr val="0070C0"/>
                </a:solidFill>
              </a:rPr>
              <a:t>signed</a:t>
            </a:r>
            <a:r>
              <a:rPr lang="nl-BE" sz="3200" dirty="0">
                <a:solidFill>
                  <a:srgbClr val="0070C0"/>
                </a:solidFill>
              </a:rPr>
              <a:t>’ codering moet de juiste methode ook gekend/gegeven zijn (1 van de 4).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53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400" dirty="0"/>
              <a:t>De weergave van gehele getallen: </a:t>
            </a:r>
            <a:r>
              <a:rPr lang="nl-BE" sz="2400" dirty="0" err="1"/>
              <a:t>tekendragende</a:t>
            </a:r>
            <a:r>
              <a:rPr lang="nl-BE" sz="2400" dirty="0"/>
              <a:t> 8-bit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Welk codesysteem is nu het beste?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Linker bit steeds teken + of –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7 bits over voor getalwaarde</a:t>
            </a:r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Meestal +127 tot -127 (soms -128)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342900" indent="-342900">
              <a:lnSpc>
                <a:spcPct val="83000"/>
              </a:lnSpc>
              <a:buFont typeface="Arial" panose="020B0604020202020204" pitchFamily="34" charset="0"/>
              <a:buChar char="•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u="sng" dirty="0"/>
              <a:t>Nadelen</a:t>
            </a:r>
            <a:r>
              <a:rPr lang="nl-BE" sz="2000" dirty="0"/>
              <a:t>:</a:t>
            </a:r>
          </a:p>
          <a:p>
            <a:pPr lvl="2">
              <a:lnSpc>
                <a:spcPct val="83000"/>
              </a:lnSpc>
              <a:buFont typeface="Corbel" panose="020B0503020204020204" pitchFamily="34" charset="0"/>
              <a:buChar char="–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800" i="1" u="sng" dirty="0" err="1"/>
              <a:t>binary</a:t>
            </a:r>
            <a:r>
              <a:rPr lang="nl-BE" sz="1800" i="1" u="sng" dirty="0"/>
              <a:t>-offset</a:t>
            </a:r>
            <a:r>
              <a:rPr lang="nl-BE" sz="1800" dirty="0"/>
              <a:t>: de </a:t>
            </a:r>
            <a:r>
              <a:rPr lang="nl-BE" sz="1800" dirty="0" err="1"/>
              <a:t>bitpatronen</a:t>
            </a:r>
            <a:r>
              <a:rPr lang="nl-BE" sz="1800" dirty="0"/>
              <a:t> voor positieve getallen (</a:t>
            </a:r>
            <a:r>
              <a:rPr lang="nl-BE" sz="1800" dirty="0" err="1"/>
              <a:t>signed</a:t>
            </a:r>
            <a:r>
              <a:rPr lang="nl-BE" sz="1800" dirty="0"/>
              <a:t> mode) zijn niet de zelfde als voor de absolute waarden (</a:t>
            </a:r>
            <a:r>
              <a:rPr lang="nl-BE" sz="1800" dirty="0" err="1"/>
              <a:t>unsigned</a:t>
            </a:r>
            <a:r>
              <a:rPr lang="nl-BE" sz="1800" dirty="0"/>
              <a:t> mode)</a:t>
            </a:r>
          </a:p>
          <a:p>
            <a:pPr lvl="2">
              <a:lnSpc>
                <a:spcPct val="83000"/>
              </a:lnSpc>
              <a:buFont typeface="Corbel" panose="020B0503020204020204" pitchFamily="34" charset="0"/>
              <a:buChar char="–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800" i="1" u="sng" dirty="0" err="1"/>
              <a:t>sign</a:t>
            </a:r>
            <a:r>
              <a:rPr lang="nl-BE" sz="1800" i="1" u="sng" dirty="0"/>
              <a:t>-magnitude</a:t>
            </a:r>
            <a:r>
              <a:rPr lang="nl-BE" sz="1800" dirty="0"/>
              <a:t> en </a:t>
            </a:r>
            <a:r>
              <a:rPr lang="nl-BE" sz="1800" i="1" u="sng" dirty="0" err="1"/>
              <a:t>one’s</a:t>
            </a:r>
            <a:r>
              <a:rPr lang="nl-BE" sz="1800" i="1" u="sng" dirty="0"/>
              <a:t> complement</a:t>
            </a:r>
            <a:r>
              <a:rPr lang="nl-BE" sz="1800" dirty="0"/>
              <a:t>: de waarde 0 op twee manieren kunnen weergeven - een nodeloze complicatie</a:t>
            </a:r>
          </a:p>
          <a:p>
            <a:pPr lvl="2">
              <a:lnSpc>
                <a:spcPct val="83000"/>
              </a:lnSpc>
              <a:buFont typeface="Corbel" panose="020B0503020204020204" pitchFamily="34" charset="0"/>
              <a:buChar char="–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1800" i="1" u="sng" dirty="0" err="1"/>
              <a:t>two’s</a:t>
            </a:r>
            <a:r>
              <a:rPr lang="nl-BE" sz="1800" i="1" u="sng" dirty="0"/>
              <a:t> complement</a:t>
            </a:r>
            <a:r>
              <a:rPr lang="nl-BE" sz="1800" dirty="0"/>
              <a:t>: probleem opgelost door de waarde van alle negatieve getallen met één te verlagen, zodat de lijst van </a:t>
            </a:r>
            <a:r>
              <a:rPr lang="nl-BE" sz="1800" dirty="0">
                <a:sym typeface="Symbol"/>
              </a:rPr>
              <a:t></a:t>
            </a:r>
            <a:r>
              <a:rPr lang="nl-BE" sz="1800" dirty="0"/>
              <a:t>1 tot </a:t>
            </a:r>
            <a:r>
              <a:rPr lang="nl-BE" sz="1800" dirty="0">
                <a:sym typeface="Symbol"/>
              </a:rPr>
              <a:t></a:t>
            </a:r>
            <a:r>
              <a:rPr lang="nl-BE" sz="1800" dirty="0"/>
              <a:t>128 loopt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18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764704"/>
            <a:ext cx="4824536" cy="331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257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200" dirty="0"/>
              <a:t>De weergave van gehele getallen: </a:t>
            </a:r>
            <a:r>
              <a:rPr lang="nl-BE" sz="2200" dirty="0" err="1"/>
              <a:t>tekendragende</a:t>
            </a:r>
            <a:r>
              <a:rPr lang="nl-BE" sz="2200" dirty="0"/>
              <a:t> 8-bit getallen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buNone/>
            </a:pPr>
            <a:r>
              <a:rPr lang="nl-BE" sz="1400" b="0" dirty="0"/>
              <a:t>Het belangrijkste criterium om een </a:t>
            </a:r>
            <a:r>
              <a:rPr lang="nl-BE" sz="1400" dirty="0" err="1"/>
              <a:t>tekendragend</a:t>
            </a:r>
            <a:r>
              <a:rPr lang="nl-BE" sz="1400" dirty="0"/>
              <a:t> codeersysteem</a:t>
            </a:r>
            <a:r>
              <a:rPr lang="nl-BE" sz="1400" b="0" dirty="0"/>
              <a:t> voor getallen te beoordelen is dat het </a:t>
            </a:r>
            <a:r>
              <a:rPr lang="nl-BE" sz="1400" dirty="0"/>
              <a:t>wiskundig consistent</a:t>
            </a:r>
            <a:r>
              <a:rPr lang="nl-BE" sz="1400" b="0" dirty="0"/>
              <a:t> is. Het is immers ontoelaatbaar dat een rekenkundige bewerking tot een onzinnig resultaat zou leiden. Tot zijn essentie herleid komt dit er op neer dat </a:t>
            </a:r>
            <a:r>
              <a:rPr lang="nl-BE" sz="1400" dirty="0"/>
              <a:t>de optelling van twee tegengestelde waarden als som het getal nul moet opleveren</a:t>
            </a:r>
            <a:r>
              <a:rPr lang="nl-BE" sz="1400" b="0" dirty="0"/>
              <a:t>.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/>
              <a:t>	</a:t>
            </a:r>
            <a:r>
              <a:rPr lang="nl-BE" sz="1800" dirty="0"/>
              <a:t>Cijfervoorbeeld: is (</a:t>
            </a:r>
            <a:r>
              <a:rPr lang="nl-BE" sz="1800" dirty="0">
                <a:sym typeface="Symbol"/>
              </a:rPr>
              <a:t></a:t>
            </a:r>
            <a:r>
              <a:rPr lang="nl-BE" sz="1800" dirty="0"/>
              <a:t>2) + (</a:t>
            </a:r>
            <a:r>
              <a:rPr lang="nl-BE" sz="1800" dirty="0">
                <a:sym typeface="Symbol"/>
              </a:rPr>
              <a:t></a:t>
            </a:r>
            <a:r>
              <a:rPr lang="nl-BE" sz="1800" dirty="0"/>
              <a:t>2) = 0 ?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b="0" dirty="0"/>
              <a:t>Bij </a:t>
            </a:r>
            <a:r>
              <a:rPr lang="nl-BE" sz="2000" b="0" dirty="0" err="1"/>
              <a:t>binary</a:t>
            </a:r>
            <a:r>
              <a:rPr lang="nl-BE" sz="2000" b="0" dirty="0"/>
              <a:t> offset is (1) 0000 0000 niet nul, maar … ?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b="0" dirty="0"/>
              <a:t>De betekenis van de 9</a:t>
            </a:r>
            <a:r>
              <a:rPr lang="nl-BE" sz="2000" b="0" baseline="30000" dirty="0"/>
              <a:t>e</a:t>
            </a:r>
            <a:r>
              <a:rPr lang="nl-BE" sz="2000" b="0" dirty="0"/>
              <a:t> bit: ‘overflow’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b="1" dirty="0">
                <a:solidFill>
                  <a:srgbClr val="FF0000"/>
                </a:solidFill>
              </a:rPr>
              <a:t>De ‘consistentievoorwaarde’ wordt slechts door één systeem vervuld: het </a:t>
            </a:r>
            <a:r>
              <a:rPr lang="nl-BE" sz="2000" b="1" i="1" dirty="0" err="1">
                <a:solidFill>
                  <a:srgbClr val="FF0000"/>
                </a:solidFill>
              </a:rPr>
              <a:t>two’s</a:t>
            </a:r>
            <a:r>
              <a:rPr lang="nl-BE" sz="2000" b="1" i="1" dirty="0">
                <a:solidFill>
                  <a:srgbClr val="FF0000"/>
                </a:solidFill>
              </a:rPr>
              <a:t> complement</a:t>
            </a:r>
            <a:r>
              <a:rPr lang="nl-BE" sz="2000" b="1" dirty="0">
                <a:solidFill>
                  <a:srgbClr val="FF0000"/>
                </a:solidFill>
              </a:rPr>
              <a:t>.</a:t>
            </a:r>
            <a:endParaRPr lang="nl-BE" sz="2000" dirty="0">
              <a:solidFill>
                <a:srgbClr val="FF0000"/>
              </a:solidFill>
            </a:endParaRP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sz="20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3217"/>
              </p:ext>
            </p:extLst>
          </p:nvPr>
        </p:nvGraphicFramePr>
        <p:xfrm>
          <a:off x="1691680" y="2348880"/>
          <a:ext cx="6120679" cy="1800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7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</a:rPr>
                        <a:t>binary</a:t>
                      </a: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 offset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1000 0010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0111 1110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(1) 0000 0000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niet nul!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signed magnitude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0000 0010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1000 0010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(0) 1000 0100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niet nul!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</a:rPr>
                        <a:t>one’s</a:t>
                      </a: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 complement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0000 0010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1111 1101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(0) 1111 1111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niet nul!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two’s complement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0000 0010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1111 1110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>
                          <a:effectLst/>
                          <a:latin typeface="Times New Roman"/>
                          <a:ea typeface="Times New Roman"/>
                        </a:rPr>
                        <a:t>(1) 0000 0000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200" dirty="0">
                          <a:effectLst/>
                          <a:latin typeface="Times New Roman"/>
                          <a:ea typeface="Times New Roman"/>
                        </a:rPr>
                        <a:t>som is NUL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58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2200" dirty="0"/>
              <a:t>Codering van gehele getallen: sign-magnitude (tekenbit)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Codering d.m.v. een tekenbit = </a:t>
            </a:r>
            <a:r>
              <a:rPr lang="nl-BE" i="1" dirty="0"/>
              <a:t>sign-magnitude</a:t>
            </a:r>
          </a:p>
          <a:p>
            <a:pPr lvl="1">
              <a:lnSpc>
                <a:spcPct val="83000"/>
              </a:lnSpc>
              <a:buFont typeface="Corbel" panose="020B0503020204020204" pitchFamily="34" charset="0"/>
              <a:buChar char="–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Methode: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MSB wordt gebruikt als tekenbit: 0 = +      1 = -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overblijvende bits stellen de waarde voor volgens het binaire stelsel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woordlengte dient vooraf bepaald te zijn</a:t>
            </a:r>
          </a:p>
          <a:p>
            <a:pPr marL="51435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	vb.	</a:t>
            </a:r>
            <a:r>
              <a:rPr lang="nl-BE" b="1" dirty="0">
                <a:solidFill>
                  <a:srgbClr val="FF0000"/>
                </a:solidFill>
              </a:rPr>
              <a:t>+</a:t>
            </a:r>
            <a:r>
              <a:rPr lang="nl-BE" dirty="0"/>
              <a:t>112 = </a:t>
            </a:r>
            <a:r>
              <a:rPr lang="nl-BE" b="1" dirty="0">
                <a:solidFill>
                  <a:srgbClr val="FF0000"/>
                </a:solidFill>
              </a:rPr>
              <a:t>0</a:t>
            </a:r>
            <a:r>
              <a:rPr lang="nl-BE" dirty="0"/>
              <a:t>111 0000</a:t>
            </a:r>
          </a:p>
          <a:p>
            <a:pPr marL="514350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		</a:t>
            </a:r>
            <a:r>
              <a:rPr lang="nl-BE" b="1" dirty="0">
                <a:solidFill>
                  <a:srgbClr val="FF0000"/>
                </a:solidFill>
              </a:rPr>
              <a:t>-</a:t>
            </a:r>
            <a:r>
              <a:rPr lang="nl-BE" dirty="0"/>
              <a:t>   83 = </a:t>
            </a:r>
            <a:r>
              <a:rPr lang="nl-BE" b="1" dirty="0">
                <a:solidFill>
                  <a:srgbClr val="FF0000"/>
                </a:solidFill>
              </a:rPr>
              <a:t>1</a:t>
            </a:r>
            <a:r>
              <a:rPr lang="nl-BE" dirty="0"/>
              <a:t>101 0011</a:t>
            </a:r>
          </a:p>
          <a:p>
            <a:pPr lvl="1">
              <a:lnSpc>
                <a:spcPct val="83000"/>
              </a:lnSpc>
              <a:buFont typeface="Corbel" panose="020B0503020204020204" pitchFamily="34" charset="0"/>
              <a:buChar char="–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u="sng" dirty="0"/>
              <a:t>Nadelen</a:t>
            </a:r>
            <a:r>
              <a:rPr lang="nl-BE" dirty="0"/>
              <a:t>: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Het getal 0 kan op 2 manieren gecodeerd worden</a:t>
            </a:r>
          </a:p>
          <a:p>
            <a:pPr marL="1371600" lvl="3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	0000 0000 en 1000 000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binaire rekenregels gelden niet</a:t>
            </a:r>
          </a:p>
          <a:p>
            <a:pPr lvl="4">
              <a:lnSpc>
                <a:spcPct val="83000"/>
              </a:lnSpc>
              <a:buFont typeface="Wingdings" panose="05000000000000000000" pitchFamily="2" charset="2"/>
              <a:buChar char="§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binaire som van een positief en negatief getal is fout</a:t>
            </a:r>
          </a:p>
          <a:p>
            <a:pPr marL="1012825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100" dirty="0"/>
              <a:t>12 + (-6) = + 6</a:t>
            </a:r>
          </a:p>
          <a:p>
            <a:pPr marL="1012825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100" dirty="0"/>
              <a:t>0000 1100 + 1000 0110 = </a:t>
            </a:r>
            <a:r>
              <a:rPr lang="nl-BE" sz="2100" b="1" dirty="0">
                <a:solidFill>
                  <a:srgbClr val="FF0000"/>
                </a:solidFill>
              </a:rPr>
              <a:t>1</a:t>
            </a:r>
            <a:r>
              <a:rPr lang="nl-BE" sz="2100" dirty="0"/>
              <a:t>001 0010 = </a:t>
            </a:r>
            <a:r>
              <a:rPr lang="nl-BE" sz="2100" b="1" dirty="0">
                <a:solidFill>
                  <a:srgbClr val="FF0000"/>
                </a:solidFill>
              </a:rPr>
              <a:t>-</a:t>
            </a:r>
            <a:r>
              <a:rPr lang="nl-BE" sz="2100" dirty="0"/>
              <a:t>18 (volgens deze coderingsmethode)</a:t>
            </a:r>
          </a:p>
          <a:p>
            <a:pPr marL="1012825" lvl="1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100" dirty="0"/>
              <a:t>		</a:t>
            </a:r>
            <a:r>
              <a:rPr lang="nl-BE" sz="2100" b="1" dirty="0">
                <a:solidFill>
                  <a:srgbClr val="FF0000"/>
                </a:solidFill>
              </a:rPr>
              <a:t>MSB = 1</a:t>
            </a:r>
            <a:r>
              <a:rPr lang="nl-BE" sz="2100" dirty="0"/>
              <a:t> dus een negatief getal</a:t>
            </a:r>
          </a:p>
          <a:p>
            <a:pPr lvl="4">
              <a:lnSpc>
                <a:spcPct val="83000"/>
              </a:lnSpc>
              <a:buFont typeface="Wingdings" panose="05000000000000000000" pitchFamily="2" charset="2"/>
              <a:buChar char="§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 som van hetzelfde positieve en negatieve getal is niet nul</a:t>
            </a:r>
          </a:p>
          <a:p>
            <a:pPr lvl="3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lvl="1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 err="1">
                <a:solidFill>
                  <a:schemeClr val="tx1"/>
                </a:solidFill>
              </a:rPr>
              <a:t>Digitaaltechniek</a:t>
            </a:r>
            <a:endParaRPr lang="nl-NL" dirty="0">
              <a:solidFill>
                <a:schemeClr val="tx1"/>
              </a:solidFill>
            </a:endParaRPr>
          </a:p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464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5053</TotalTime>
  <Words>2188</Words>
  <Application>Microsoft Office PowerPoint</Application>
  <PresentationFormat>Diavoorstelling (4:3)</PresentationFormat>
  <Paragraphs>428</Paragraphs>
  <Slides>34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7</vt:i4>
      </vt:variant>
      <vt:variant>
        <vt:lpstr>Diatitels</vt:lpstr>
      </vt:variant>
      <vt:variant>
        <vt:i4>34</vt:i4>
      </vt:variant>
    </vt:vector>
  </HeadingPairs>
  <TitlesOfParts>
    <vt:vector size="48" baseType="lpstr">
      <vt:lpstr>Arial</vt:lpstr>
      <vt:lpstr>Corbel</vt:lpstr>
      <vt:lpstr>DejaVuSans</vt:lpstr>
      <vt:lpstr>Symbol</vt:lpstr>
      <vt:lpstr>Times New Roman</vt:lpstr>
      <vt:lpstr>Wingdings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Digitale Technieken</vt:lpstr>
      <vt:lpstr>Inhoud</vt:lpstr>
      <vt:lpstr>Codering van getallen</vt:lpstr>
      <vt:lpstr>De weergave van natuurlijke getallen</vt:lpstr>
      <vt:lpstr>De weergave van gehele getallen</vt:lpstr>
      <vt:lpstr>De weergave van gehele getallen</vt:lpstr>
      <vt:lpstr>De weergave van gehele getallen: tekendragende 8-bit getallen</vt:lpstr>
      <vt:lpstr>De weergave van gehele getallen: tekendragende 8-bit getallen</vt:lpstr>
      <vt:lpstr>Codering van gehele getallen: sign-magnitude (tekenbit)</vt:lpstr>
      <vt:lpstr>Codering van gehele getallen: 2’s complement</vt:lpstr>
      <vt:lpstr>Codering van gehele getallen: 2’s complement</vt:lpstr>
      <vt:lpstr>Codering van gehele getallen: 2’s complement</vt:lpstr>
      <vt:lpstr>2’s complement: “compinc” (van positief naar negatief)</vt:lpstr>
      <vt:lpstr>Complementeren (van negatief naar positief)</vt:lpstr>
      <vt:lpstr>Overzicht</vt:lpstr>
      <vt:lpstr>Codering van getallen: rationale getallen (niet in handboek!)</vt:lpstr>
      <vt:lpstr>Codes</vt:lpstr>
      <vt:lpstr>Cijfercodes: de BCD-code</vt:lpstr>
      <vt:lpstr>Cijfercodes: gewogen codes (weighted code)</vt:lpstr>
      <vt:lpstr>Cijfercodes: zelfcomplementerende codes (self complementary code, self complementing code)</vt:lpstr>
      <vt:lpstr>Cijfercodes: zelfcomplementerende codes (self complementary code, self complementing code)</vt:lpstr>
      <vt:lpstr>Cijfercodes: zelfcomplementerende codes (self complementary code, self complementing code)</vt:lpstr>
      <vt:lpstr>Cijfercodes: één-wisselcodes of cyclische codes</vt:lpstr>
      <vt:lpstr>Cijfercodes: één-wisselcodes of cyclische codes</vt:lpstr>
      <vt:lpstr>Cijfercodes: één-wisselcodes of cyclische codes</vt:lpstr>
      <vt:lpstr>Alfanumerieke codes</vt:lpstr>
      <vt:lpstr>Alfanumerieke codes (vervolg)</vt:lpstr>
      <vt:lpstr>Alfanumerieke codes (vervolg)</vt:lpstr>
      <vt:lpstr>Technische codes</vt:lpstr>
      <vt:lpstr>Technische codes: zevensegment-code</vt:lpstr>
      <vt:lpstr>Oefeningen</vt:lpstr>
      <vt:lpstr>Oefeningen</vt:lpstr>
      <vt:lpstr>Oefeningen</vt:lpstr>
      <vt:lpstr>Sudietips en leerdoelen: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195</cp:revision>
  <cp:lastPrinted>2014-03-12T22:43:42Z</cp:lastPrinted>
  <dcterms:created xsi:type="dcterms:W3CDTF">2008-09-16T13:51:21Z</dcterms:created>
  <dcterms:modified xsi:type="dcterms:W3CDTF">2024-03-09T14:21:04Z</dcterms:modified>
</cp:coreProperties>
</file>