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0" r:id="rId2"/>
    <p:sldMasterId id="2147483676" r:id="rId3"/>
    <p:sldMasterId id="2147483682" r:id="rId4"/>
    <p:sldMasterId id="2147483688" r:id="rId5"/>
    <p:sldMasterId id="2147483694" r:id="rId6"/>
    <p:sldMasterId id="2147483700" r:id="rId7"/>
  </p:sldMasterIdLst>
  <p:notesMasterIdLst>
    <p:notesMasterId r:id="rId55"/>
  </p:notesMasterIdLst>
  <p:handoutMasterIdLst>
    <p:handoutMasterId r:id="rId56"/>
  </p:handoutMasterIdLst>
  <p:sldIdLst>
    <p:sldId id="453" r:id="rId8"/>
    <p:sldId id="422" r:id="rId9"/>
    <p:sldId id="546" r:id="rId10"/>
    <p:sldId id="495" r:id="rId11"/>
    <p:sldId id="498" r:id="rId12"/>
    <p:sldId id="496" r:id="rId13"/>
    <p:sldId id="575" r:id="rId14"/>
    <p:sldId id="497" r:id="rId15"/>
    <p:sldId id="500" r:id="rId16"/>
    <p:sldId id="501" r:id="rId17"/>
    <p:sldId id="502" r:id="rId18"/>
    <p:sldId id="504" r:id="rId19"/>
    <p:sldId id="503" r:id="rId20"/>
    <p:sldId id="576" r:id="rId21"/>
    <p:sldId id="506" r:id="rId22"/>
    <p:sldId id="505" r:id="rId23"/>
    <p:sldId id="507" r:id="rId24"/>
    <p:sldId id="508" r:id="rId25"/>
    <p:sldId id="509" r:id="rId26"/>
    <p:sldId id="510" r:id="rId27"/>
    <p:sldId id="511" r:id="rId28"/>
    <p:sldId id="547" r:id="rId29"/>
    <p:sldId id="512" r:id="rId30"/>
    <p:sldId id="574" r:id="rId31"/>
    <p:sldId id="513" r:id="rId32"/>
    <p:sldId id="548" r:id="rId33"/>
    <p:sldId id="549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77" r:id="rId42"/>
    <p:sldId id="558" r:id="rId43"/>
    <p:sldId id="559" r:id="rId44"/>
    <p:sldId id="560" r:id="rId45"/>
    <p:sldId id="561" r:id="rId46"/>
    <p:sldId id="562" r:id="rId47"/>
    <p:sldId id="566" r:id="rId48"/>
    <p:sldId id="567" r:id="rId49"/>
    <p:sldId id="568" r:id="rId50"/>
    <p:sldId id="570" r:id="rId51"/>
    <p:sldId id="571" r:id="rId52"/>
    <p:sldId id="572" r:id="rId53"/>
    <p:sldId id="573" r:id="rId54"/>
  </p:sldIdLst>
  <p:sldSz cx="9144000" cy="6858000" type="screen4x3"/>
  <p:notesSz cx="6864350" cy="999648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t D'haenen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200"/>
    <a:srgbClr val="3774CD"/>
    <a:srgbClr val="23835A"/>
    <a:srgbClr val="4D83D3"/>
    <a:srgbClr val="2B60AF"/>
    <a:srgbClr val="25539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A115A-8153-4774-BCA3-F424E3DE4BE1}" v="6" dt="2024-03-10T13:26:48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4800" autoAdjust="0"/>
  </p:normalViewPr>
  <p:slideViewPr>
    <p:cSldViewPr>
      <p:cViewPr varScale="1">
        <p:scale>
          <a:sx n="70" d="100"/>
          <a:sy n="70" d="100"/>
        </p:scale>
        <p:origin x="181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notesMaster" Target="notesMasters/notesMaster1.xml"/><Relationship Id="rId63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 Defossez" userId="d2ef152c-5cd9-403c-bcbb-7b596a2b278e" providerId="ADAL" clId="{430A115A-8153-4774-BCA3-F424E3DE4BE1}"/>
    <pc:docChg chg="undo custSel modSld">
      <pc:chgData name="Ferre Defossez" userId="d2ef152c-5cd9-403c-bcbb-7b596a2b278e" providerId="ADAL" clId="{430A115A-8153-4774-BCA3-F424E3DE4BE1}" dt="2024-03-10T19:31:01.917" v="18" actId="1076"/>
      <pc:docMkLst>
        <pc:docMk/>
      </pc:docMkLst>
      <pc:sldChg chg="modSp mod">
        <pc:chgData name="Ferre Defossez" userId="d2ef152c-5cd9-403c-bcbb-7b596a2b278e" providerId="ADAL" clId="{430A115A-8153-4774-BCA3-F424E3DE4BE1}" dt="2024-03-10T13:26:47.319" v="6" actId="1076"/>
        <pc:sldMkLst>
          <pc:docMk/>
          <pc:sldMk cId="2804118192" sldId="502"/>
        </pc:sldMkLst>
        <pc:spChg chg="mod">
          <ac:chgData name="Ferre Defossez" userId="d2ef152c-5cd9-403c-bcbb-7b596a2b278e" providerId="ADAL" clId="{430A115A-8153-4774-BCA3-F424E3DE4BE1}" dt="2024-03-10T13:26:46.889" v="5" actId="1076"/>
          <ac:spMkLst>
            <pc:docMk/>
            <pc:sldMk cId="2804118192" sldId="502"/>
            <ac:spMk id="2" creationId="{00000000-0000-0000-0000-000000000000}"/>
          </ac:spMkLst>
        </pc:spChg>
        <pc:picChg chg="mod">
          <ac:chgData name="Ferre Defossez" userId="d2ef152c-5cd9-403c-bcbb-7b596a2b278e" providerId="ADAL" clId="{430A115A-8153-4774-BCA3-F424E3DE4BE1}" dt="2024-03-10T13:26:47.319" v="6" actId="1076"/>
          <ac:picMkLst>
            <pc:docMk/>
            <pc:sldMk cId="2804118192" sldId="502"/>
            <ac:picMk id="15363" creationId="{00000000-0000-0000-0000-000000000000}"/>
          </ac:picMkLst>
        </pc:picChg>
      </pc:sldChg>
      <pc:sldChg chg="modSp mod">
        <pc:chgData name="Ferre Defossez" userId="d2ef152c-5cd9-403c-bcbb-7b596a2b278e" providerId="ADAL" clId="{430A115A-8153-4774-BCA3-F424E3DE4BE1}" dt="2024-03-10T14:25:01.071" v="10" actId="14100"/>
        <pc:sldMkLst>
          <pc:docMk/>
          <pc:sldMk cId="1765086411" sldId="507"/>
        </pc:sldMkLst>
        <pc:spChg chg="mod">
          <ac:chgData name="Ferre Defossez" userId="d2ef152c-5cd9-403c-bcbb-7b596a2b278e" providerId="ADAL" clId="{430A115A-8153-4774-BCA3-F424E3DE4BE1}" dt="2024-03-10T14:25:01.071" v="10" actId="14100"/>
          <ac:spMkLst>
            <pc:docMk/>
            <pc:sldMk cId="1765086411" sldId="507"/>
            <ac:spMk id="55298" creationId="{00000000-0000-0000-0000-000000000000}"/>
          </ac:spMkLst>
        </pc:spChg>
        <pc:spChg chg="mod">
          <ac:chgData name="Ferre Defossez" userId="d2ef152c-5cd9-403c-bcbb-7b596a2b278e" providerId="ADAL" clId="{430A115A-8153-4774-BCA3-F424E3DE4BE1}" dt="2024-03-10T14:24:12.619" v="9" actId="1076"/>
          <ac:spMkLst>
            <pc:docMk/>
            <pc:sldMk cId="1765086411" sldId="507"/>
            <ac:spMk id="57348" creationId="{00000000-0000-0000-0000-000000000000}"/>
          </ac:spMkLst>
        </pc:spChg>
      </pc:sldChg>
      <pc:sldChg chg="modSp mod">
        <pc:chgData name="Ferre Defossez" userId="d2ef152c-5cd9-403c-bcbb-7b596a2b278e" providerId="ADAL" clId="{430A115A-8153-4774-BCA3-F424E3DE4BE1}" dt="2024-03-10T14:43:09.257" v="12" actId="27636"/>
        <pc:sldMkLst>
          <pc:docMk/>
          <pc:sldMk cId="3573506339" sldId="510"/>
        </pc:sldMkLst>
        <pc:spChg chg="mod">
          <ac:chgData name="Ferre Defossez" userId="d2ef152c-5cd9-403c-bcbb-7b596a2b278e" providerId="ADAL" clId="{430A115A-8153-4774-BCA3-F424E3DE4BE1}" dt="2024-03-10T14:43:09.257" v="12" actId="27636"/>
          <ac:spMkLst>
            <pc:docMk/>
            <pc:sldMk cId="3573506339" sldId="510"/>
            <ac:spMk id="55298" creationId="{00000000-0000-0000-0000-000000000000}"/>
          </ac:spMkLst>
        </pc:spChg>
      </pc:sldChg>
      <pc:sldChg chg="modSp mod">
        <pc:chgData name="Ferre Defossez" userId="d2ef152c-5cd9-403c-bcbb-7b596a2b278e" providerId="ADAL" clId="{430A115A-8153-4774-BCA3-F424E3DE4BE1}" dt="2024-03-10T15:05:04.591" v="13" actId="14100"/>
        <pc:sldMkLst>
          <pc:docMk/>
          <pc:sldMk cId="175774609" sldId="551"/>
        </pc:sldMkLst>
        <pc:spChg chg="mod">
          <ac:chgData name="Ferre Defossez" userId="d2ef152c-5cd9-403c-bcbb-7b596a2b278e" providerId="ADAL" clId="{430A115A-8153-4774-BCA3-F424E3DE4BE1}" dt="2024-03-10T15:05:04.591" v="13" actId="14100"/>
          <ac:spMkLst>
            <pc:docMk/>
            <pc:sldMk cId="175774609" sldId="551"/>
            <ac:spMk id="55298" creationId="{00000000-0000-0000-0000-000000000000}"/>
          </ac:spMkLst>
        </pc:spChg>
      </pc:sldChg>
      <pc:sldChg chg="modSp mod">
        <pc:chgData name="Ferre Defossez" userId="d2ef152c-5cd9-403c-bcbb-7b596a2b278e" providerId="ADAL" clId="{430A115A-8153-4774-BCA3-F424E3DE4BE1}" dt="2024-03-10T15:12:05.156" v="15" actId="27636"/>
        <pc:sldMkLst>
          <pc:docMk/>
          <pc:sldMk cId="984333276" sldId="555"/>
        </pc:sldMkLst>
        <pc:spChg chg="mod">
          <ac:chgData name="Ferre Defossez" userId="d2ef152c-5cd9-403c-bcbb-7b596a2b278e" providerId="ADAL" clId="{430A115A-8153-4774-BCA3-F424E3DE4BE1}" dt="2024-03-10T15:12:05.156" v="15" actId="27636"/>
          <ac:spMkLst>
            <pc:docMk/>
            <pc:sldMk cId="984333276" sldId="555"/>
            <ac:spMk id="55298" creationId="{00000000-0000-0000-0000-000000000000}"/>
          </ac:spMkLst>
        </pc:spChg>
      </pc:sldChg>
      <pc:sldChg chg="modSp mod">
        <pc:chgData name="Ferre Defossez" userId="d2ef152c-5cd9-403c-bcbb-7b596a2b278e" providerId="ADAL" clId="{430A115A-8153-4774-BCA3-F424E3DE4BE1}" dt="2024-03-10T19:29:30.289" v="17" actId="27636"/>
        <pc:sldMkLst>
          <pc:docMk/>
          <pc:sldMk cId="3699747501" sldId="572"/>
        </pc:sldMkLst>
        <pc:spChg chg="mod">
          <ac:chgData name="Ferre Defossez" userId="d2ef152c-5cd9-403c-bcbb-7b596a2b278e" providerId="ADAL" clId="{430A115A-8153-4774-BCA3-F424E3DE4BE1}" dt="2024-03-10T19:29:30.289" v="17" actId="27636"/>
          <ac:spMkLst>
            <pc:docMk/>
            <pc:sldMk cId="3699747501" sldId="572"/>
            <ac:spMk id="55298" creationId="{00000000-0000-0000-0000-000000000000}"/>
          </ac:spMkLst>
        </pc:spChg>
      </pc:sldChg>
      <pc:sldChg chg="modSp mod">
        <pc:chgData name="Ferre Defossez" userId="d2ef152c-5cd9-403c-bcbb-7b596a2b278e" providerId="ADAL" clId="{430A115A-8153-4774-BCA3-F424E3DE4BE1}" dt="2024-03-10T19:31:01.917" v="18" actId="1076"/>
        <pc:sldMkLst>
          <pc:docMk/>
          <pc:sldMk cId="2611816122" sldId="573"/>
        </pc:sldMkLst>
        <pc:spChg chg="mod">
          <ac:chgData name="Ferre Defossez" userId="d2ef152c-5cd9-403c-bcbb-7b596a2b278e" providerId="ADAL" clId="{430A115A-8153-4774-BCA3-F424E3DE4BE1}" dt="2024-03-10T19:31:01.917" v="18" actId="1076"/>
          <ac:spMkLst>
            <pc:docMk/>
            <pc:sldMk cId="2611816122" sldId="573"/>
            <ac:spMk id="55298" creationId="{00000000-0000-0000-0000-000000000000}"/>
          </ac:spMkLst>
        </pc:spChg>
      </pc:sldChg>
      <pc:sldChg chg="addSp modSp">
        <pc:chgData name="Ferre Defossez" userId="d2ef152c-5cd9-403c-bcbb-7b596a2b278e" providerId="ADAL" clId="{430A115A-8153-4774-BCA3-F424E3DE4BE1}" dt="2024-03-10T13:26:48.013" v="7" actId="164"/>
        <pc:sldMkLst>
          <pc:docMk/>
          <pc:sldMk cId="3661017446" sldId="575"/>
        </pc:sldMkLst>
        <pc:grpChg chg="add mod">
          <ac:chgData name="Ferre Defossez" userId="d2ef152c-5cd9-403c-bcbb-7b596a2b278e" providerId="ADAL" clId="{430A115A-8153-4774-BCA3-F424E3DE4BE1}" dt="2024-03-10T13:26:48.013" v="7" actId="164"/>
          <ac:grpSpMkLst>
            <pc:docMk/>
            <pc:sldMk cId="3661017446" sldId="575"/>
            <ac:grpSpMk id="2" creationId="{AB3CDC16-D9D9-C54B-EBA3-5EAF2878B707}"/>
          </ac:grpSpMkLst>
        </pc:grpChg>
        <pc:picChg chg="mod">
          <ac:chgData name="Ferre Defossez" userId="d2ef152c-5cd9-403c-bcbb-7b596a2b278e" providerId="ADAL" clId="{430A115A-8153-4774-BCA3-F424E3DE4BE1}" dt="2024-03-10T13:26:48.013" v="7" actId="164"/>
          <ac:picMkLst>
            <pc:docMk/>
            <pc:sldMk cId="3661017446" sldId="575"/>
            <ac:picMk id="9" creationId="{00000000-0000-0000-0000-000000000000}"/>
          </ac:picMkLst>
        </pc:picChg>
        <pc:picChg chg="mod">
          <ac:chgData name="Ferre Defossez" userId="d2ef152c-5cd9-403c-bcbb-7b596a2b278e" providerId="ADAL" clId="{430A115A-8153-4774-BCA3-F424E3DE4BE1}" dt="2024-03-10T13:26:48.013" v="7" actId="164"/>
          <ac:picMkLst>
            <pc:docMk/>
            <pc:sldMk cId="3661017446" sldId="575"/>
            <ac:picMk id="11266" creationId="{00000000-0000-0000-0000-000000000000}"/>
          </ac:picMkLst>
        </pc:picChg>
      </pc:sldChg>
      <pc:sldChg chg="modSp mod">
        <pc:chgData name="Ferre Defossez" userId="d2ef152c-5cd9-403c-bcbb-7b596a2b278e" providerId="ADAL" clId="{430A115A-8153-4774-BCA3-F424E3DE4BE1}" dt="2024-03-10T13:46:39.996" v="8" actId="14100"/>
        <pc:sldMkLst>
          <pc:docMk/>
          <pc:sldMk cId="846472397" sldId="576"/>
        </pc:sldMkLst>
        <pc:spChg chg="mod">
          <ac:chgData name="Ferre Defossez" userId="d2ef152c-5cd9-403c-bcbb-7b596a2b278e" providerId="ADAL" clId="{430A115A-8153-4774-BCA3-F424E3DE4BE1}" dt="2024-03-10T13:46:39.996" v="8" actId="14100"/>
          <ac:spMkLst>
            <pc:docMk/>
            <pc:sldMk cId="846472397" sldId="576"/>
            <ac:spMk id="5529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1" tIns="45875" rIns="91751" bIns="4587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8210" y="1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1" tIns="45875" rIns="91751" bIns="4587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3BEC0C-BDEA-4693-8E59-7669C3F1D703}" type="datetime9">
              <a:rPr lang="nl-BE" smtClean="0"/>
              <a:t>10/03/2024 14:00:37</a:t>
            </a:fld>
            <a:endParaRPr lang="en-GB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493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1" tIns="45875" rIns="91751" bIns="4587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8210" y="949493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1" tIns="45875" rIns="91751" bIns="4587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7E561D-93C0-4AF5-A8A7-6E2A4A48752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92167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1" tIns="45875" rIns="91751" bIns="4587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210" y="1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1" tIns="45875" rIns="91751" bIns="4587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386E5C-E756-4857-907C-E688F0B54001}" type="datetime9">
              <a:rPr lang="nl-BE" smtClean="0"/>
              <a:t>10/03/2024 13:43:37</a:t>
            </a:fld>
            <a:endParaRPr lang="nl-NL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9300"/>
            <a:ext cx="4997450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35" y="4748333"/>
            <a:ext cx="5491480" cy="449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1" tIns="45875" rIns="91751" bIns="45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493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1" tIns="45875" rIns="91751" bIns="4587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210" y="949493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1" tIns="45875" rIns="91751" bIns="4587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8B929E-5D9D-44B3-8CC8-5B2BCB09DE6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14021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9706C-70D5-4576-B3FB-4F98BC755813}" type="slidenum">
              <a:rPr lang="nl-NL"/>
              <a:pPr/>
              <a:t>1</a:t>
            </a:fld>
            <a:endParaRPr lang="nl-NL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9D76DD5-7BF9-4AEA-9A28-C6A71F7C3CBC}" type="datetime9">
              <a:rPr lang="nl-BE" smtClean="0"/>
              <a:t>10/03/2024 13:43:37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11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82C9710-4452-4B60-8B37-D9B35FA2BE26}" type="datetime9">
              <a:rPr lang="nl-BE" smtClean="0"/>
              <a:t>10/03/2024 13:43:55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12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4CA1FD-B650-42ED-A640-0C9B1F9A27F9}" type="datetime9">
              <a:rPr lang="nl-BE" smtClean="0"/>
              <a:t>10/03/2024 13:43:55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CF9717A-D89C-4A98-9164-FED1749F9BE8}" type="datetime9">
              <a:rPr lang="nl-BE" smtClean="0"/>
              <a:t>10/03/2024 13:43:55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14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CF9717A-D89C-4A98-9164-FED1749F9BE8}" type="datetime9">
              <a:rPr lang="nl-BE" smtClean="0"/>
              <a:t>10/03/2024 13:43:56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8B5E37-731C-4C48-B01C-215E191F9CBF}" type="datetime9">
              <a:rPr lang="nl-BE" smtClean="0"/>
              <a:t>10/03/2024 13:43:56</a:t>
            </a:fld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16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55BFF4B-182D-449D-B5C4-052679AEE223}" type="datetime9">
              <a:rPr lang="nl-BE" smtClean="0"/>
              <a:t>10/03/2024 13:43:56</a:t>
            </a:fld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17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37E435D-5F76-462B-8A53-538686B26C93}" type="datetime9">
              <a:rPr lang="nl-BE" smtClean="0"/>
              <a:t>10/03/2024 13:43:56</a:t>
            </a:fld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52E083-BC6D-4ADE-82CE-A6867DF0737B}" type="datetime9">
              <a:rPr lang="nl-BE" smtClean="0"/>
              <a:t>10/03/2024 13:43:56</a:t>
            </a:fld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19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C13AAC-2126-4062-B4B0-029B7FBF012B}" type="datetime9">
              <a:rPr lang="nl-BE" smtClean="0"/>
              <a:t>10/03/2024 13:43:56</a:t>
            </a:fld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20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A09CA4-B6D5-4963-A5A3-1F5D62F07CFF}" type="datetime9">
              <a:rPr lang="nl-BE" smtClean="0"/>
              <a:t>10/03/2024 13:43:56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380B0A-F00A-4342-9681-04104DB6C646}" type="datetime9">
              <a:rPr lang="nl-BE" smtClean="0"/>
              <a:t>10/03/2024 13:43:42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21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F69D432-428F-4635-AD70-EC168A7F422B}" type="datetime9">
              <a:rPr lang="nl-BE" smtClean="0"/>
              <a:t>10/03/2024 13:43:56</a:t>
            </a:fld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55E39CC-5FF6-44EB-BD91-930C3B155988}" type="datetime9">
              <a:rPr lang="nl-BE" smtClean="0"/>
              <a:t>10/03/2024 13:43:56</a:t>
            </a:fld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24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55E39CC-5FF6-44EB-BD91-930C3B155988}" type="datetime9">
              <a:rPr lang="nl-BE" smtClean="0"/>
              <a:t>10/03/2024 13:43:56</a:t>
            </a:fld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25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9455DD4-8342-4936-B9E1-636DE70BBC28}" type="datetime9">
              <a:rPr lang="nl-BE" smtClean="0"/>
              <a:t>10/03/2024 13:43:56</a:t>
            </a:fld>
            <a:endParaRPr lang="nl-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9706C-70D5-4576-B3FB-4F98BC755813}" type="slidenum">
              <a:rPr lang="nl-NL"/>
              <a:pPr/>
              <a:t>26</a:t>
            </a:fld>
            <a:endParaRPr lang="nl-NL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27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28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29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30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31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4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73094F7-C2DD-4AB6-9428-58183BA7F674}" type="datetime9">
              <a:rPr lang="nl-BE" smtClean="0"/>
              <a:t>10/03/2024 13:43:42</a:t>
            </a:fld>
            <a:endParaRPr lang="nl-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32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33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34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18153" algn="l"/>
                <a:tab pos="1436307" algn="l"/>
                <a:tab pos="2154460" algn="l"/>
                <a:tab pos="28726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37052" indent="-283482" eaLnBrk="0" hangingPunct="0">
              <a:tabLst>
                <a:tab pos="718153" algn="l"/>
                <a:tab pos="1436307" algn="l"/>
                <a:tab pos="2154460" algn="l"/>
                <a:tab pos="28726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3926" indent="-226785" eaLnBrk="0" hangingPunct="0">
              <a:tabLst>
                <a:tab pos="718153" algn="l"/>
                <a:tab pos="1436307" algn="l"/>
                <a:tab pos="2154460" algn="l"/>
                <a:tab pos="28726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87497" indent="-226785" eaLnBrk="0" hangingPunct="0">
              <a:tabLst>
                <a:tab pos="718153" algn="l"/>
                <a:tab pos="1436307" algn="l"/>
                <a:tab pos="2154460" algn="l"/>
                <a:tab pos="28726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1067" indent="-226785" eaLnBrk="0" hangingPunct="0">
              <a:tabLst>
                <a:tab pos="718153" algn="l"/>
                <a:tab pos="1436307" algn="l"/>
                <a:tab pos="2154460" algn="l"/>
                <a:tab pos="28726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494638" indent="-226785" defTabSz="44569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18153" algn="l"/>
                <a:tab pos="1436307" algn="l"/>
                <a:tab pos="2154460" algn="l"/>
                <a:tab pos="28726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48208" indent="-226785" defTabSz="44569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18153" algn="l"/>
                <a:tab pos="1436307" algn="l"/>
                <a:tab pos="2154460" algn="l"/>
                <a:tab pos="28726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01780" indent="-226785" defTabSz="44569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18153" algn="l"/>
                <a:tab pos="1436307" algn="l"/>
                <a:tab pos="2154460" algn="l"/>
                <a:tab pos="28726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55350" indent="-226785" defTabSz="44569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18153" algn="l"/>
                <a:tab pos="1436307" algn="l"/>
                <a:tab pos="2154460" algn="l"/>
                <a:tab pos="28726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35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39775"/>
            <a:ext cx="4937125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690269"/>
            <a:ext cx="5438140" cy="4347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3169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36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37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38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39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40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41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5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D90455A-D4E2-4A1E-BFC4-ACA7250F9592}" type="datetime9">
              <a:rPr lang="nl-BE" smtClean="0"/>
              <a:t>10/03/2024 13:43:42</a:t>
            </a:fld>
            <a:endParaRPr lang="nl-N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42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43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44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45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46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47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6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FE6FDE-29A9-47D9-B571-DEA479373827}" type="datetime9">
              <a:rPr lang="nl-BE" smtClean="0"/>
              <a:t>10/03/2024 13:43:55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7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FE6FDE-29A9-47D9-B571-DEA479373827}" type="datetime9">
              <a:rPr lang="nl-BE" smtClean="0"/>
              <a:t>10/03/2024 13:43:55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8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39E1E33-3887-49D2-BD8B-1E98BDBEA262}" type="datetime9">
              <a:rPr lang="nl-BE" smtClean="0"/>
              <a:t>10/03/2024 13:43:55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1A74EA6-2519-41AD-B530-B65076A5C7F5}" type="datetime9">
              <a:rPr lang="nl-BE" smtClean="0"/>
              <a:t>10/03/2024 13:43:55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5476" indent="-286722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6886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5641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64395" indent="-229377" eaLnBrk="0" hangingPunct="0"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23150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81904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40659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99413" indent="-229377" defTabSz="45079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6361" algn="l"/>
                <a:tab pos="1452723" algn="l"/>
                <a:tab pos="2179084" algn="l"/>
                <a:tab pos="2905445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10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8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01E4578-1CD5-4D25-9D79-D21C27DE9AC7}" type="datetime9">
              <a:rPr lang="nl-BE" smtClean="0"/>
              <a:t>10/03/2024 13:43:55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43A8-BF9C-43A2-8B42-87B7F07410B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DBF-6580-46DF-8BC0-AB23321A727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1F48D5F9-99AE-4627-AC18-1B3C5A5103A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2413" y="2130425"/>
            <a:ext cx="8640762" cy="86677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284538"/>
            <a:ext cx="8642350" cy="1033462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67FB88-7386-4548-882F-4EBCC5514B73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A5643A8-BF9C-43A2-8B42-87B7F07410B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Digitale technieken – Deel 4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sz="2800" dirty="0">
                <a:solidFill>
                  <a:srgbClr val="0070C0"/>
                </a:solidFill>
              </a:rPr>
              <a:t>Les 6: COMBINATORISCHE SCHAKELINGEN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0A4ECF9-97B8-46BC-94EC-6292EAF4D60F}" type="slidenum">
              <a:rPr lang="nl-NL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904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IC 74LS47 (in labo)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Symbool aan uitgangen: open collector uitgang </a:t>
            </a:r>
            <a:r>
              <a:rPr lang="nl-BE" dirty="0">
                <a:sym typeface="Wingdings 3"/>
              </a:rPr>
              <a:t> heeft invloed op aansluiten LED!</a:t>
            </a: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10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7" y="980728"/>
            <a:ext cx="829532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5482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IC 74LS47 (in </a:t>
            </a:r>
            <a:r>
              <a:rPr lang="en-GB" dirty="0" err="1"/>
              <a:t>labo</a:t>
            </a:r>
            <a:r>
              <a:rPr lang="en-GB" dirty="0"/>
              <a:t>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11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70" y="908720"/>
            <a:ext cx="8405778" cy="553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71"/>
          <a:stretch/>
        </p:blipFill>
        <p:spPr bwMode="auto">
          <a:xfrm>
            <a:off x="107504" y="1157526"/>
            <a:ext cx="8640960" cy="1263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fgeronde rechthoek 1"/>
          <p:cNvSpPr/>
          <p:nvPr/>
        </p:nvSpPr>
        <p:spPr>
          <a:xfrm>
            <a:off x="251520" y="1268760"/>
            <a:ext cx="8424936" cy="115212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4118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IC 74LS47 (in </a:t>
            </a:r>
            <a:r>
              <a:rPr lang="en-GB" dirty="0" err="1"/>
              <a:t>labo</a:t>
            </a:r>
            <a:r>
              <a:rPr lang="en-GB" dirty="0"/>
              <a:t>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sz="2400" dirty="0"/>
              <a:t>LT = Lamp Test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sz="2400" dirty="0"/>
              <a:t>BI = Blanking Input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12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93074"/>
            <a:ext cx="6912768" cy="455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1" t="79764" r="501" b="3318"/>
          <a:stretch/>
        </p:blipFill>
        <p:spPr bwMode="auto">
          <a:xfrm>
            <a:off x="1053233" y="5517232"/>
            <a:ext cx="7344816" cy="113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fgeronde rechthoek 1"/>
          <p:cNvSpPr/>
          <p:nvPr/>
        </p:nvSpPr>
        <p:spPr>
          <a:xfrm>
            <a:off x="1187624" y="5517232"/>
            <a:ext cx="7272808" cy="95311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6602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Begrip</a:t>
            </a:r>
            <a:r>
              <a:rPr lang="en-GB" dirty="0"/>
              <a:t> “duty-cycle </a:t>
            </a:r>
            <a:r>
              <a:rPr lang="el-GR" dirty="0"/>
              <a:t>δ</a:t>
            </a:r>
            <a:r>
              <a:rPr lang="en-GB" dirty="0"/>
              <a:t>”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1533"/>
          <a:stretch/>
        </p:blipFill>
        <p:spPr bwMode="auto">
          <a:xfrm>
            <a:off x="2267744" y="939836"/>
            <a:ext cx="4608512" cy="292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/>
              <p:cNvSpPr txBox="1"/>
              <p:nvPr/>
            </p:nvSpPr>
            <p:spPr>
              <a:xfrm>
                <a:off x="467545" y="3717032"/>
                <a:ext cx="8280920" cy="2947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BE" sz="2400" dirty="0">
                    <a:latin typeface="Corbel" panose="020B0503020204020204" pitchFamily="34" charset="0"/>
                  </a:rPr>
                  <a:t>2 signalen met zelfde periode, dus zelfde frequentie, maar toch verschillende </a:t>
                </a:r>
                <a:r>
                  <a:rPr lang="nl-BE" sz="2400" dirty="0" err="1">
                    <a:latin typeface="Corbel" panose="020B0503020204020204" pitchFamily="34" charset="0"/>
                  </a:rPr>
                  <a:t>aantijd</a:t>
                </a:r>
                <a:r>
                  <a:rPr lang="nl-BE" sz="2400" dirty="0">
                    <a:latin typeface="Corbel" panose="020B0503020204020204" pitchFamily="34" charset="0"/>
                  </a:rPr>
                  <a:t> T</a:t>
                </a:r>
                <a:r>
                  <a:rPr lang="nl-BE" sz="2400" baseline="-25000" dirty="0">
                    <a:latin typeface="Corbel" panose="020B0503020204020204" pitchFamily="34" charset="0"/>
                  </a:rPr>
                  <a:t>on</a:t>
                </a:r>
                <a:r>
                  <a:rPr lang="nl-BE" sz="2400" dirty="0">
                    <a:latin typeface="Corbel" panose="020B0503020204020204" pitchFamily="34" charset="0"/>
                  </a:rPr>
                  <a:t> en </a:t>
                </a:r>
                <a:r>
                  <a:rPr lang="nl-BE" sz="2400" dirty="0" err="1">
                    <a:latin typeface="Corbel" panose="020B0503020204020204" pitchFamily="34" charset="0"/>
                  </a:rPr>
                  <a:t>uittijd</a:t>
                </a:r>
                <a:r>
                  <a:rPr lang="nl-BE" sz="2400" dirty="0">
                    <a:latin typeface="Corbel" panose="020B0503020204020204" pitchFamily="34" charset="0"/>
                  </a:rPr>
                  <a:t> </a:t>
                </a:r>
                <a:r>
                  <a:rPr lang="nl-BE" sz="2400" dirty="0" err="1">
                    <a:latin typeface="Corbel" panose="020B0503020204020204" pitchFamily="34" charset="0"/>
                  </a:rPr>
                  <a:t>T</a:t>
                </a:r>
                <a:r>
                  <a:rPr lang="nl-BE" sz="2400" baseline="-25000" dirty="0" err="1">
                    <a:latin typeface="Corbel" panose="020B0503020204020204" pitchFamily="34" charset="0"/>
                  </a:rPr>
                  <a:t>off</a:t>
                </a:r>
                <a:r>
                  <a:rPr lang="nl-BE" sz="2400" dirty="0">
                    <a:latin typeface="Corbel" panose="020B0503020204020204" pitchFamily="34" charset="0"/>
                  </a:rPr>
                  <a:t>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/>
                          </a:rPr>
                          <m:t>𝑇</m:t>
                        </m:r>
                        <m:r>
                          <a:rPr lang="nl-BE" sz="2400" b="0" i="1" smtClean="0">
                            <a:latin typeface="Cambria Math"/>
                          </a:rPr>
                          <m:t>= </m:t>
                        </m:r>
                        <m:r>
                          <a:rPr lang="nl-BE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nl-BE" sz="2400" i="1">
                            <a:latin typeface="Cambria Math"/>
                          </a:rPr>
                          <m:t>𝑜𝑛</m:t>
                        </m:r>
                      </m:sub>
                    </m:sSub>
                    <m:r>
                      <a:rPr lang="nl-BE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nl-BE" sz="2400" i="1">
                            <a:latin typeface="Cambria Math"/>
                          </a:rPr>
                          <m:t>𝑜𝑓𝑓</m:t>
                        </m:r>
                      </m:sub>
                    </m:sSub>
                  </m:oMath>
                </a14:m>
                <a:endParaRPr lang="nl-BE" sz="2400" dirty="0"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BE" sz="2400" dirty="0">
                    <a:latin typeface="Corbel" panose="020B0503020204020204" pitchFamily="34" charset="0"/>
                  </a:rPr>
                  <a:t>δ = </a:t>
                </a:r>
                <a:r>
                  <a:rPr lang="nl-BE" sz="2400" dirty="0" err="1">
                    <a:latin typeface="Corbel" panose="020B0503020204020204" pitchFamily="34" charset="0"/>
                  </a:rPr>
                  <a:t>duty-cycle</a:t>
                </a:r>
                <a:r>
                  <a:rPr lang="nl-BE" sz="2400" dirty="0">
                    <a:latin typeface="Corbel" panose="020B0503020204020204" pitchFamily="34" charset="0"/>
                  </a:rPr>
                  <a:t> (</a:t>
                </a:r>
                <a:r>
                  <a:rPr lang="el-GR" sz="2400" dirty="0">
                    <a:latin typeface="Corbel" panose="020B0503020204020204" pitchFamily="34" charset="0"/>
                  </a:rPr>
                  <a:t>δ</a:t>
                </a:r>
                <a:r>
                  <a:rPr lang="nl-BE" sz="2400" dirty="0">
                    <a:latin typeface="Corbel" panose="020B0503020204020204" pitchFamily="34" charset="0"/>
                  </a:rPr>
                  <a:t> uitspreken als ‘delta’) = gedeelte van de periode dat het signaal hoog is (in %)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</a:rPr>
                      <m:t>δ</m:t>
                    </m:r>
                    <m:r>
                      <a:rPr lang="nl-BE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nl-BE" sz="2400" b="0" i="1" smtClean="0">
                                <a:latin typeface="Cambria Math"/>
                              </a:rPr>
                              <m:t>𝑜𝑛</m:t>
                            </m:r>
                          </m:sub>
                        </m:sSub>
                      </m:num>
                      <m:den>
                        <m:r>
                          <a:rPr lang="nl-BE" sz="2400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nl-BE" sz="2400" dirty="0">
                    <a:latin typeface="Corbel" panose="020B0503020204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4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nl-BE" sz="2400" i="1">
                                <a:latin typeface="Cambria Math"/>
                              </a:rPr>
                              <m:t>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BE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nl-BE" sz="2400" b="0" i="1" smtClean="0">
                                <a:latin typeface="Cambria Math"/>
                              </a:rPr>
                              <m:t>𝑜𝑛</m:t>
                            </m:r>
                          </m:sub>
                        </m:sSub>
                        <m:r>
                          <a:rPr lang="nl-BE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nl-B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nl-BE" sz="2400" b="0" i="1" smtClean="0">
                                <a:latin typeface="Cambria Math"/>
                              </a:rPr>
                              <m:t>𝑜𝑓𝑓</m:t>
                            </m:r>
                          </m:sub>
                        </m:sSub>
                      </m:den>
                    </m:f>
                  </m:oMath>
                </a14:m>
                <a:endParaRPr lang="nl-BE" sz="2400" dirty="0">
                  <a:latin typeface="Corbel" panose="020B0503020204020204" pitchFamily="34" charset="0"/>
                </a:endParaRPr>
              </a:p>
              <a:p>
                <a:endParaRPr lang="nl-BE" sz="24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" name="Tekstvak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" y="3717032"/>
                <a:ext cx="8280920" cy="2947410"/>
              </a:xfrm>
              <a:prstGeom prst="rect">
                <a:avLst/>
              </a:prstGeom>
              <a:blipFill rotWithShape="1">
                <a:blip r:embed="rId4"/>
                <a:stretch>
                  <a:fillRect l="-1031" t="-16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kstvak 2"/>
          <p:cNvSpPr txBox="1">
            <a:spLocks noChangeAspect="1"/>
          </p:cNvSpPr>
          <p:nvPr/>
        </p:nvSpPr>
        <p:spPr>
          <a:xfrm>
            <a:off x="6382782" y="1858131"/>
            <a:ext cx="4956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 sz="1200" dirty="0"/>
              <a:t>U</a:t>
            </a:r>
            <a:r>
              <a:rPr lang="nl-BE" sz="1200" baseline="-25000" dirty="0"/>
              <a:t>gem</a:t>
            </a:r>
            <a:endParaRPr lang="nl-BE" sz="1200" dirty="0"/>
          </a:p>
        </p:txBody>
      </p:sp>
      <p:sp>
        <p:nvSpPr>
          <p:cNvPr id="9" name="Tekstvak 8"/>
          <p:cNvSpPr txBox="1">
            <a:spLocks noChangeAspect="1"/>
          </p:cNvSpPr>
          <p:nvPr/>
        </p:nvSpPr>
        <p:spPr>
          <a:xfrm>
            <a:off x="6300192" y="2760875"/>
            <a:ext cx="4956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 sz="1200" dirty="0"/>
              <a:t>U</a:t>
            </a:r>
            <a:r>
              <a:rPr lang="nl-BE" sz="1200" baseline="-25000" dirty="0"/>
              <a:t>gem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81234167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81" y="1619784"/>
            <a:ext cx="8378875" cy="310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IC 74LS47 (in </a:t>
            </a:r>
            <a:r>
              <a:rPr lang="en-GB" dirty="0" err="1"/>
              <a:t>labo</a:t>
            </a:r>
            <a:r>
              <a:rPr lang="en-GB" dirty="0"/>
              <a:t>): </a:t>
            </a:r>
            <a:r>
              <a:rPr lang="en-GB" dirty="0" err="1"/>
              <a:t>knipperen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/of </a:t>
            </a:r>
            <a:r>
              <a:rPr lang="en-GB" dirty="0" err="1"/>
              <a:t>intensiteitsregeling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298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0825" y="1052736"/>
                <a:ext cx="5185271" cy="498452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r>
                  <a:rPr lang="nl-BE" dirty="0"/>
                  <a:t>BI = </a:t>
                </a:r>
                <a:r>
                  <a:rPr lang="nl-BE" u="sng" dirty="0" err="1"/>
                  <a:t>B</a:t>
                </a:r>
                <a:r>
                  <a:rPr lang="nl-BE" dirty="0" err="1"/>
                  <a:t>lanking</a:t>
                </a:r>
                <a:r>
                  <a:rPr lang="nl-BE" dirty="0"/>
                  <a:t> </a:t>
                </a:r>
                <a:r>
                  <a:rPr lang="nl-BE" u="sng" dirty="0"/>
                  <a:t>I</a:t>
                </a:r>
                <a:r>
                  <a:rPr lang="nl-BE" dirty="0"/>
                  <a:t>nput = alle segmenten doven</a:t>
                </a:r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1" i="1" smtClean="0">
                            <a:latin typeface="Cambria Math"/>
                          </a:rPr>
                          <m:t>𝑩𝑰</m:t>
                        </m:r>
                      </m:e>
                    </m:acc>
                  </m:oMath>
                </a14:m>
                <a:r>
                  <a:rPr lang="nl-BE" dirty="0"/>
                  <a:t> actief laag </a:t>
                </a:r>
                <a:r>
                  <a:rPr lang="nl-BE" dirty="0">
                    <a:sym typeface="Wingdings 3"/>
                  </a:rPr>
                  <a:t> ‘blanken’ (= doven) als signaal laag is</a:t>
                </a:r>
                <a:endParaRPr lang="nl-BE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nl-BE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nl-BE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nl-BE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nl-BE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nl-BE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nl-BE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nl-BE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nl-BE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nl-BE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nl-BE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nl-BE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nl-BE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nl-BE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r>
                  <a:rPr lang="nl-BE" dirty="0"/>
                  <a:t>δ klein </a:t>
                </a:r>
                <a:r>
                  <a:rPr lang="nl-BE" dirty="0">
                    <a:sym typeface="Wingdings 3"/>
                  </a:rPr>
                  <a:t> donkerder display  U</a:t>
                </a:r>
                <a:r>
                  <a:rPr lang="nl-BE" baseline="-25000" dirty="0">
                    <a:sym typeface="Wingdings 3"/>
                  </a:rPr>
                  <a:t>gem</a:t>
                </a:r>
                <a:r>
                  <a:rPr lang="nl-BE" dirty="0">
                    <a:sym typeface="Wingdings 3"/>
                  </a:rPr>
                  <a:t> laag</a:t>
                </a:r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r>
                  <a:rPr lang="nl-BE" dirty="0"/>
                  <a:t>δ groot </a:t>
                </a:r>
                <a:r>
                  <a:rPr lang="nl-BE" dirty="0">
                    <a:sym typeface="Wingdings 3"/>
                  </a:rPr>
                  <a:t> lichter display U</a:t>
                </a:r>
                <a:r>
                  <a:rPr lang="nl-BE" baseline="-25000" dirty="0">
                    <a:sym typeface="Wingdings 3"/>
                  </a:rPr>
                  <a:t>gem</a:t>
                </a:r>
                <a:r>
                  <a:rPr lang="nl-BE" dirty="0">
                    <a:sym typeface="Wingdings 3"/>
                  </a:rPr>
                  <a:t> hoog</a:t>
                </a:r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r>
                  <a:rPr lang="nl-BE" b="1" dirty="0"/>
                  <a:t>Knipperen</a:t>
                </a:r>
                <a:r>
                  <a:rPr lang="nl-BE" dirty="0"/>
                  <a:t> bij lage frequentie (tot 30 à 50 Hz)</a:t>
                </a:r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r>
                  <a:rPr lang="nl-BE" b="1" dirty="0"/>
                  <a:t>Intensiteitsregeling</a:t>
                </a:r>
                <a:r>
                  <a:rPr lang="nl-BE" dirty="0"/>
                  <a:t> bij hogere frequentie (boven 50 Hz)</a:t>
                </a:r>
              </a:p>
            </p:txBody>
          </p:sp>
        </mc:Choice>
        <mc:Fallback>
          <p:sp>
            <p:nvSpPr>
              <p:cNvPr id="552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1052736"/>
                <a:ext cx="5185271" cy="4984527"/>
              </a:xfrm>
              <a:blipFill>
                <a:blip r:embed="rId4"/>
                <a:stretch>
                  <a:fillRect l="-1058" t="-2448" b="-2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14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4675824" y="2483604"/>
            <a:ext cx="6495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 dirty="0"/>
              <a:t>U</a:t>
            </a:r>
            <a:r>
              <a:rPr lang="nl-BE" baseline="-25000" dirty="0"/>
              <a:t>gem</a:t>
            </a:r>
            <a:endParaRPr lang="nl-BE" dirty="0"/>
          </a:p>
        </p:txBody>
      </p:sp>
      <p:sp>
        <p:nvSpPr>
          <p:cNvPr id="8" name="Tekstvak 7"/>
          <p:cNvSpPr txBox="1"/>
          <p:nvPr/>
        </p:nvSpPr>
        <p:spPr>
          <a:xfrm>
            <a:off x="4499992" y="3501008"/>
            <a:ext cx="6495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 dirty="0"/>
              <a:t>U</a:t>
            </a:r>
            <a:r>
              <a:rPr lang="nl-BE" baseline="-25000" dirty="0"/>
              <a:t>gem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464723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63107"/>
            <a:ext cx="6696744" cy="441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/>
              <a:t>IC 74LS47: RBI = Ripple Blanking Input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51837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sz="19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voorwaarden</a:t>
            </a:r>
            <a:r>
              <a:rPr lang="en-GB" dirty="0"/>
              <a:t> in rode </a:t>
            </a:r>
            <a:r>
              <a:rPr lang="en-GB" dirty="0" err="1"/>
              <a:t>kader</a:t>
            </a:r>
            <a:r>
              <a:rPr lang="en-GB" dirty="0"/>
              <a:t> </a:t>
            </a:r>
            <a:r>
              <a:rPr lang="en-GB" dirty="0" err="1"/>
              <a:t>voldaan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zal</a:t>
            </a:r>
            <a:r>
              <a:rPr lang="en-GB" dirty="0"/>
              <a:t> BI/RBO </a:t>
            </a:r>
            <a:r>
              <a:rPr lang="en-GB" dirty="0" err="1"/>
              <a:t>werken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RBO output (</a:t>
            </a:r>
            <a:r>
              <a:rPr lang="en-GB" dirty="0" err="1"/>
              <a:t>ipv</a:t>
            </a:r>
            <a:r>
              <a:rPr lang="en-GB" dirty="0"/>
              <a:t> BI input); </a:t>
            </a:r>
            <a:r>
              <a:rPr lang="en-GB" dirty="0" err="1"/>
              <a:t>m.a.w</a:t>
            </a:r>
            <a:r>
              <a:rPr lang="en-GB" dirty="0"/>
              <a:t>.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RBO </a:t>
            </a:r>
            <a:r>
              <a:rPr lang="en-GB" dirty="0" err="1"/>
              <a:t>laag</a:t>
            </a: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2" name="Afgeronde rechthoek 1"/>
          <p:cNvSpPr/>
          <p:nvPr/>
        </p:nvSpPr>
        <p:spPr>
          <a:xfrm>
            <a:off x="1187624" y="4581128"/>
            <a:ext cx="2880320" cy="3600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" name="Rechte verbindingslijn met pijl 3"/>
          <p:cNvCxnSpPr>
            <a:stCxn id="2" idx="3"/>
          </p:cNvCxnSpPr>
          <p:nvPr/>
        </p:nvCxnSpPr>
        <p:spPr>
          <a:xfrm>
            <a:off x="4067944" y="4761148"/>
            <a:ext cx="2520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167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/>
              <a:t>IC 74LS47: RBI = Ripple Blanking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8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0825" y="1125538"/>
                <a:ext cx="8713788" cy="491172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nl-BE" dirty="0"/>
              </a:p>
              <a:p>
                <a:pPr marL="0" indent="0">
                  <a:lnSpc>
                    <a:spcPct val="83000"/>
                  </a:lnSpc>
                  <a:buNone/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r>
                  <a:rPr lang="nl-BE" dirty="0"/>
                  <a:t>Doel van deze schakeling? </a:t>
                </a:r>
                <a:r>
                  <a:rPr lang="nl-BE" dirty="0">
                    <a:solidFill>
                      <a:srgbClr val="0070C0"/>
                    </a:solidFill>
                  </a:rPr>
                  <a:t>Onderdrukking van leidende nullen! </a:t>
                </a:r>
                <a:r>
                  <a:rPr lang="nl-BE" dirty="0"/>
                  <a:t>(kunnen uitleggen aan de hand van de WT)</a:t>
                </a:r>
              </a:p>
              <a:p>
                <a:pPr marL="0" indent="0">
                  <a:lnSpc>
                    <a:spcPct val="83000"/>
                  </a:lnSpc>
                  <a:buNone/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r>
                  <a:rPr lang="nl-BE" dirty="0"/>
                  <a:t>Als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1" i="1" smtClean="0">
                            <a:latin typeface="Cambria Math"/>
                          </a:rPr>
                          <m:t>𝑹𝑩𝑰</m:t>
                        </m:r>
                      </m:e>
                    </m:acc>
                    <m:r>
                      <a:rPr lang="nl-BE" b="1" i="1" smtClean="0">
                        <a:latin typeface="Cambria Math"/>
                      </a:rPr>
                      <m:t>=</m:t>
                    </m:r>
                    <m:r>
                      <a:rPr lang="nl-BE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nl-BE" dirty="0"/>
                  <a:t> en A, B, C en D=0 (m.a.w. getalwaarde 0) dan worden alle uitgangen 1 en doven de segmenten.</a:t>
                </a:r>
              </a:p>
              <a:p>
                <a:pPr marL="0" indent="0">
                  <a:lnSpc>
                    <a:spcPct val="83000"/>
                  </a:lnSpc>
                  <a:buNone/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r>
                  <a:rPr lang="nl-BE" dirty="0"/>
                  <a:t>Daarbij wordt ook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1" i="1" smtClean="0">
                            <a:latin typeface="Cambria Math"/>
                          </a:rPr>
                          <m:t>𝑹𝑩𝑶</m:t>
                        </m:r>
                      </m:e>
                    </m:acc>
                  </m:oMath>
                </a14:m>
                <a:r>
                  <a:rPr lang="nl-BE" dirty="0"/>
                  <a:t> een uitgang en 0 </a:t>
                </a:r>
                <a:r>
                  <a:rPr lang="nl-BE" dirty="0">
                    <a:sym typeface="Wingdings 3"/>
                  </a:rPr>
                  <a:t> doorgeven aan volgende IC!!</a:t>
                </a:r>
                <a:endParaRPr lang="nl-BE" dirty="0"/>
              </a:p>
            </p:txBody>
          </p:sp>
        </mc:Choice>
        <mc:Fallback xmlns="">
          <p:sp>
            <p:nvSpPr>
              <p:cNvPr id="552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1125538"/>
                <a:ext cx="8713788" cy="4911725"/>
              </a:xfrm>
              <a:blipFill rotWithShape="1">
                <a:blip r:embed="rId3"/>
                <a:stretch>
                  <a:fillRect l="-1399" r="-83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16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8335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94255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4784018" cy="422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40711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1 uit 4 decoder = “1 uit 2</a:t>
            </a:r>
            <a:r>
              <a:rPr lang="nl-BE" baseline="30000" dirty="0"/>
              <a:t>n</a:t>
            </a:r>
            <a:r>
              <a:rPr lang="nl-BE" dirty="0"/>
              <a:t> decoder” met n = aantal ingangen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3961135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1 </a:t>
            </a:r>
            <a:r>
              <a:rPr lang="en-GB" dirty="0" err="1"/>
              <a:t>uit</a:t>
            </a:r>
            <a:r>
              <a:rPr lang="en-GB" dirty="0"/>
              <a:t> 4 decoder = </a:t>
            </a:r>
            <a:r>
              <a:rPr lang="en-GB" dirty="0" err="1"/>
              <a:t>uitcodeerschakeling</a:t>
            </a:r>
            <a:r>
              <a:rPr lang="en-GB" dirty="0"/>
              <a:t> = </a:t>
            </a:r>
            <a:r>
              <a:rPr lang="en-GB" dirty="0" err="1"/>
              <a:t>slechts</a:t>
            </a:r>
            <a:r>
              <a:rPr lang="en-GB" dirty="0"/>
              <a:t> 1 </a:t>
            </a:r>
            <a:r>
              <a:rPr lang="en-GB" dirty="0" err="1"/>
              <a:t>uitgang</a:t>
            </a:r>
            <a:r>
              <a:rPr lang="en-GB" dirty="0"/>
              <a:t> </a:t>
            </a:r>
            <a:r>
              <a:rPr lang="en-GB" dirty="0" err="1"/>
              <a:t>hoog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!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17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8641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1 </a:t>
            </a:r>
            <a:r>
              <a:rPr lang="en-GB" dirty="0" err="1"/>
              <a:t>uit</a:t>
            </a:r>
            <a:r>
              <a:rPr lang="en-GB" dirty="0"/>
              <a:t> 4 decoder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1700808"/>
            <a:ext cx="3442229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4896544" cy="432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5899768" y="2026900"/>
            <a:ext cx="338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 dirty="0"/>
              <a:t>B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6359569" y="2037097"/>
            <a:ext cx="338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210051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Toepassing</a:t>
            </a:r>
            <a:r>
              <a:rPr lang="en-GB" dirty="0"/>
              <a:t>: BCD/DEC decoder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Reden dubbele </a:t>
            </a:r>
            <a:r>
              <a:rPr lang="nl-BE" dirty="0" err="1"/>
              <a:t>invertor</a:t>
            </a:r>
            <a:r>
              <a:rPr lang="nl-BE" dirty="0"/>
              <a:t>?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19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32" y="1268760"/>
            <a:ext cx="406977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86" y="1556792"/>
            <a:ext cx="273943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8977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4.1. Codeomvormers, multiplexers en demultiplexers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BE" b="1" u="sng" dirty="0"/>
              <a:t>Combinatorische schakelingen</a:t>
            </a:r>
            <a:r>
              <a:rPr lang="nl-BE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De </a:t>
            </a:r>
            <a:r>
              <a:rPr lang="nl-BE" b="1" dirty="0">
                <a:solidFill>
                  <a:srgbClr val="0070C0"/>
                </a:solidFill>
              </a:rPr>
              <a:t>codeomvormer</a:t>
            </a:r>
            <a:r>
              <a:rPr lang="nl-BE" dirty="0"/>
              <a:t> transformeert gecodeerde informatie naar een andere code (zie oefensessie 3).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nl-BE" dirty="0"/>
              <a:t>De </a:t>
            </a:r>
            <a:r>
              <a:rPr lang="nl-BE" b="1" dirty="0">
                <a:solidFill>
                  <a:srgbClr val="0070C0"/>
                </a:solidFill>
              </a:rPr>
              <a:t>decoder</a:t>
            </a:r>
            <a:r>
              <a:rPr lang="nl-BE" dirty="0"/>
              <a:t> transformeert gecodeerde informatie naar niet-gecodeerde informatie.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nl-BE" dirty="0"/>
              <a:t>De </a:t>
            </a:r>
            <a:r>
              <a:rPr lang="nl-BE" b="1" dirty="0">
                <a:solidFill>
                  <a:srgbClr val="0070C0"/>
                </a:solidFill>
              </a:rPr>
              <a:t>encoder</a:t>
            </a:r>
            <a:r>
              <a:rPr lang="nl-BE" dirty="0"/>
              <a:t> maakt van niet gecodeerde informatie gecodeerde informatie.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nl-BE" dirty="0"/>
              <a:t>Een </a:t>
            </a:r>
            <a:r>
              <a:rPr lang="nl-BE" b="1" dirty="0">
                <a:solidFill>
                  <a:srgbClr val="0070C0"/>
                </a:solidFill>
              </a:rPr>
              <a:t>multiplexer</a:t>
            </a:r>
            <a:r>
              <a:rPr lang="nl-BE" dirty="0"/>
              <a:t> werkt als een keuze schakelaar en verbindt meerdere ingangsklemmen met één uitgangsklem.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nl-BE" dirty="0"/>
              <a:t>Een </a:t>
            </a:r>
            <a:r>
              <a:rPr lang="nl-BE" b="1" dirty="0">
                <a:solidFill>
                  <a:srgbClr val="0070C0"/>
                </a:solidFill>
              </a:rPr>
              <a:t>demultiplexer</a:t>
            </a:r>
            <a:r>
              <a:rPr lang="nl-BE" b="1" dirty="0"/>
              <a:t> </a:t>
            </a:r>
            <a:r>
              <a:rPr lang="nl-BE" dirty="0"/>
              <a:t>doet het omgekeerde van een multiplexer en verbindt één ingang met één van de uitgangsklemmen.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3496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704856" cy="441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Toepassing</a:t>
            </a:r>
            <a:r>
              <a:rPr lang="en-GB" dirty="0"/>
              <a:t>: BCD/DEC decoder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7273503" cy="374362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Bij de BCD-code worden slechts de waarden 0…9 gebruikt! (In een eigen Karnaugh kaart zou je hier ‘x’ =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cares</a:t>
            </a:r>
            <a:r>
              <a:rPr lang="nl-BE" dirty="0"/>
              <a:t> mogen zetten.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20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2" name="Afgeronde rechthoek 1"/>
          <p:cNvSpPr/>
          <p:nvPr/>
        </p:nvSpPr>
        <p:spPr>
          <a:xfrm>
            <a:off x="899591" y="1586936"/>
            <a:ext cx="7560841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5063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Toepassing</a:t>
            </a:r>
            <a:r>
              <a:rPr lang="en-GB" dirty="0"/>
              <a:t> BCD/DEC decoder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Type </a:t>
            </a:r>
            <a:r>
              <a:rPr lang="en-GB" dirty="0" err="1"/>
              <a:t>ingang</a:t>
            </a:r>
            <a:r>
              <a:rPr lang="en-GB" dirty="0"/>
              <a:t>?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Type </a:t>
            </a:r>
            <a:r>
              <a:rPr lang="en-GB" dirty="0" err="1"/>
              <a:t>uitgang</a:t>
            </a:r>
            <a:r>
              <a:rPr lang="en-GB" dirty="0"/>
              <a:t>?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21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167464" cy="3567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2970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Encoder (</a:t>
            </a:r>
            <a:r>
              <a:rPr lang="nl-BE" dirty="0">
                <a:sym typeface="Wingdings 3"/>
              </a:rPr>
              <a:t>  </a:t>
            </a:r>
            <a:r>
              <a:rPr lang="nl-BE" dirty="0"/>
              <a:t>Decoder)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De </a:t>
            </a:r>
            <a:r>
              <a:rPr lang="nl-BE" b="1" dirty="0">
                <a:solidFill>
                  <a:srgbClr val="0070C0"/>
                </a:solidFill>
              </a:rPr>
              <a:t>encoder</a:t>
            </a:r>
            <a:r>
              <a:rPr lang="nl-BE" dirty="0"/>
              <a:t> maakt van niet gecodeerde informatie gecodeerde informatie.</a:t>
            </a:r>
          </a:p>
          <a:p>
            <a:pPr lvl="0"/>
            <a:endParaRPr lang="nl-BE" dirty="0"/>
          </a:p>
          <a:p>
            <a:pPr lvl="0"/>
            <a:r>
              <a:rPr lang="nl-BE" dirty="0"/>
              <a:t>Encoder = </a:t>
            </a:r>
            <a:r>
              <a:rPr lang="nl-BE" dirty="0" err="1"/>
              <a:t>incodeerschakeling</a:t>
            </a:r>
            <a:r>
              <a:rPr lang="nl-BE" dirty="0"/>
              <a:t> = omgekeerde van hiervoor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20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Encoder: Toetsenbordencoder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23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68760"/>
            <a:ext cx="360652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4" r="28160"/>
          <a:stretch/>
        </p:blipFill>
        <p:spPr bwMode="auto">
          <a:xfrm>
            <a:off x="755576" y="1628800"/>
            <a:ext cx="248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47225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Encoder: Toetsenbordencoder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					</a:t>
            </a:r>
            <a:r>
              <a:rPr lang="en-GB" dirty="0" err="1"/>
              <a:t>omzetten</a:t>
            </a:r>
            <a:r>
              <a:rPr lang="en-GB" dirty="0"/>
              <a:t> via ?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24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04864"/>
            <a:ext cx="5646381" cy="2094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360652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562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Encoder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25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00"/>
          <a:stretch/>
        </p:blipFill>
        <p:spPr bwMode="auto">
          <a:xfrm>
            <a:off x="6790859" y="2451638"/>
            <a:ext cx="2526205" cy="209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6918440" cy="544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25836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Multiplexer </a:t>
            </a:r>
            <a:r>
              <a:rPr lang="en-GB" dirty="0" err="1">
                <a:solidFill>
                  <a:srgbClr val="0070C0"/>
                </a:solidFill>
              </a:rPr>
              <a:t>en</a:t>
            </a:r>
            <a:r>
              <a:rPr lang="en-GB" dirty="0">
                <a:solidFill>
                  <a:srgbClr val="0070C0"/>
                </a:solidFill>
              </a:rPr>
              <a:t> demultiplexer</a:t>
            </a:r>
            <a:endParaRPr lang="nl-BE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0A4ECF9-97B8-46BC-94EC-6292EAF4D60F}" type="slidenum">
              <a:rPr lang="nl-NL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1151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4111913" cy="4098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rbel" panose="020B0503020204020204" pitchFamily="34" charset="0"/>
              </a:rPr>
              <a:t>Multiplexer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GB" dirty="0">
                <a:latin typeface="Corbel" panose="020B0503020204020204" pitchFamily="34" charset="0"/>
                <a:cs typeface="Arial"/>
              </a:rPr>
              <a:t> Demultiplexer</a:t>
            </a:r>
            <a:endParaRPr lang="en-GB" dirty="0">
              <a:latin typeface="Corbel" panose="020B0503020204020204" pitchFamily="34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400" dirty="0"/>
              <a:t>Principiële voorstelling: meerkeuzeschakelaar (dit is geen IEC-symbool!) </a:t>
            </a:r>
          </a:p>
          <a:p>
            <a:pPr>
              <a:lnSpc>
                <a:spcPct val="83000"/>
              </a:lnSpc>
              <a:tabLst>
                <a:tab pos="1255713" algn="l"/>
                <a:tab pos="1789113" algn="l"/>
                <a:tab pos="2703513" algn="l"/>
                <a:tab pos="3617913" algn="l"/>
                <a:tab pos="5386388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400" dirty="0">
                <a:solidFill>
                  <a:srgbClr val="0070C0"/>
                </a:solidFill>
              </a:rPr>
              <a:t>	Multiplexer		Demultiplexer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27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020" y="2222371"/>
            <a:ext cx="3883874" cy="387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2306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6" y="1052736"/>
            <a:ext cx="445674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Multiplexer (met 2 ingangen A en B en dus 1 selectielijn S)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1691679" y="2420888"/>
            <a:ext cx="7272933" cy="361637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28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42607"/>
            <a:ext cx="4637484" cy="424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7460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Multiplexer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29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61" y="1628800"/>
            <a:ext cx="479884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79862"/>
            <a:ext cx="5645425" cy="3833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910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Decoder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nl-BE" dirty="0"/>
              <a:t>De </a:t>
            </a:r>
            <a:r>
              <a:rPr lang="nl-BE" b="1" dirty="0">
                <a:solidFill>
                  <a:srgbClr val="0070C0"/>
                </a:solidFill>
              </a:rPr>
              <a:t>decoder</a:t>
            </a:r>
            <a:r>
              <a:rPr lang="nl-BE" dirty="0"/>
              <a:t> transformeert gecodeerde informatie naar niet-gecodeerde informatie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Niet-gecodeerde informatie = </a:t>
            </a:r>
            <a:r>
              <a:rPr lang="nl-BE" dirty="0" err="1"/>
              <a:t>begrijpbaar</a:t>
            </a:r>
            <a:r>
              <a:rPr lang="nl-BE" dirty="0"/>
              <a:t> voor de mens.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Toepassingen:</a:t>
            </a:r>
          </a:p>
          <a:p>
            <a:pPr lvl="2" indent="0">
              <a:buNone/>
            </a:pPr>
            <a:r>
              <a:rPr lang="nl-BE" dirty="0"/>
              <a:t>			</a:t>
            </a:r>
            <a:r>
              <a:rPr lang="nl-BE" dirty="0">
                <a:sym typeface="Wingdings 3"/>
              </a:rPr>
              <a:t> 7-segment decoder </a:t>
            </a:r>
          </a:p>
          <a:p>
            <a:pPr marL="1371600" lvl="3" indent="0">
              <a:buNone/>
            </a:pPr>
            <a:r>
              <a:rPr lang="en-GB" dirty="0"/>
              <a:t>		(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vorige</a:t>
            </a:r>
            <a:r>
              <a:rPr lang="en-GB" dirty="0"/>
              <a:t> les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technische</a:t>
            </a:r>
            <a:r>
              <a:rPr lang="en-GB" dirty="0"/>
              <a:t> codes)</a:t>
            </a:r>
          </a:p>
          <a:p>
            <a:pPr marL="1371600" lvl="3" indent="0">
              <a:buNone/>
            </a:pPr>
            <a:r>
              <a:rPr lang="nl-BE" sz="2400" dirty="0">
                <a:sym typeface="Wingdings 3"/>
              </a:rPr>
              <a:t> 1 uit 4 decoder = </a:t>
            </a:r>
            <a:r>
              <a:rPr lang="nl-BE" sz="2400" dirty="0" err="1">
                <a:sym typeface="Wingdings 3"/>
              </a:rPr>
              <a:t>uitcodeerschakeling</a:t>
            </a:r>
            <a:endParaRPr lang="nl-BE" sz="24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0427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61" y="1340768"/>
            <a:ext cx="479884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Multiplexer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Zelfde schakeling met enkel NAND poorten: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Voordeel t.o.v. vorige schakeling?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30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74" y="1484784"/>
            <a:ext cx="6925859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21823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3200" dirty="0"/>
              <a:t>Multiplexer met 4 ingangen (2 selectielijnen)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IEC-symbool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Met afhankelijkheidsnotatie G !!! (betekenis goed kennen)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Functie van EN-klem (</a:t>
            </a:r>
            <a:r>
              <a:rPr lang="nl-BE" u="sng" dirty="0" err="1"/>
              <a:t>en</a:t>
            </a:r>
            <a:r>
              <a:rPr lang="nl-BE" dirty="0" err="1"/>
              <a:t>able</a:t>
            </a:r>
            <a:r>
              <a:rPr lang="nl-BE" dirty="0"/>
              <a:t>)?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31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24744"/>
            <a:ext cx="5099367" cy="387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Rechte verbindingslijn 2"/>
          <p:cNvCxnSpPr/>
          <p:nvPr/>
        </p:nvCxnSpPr>
        <p:spPr>
          <a:xfrm>
            <a:off x="2699792" y="4293096"/>
            <a:ext cx="468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7572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913" y="2348880"/>
            <a:ext cx="6972647" cy="309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Multiplexer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6697439" cy="49117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	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sz="2800" dirty="0" err="1"/>
              <a:t>Vereenvoudigde</a:t>
            </a:r>
            <a:r>
              <a:rPr lang="en-GB" sz="2800" dirty="0"/>
              <a:t> (of </a:t>
            </a:r>
            <a:r>
              <a:rPr lang="en-GB" sz="2800" dirty="0" err="1"/>
              <a:t>verkorte</a:t>
            </a:r>
            <a:r>
              <a:rPr lang="en-GB" sz="2800" dirty="0"/>
              <a:t>) </a:t>
            </a:r>
            <a:r>
              <a:rPr lang="en-GB" sz="2800" dirty="0" err="1"/>
              <a:t>tabel</a:t>
            </a:r>
            <a:r>
              <a:rPr lang="en-GB" sz="2800" dirty="0"/>
              <a:t> door don’t cares!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32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312874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Rechte verbindingslijn 2"/>
          <p:cNvCxnSpPr/>
          <p:nvPr/>
        </p:nvCxnSpPr>
        <p:spPr>
          <a:xfrm>
            <a:off x="467544" y="2996952"/>
            <a:ext cx="216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33327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Multiplexer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33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980728"/>
            <a:ext cx="6972647" cy="309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761907"/>
              </p:ext>
            </p:extLst>
          </p:nvPr>
        </p:nvGraphicFramePr>
        <p:xfrm>
          <a:off x="755576" y="4437112"/>
          <a:ext cx="777686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203200" progId="">
                  <p:embed/>
                </p:oleObj>
              </mc:Choice>
              <mc:Fallback>
                <p:oleObj name="Equation" r:id="rId4" imgW="2057400" imgH="203200" progId="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437112"/>
                        <a:ext cx="7776863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11236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Multiplexer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/>
              <a:t>Poortschema</a:t>
            </a: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34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602830"/>
            <a:ext cx="6048672" cy="4490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882384"/>
            <a:ext cx="4824536" cy="49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32245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	</a:t>
            </a:r>
            <a:r>
              <a:rPr lang="nl-BE" dirty="0" err="1"/>
              <a:t>Multiplexer</a:t>
            </a:r>
            <a:r>
              <a:rPr lang="nl-BE" dirty="0"/>
              <a:t>		</a:t>
            </a:r>
            <a:r>
              <a:rPr lang="nl-BE" dirty="0" err="1"/>
              <a:t>Demultiplexer</a:t>
            </a: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/>
              <a:t>	        2 ingangen, 1 uitgang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/>
              <a:t>		(1 selectielijn)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/>
              <a:t>	        4 ingangen, 1 uitgang		      1 ingang, 4 uitgangen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/>
              <a:t>		(2 selectielijnen!)			(2 selectielijnen!)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ANSI-symbool</a:t>
            </a:r>
            <a:br>
              <a:rPr lang="nl-BE" dirty="0"/>
            </a:br>
            <a:endParaRPr lang="nl-BE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35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357439"/>
            <a:ext cx="1438275" cy="14382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5" y="1755673"/>
            <a:ext cx="1457303" cy="145730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79" y="3457451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097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74HC/HCT153 in lab (8 ingangen, slechts 2 selectielijnen!?)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36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48431"/>
            <a:ext cx="3240360" cy="5016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70369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800" dirty="0"/>
              <a:t>Cascadeschakeling: ‘= soort </a:t>
            </a:r>
            <a:r>
              <a:rPr lang="nl-BE" sz="2800" dirty="0" err="1"/>
              <a:t>achtereenschakeling</a:t>
            </a:r>
            <a:r>
              <a:rPr lang="nl-BE" sz="2800" dirty="0"/>
              <a:t>’</a:t>
            </a:r>
            <a:br>
              <a:rPr lang="nl-BE" sz="2800" dirty="0"/>
            </a:br>
            <a:r>
              <a:rPr lang="nl-BE" sz="2800" dirty="0"/>
              <a:t>				(geen serie- of parallelschakeling)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37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3" y="1052736"/>
            <a:ext cx="7080187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21572" y="2231480"/>
            <a:ext cx="3401378" cy="392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hoek 9"/>
          <p:cNvSpPr/>
          <p:nvPr/>
        </p:nvSpPr>
        <p:spPr>
          <a:xfrm>
            <a:off x="1907704" y="1196752"/>
            <a:ext cx="5688632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1177129" y="2276872"/>
            <a:ext cx="198335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995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Cascadeschakeling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38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980728"/>
            <a:ext cx="7344816" cy="5160057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43" y="2281188"/>
            <a:ext cx="220362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1979712" y="1052736"/>
            <a:ext cx="361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Selectie van 1</a:t>
            </a:r>
            <a:r>
              <a:rPr lang="nl-BE" baseline="30000" dirty="0">
                <a:solidFill>
                  <a:srgbClr val="FF0000"/>
                </a:solidFill>
              </a:rPr>
              <a:t>e</a:t>
            </a:r>
            <a:r>
              <a:rPr lang="nl-BE" dirty="0">
                <a:solidFill>
                  <a:srgbClr val="FF0000"/>
                </a:solidFill>
              </a:rPr>
              <a:t> of 2</a:t>
            </a:r>
            <a:r>
              <a:rPr lang="nl-BE" baseline="30000" dirty="0">
                <a:solidFill>
                  <a:srgbClr val="FF0000"/>
                </a:solidFill>
              </a:rPr>
              <a:t>e</a:t>
            </a:r>
            <a:r>
              <a:rPr lang="nl-BE" dirty="0">
                <a:solidFill>
                  <a:srgbClr val="FF0000"/>
                </a:solidFill>
              </a:rPr>
              <a:t> mux is MSB!</a:t>
            </a:r>
          </a:p>
        </p:txBody>
      </p:sp>
      <p:sp>
        <p:nvSpPr>
          <p:cNvPr id="3" name="Ovaal 2"/>
          <p:cNvSpPr/>
          <p:nvPr/>
        </p:nvSpPr>
        <p:spPr>
          <a:xfrm>
            <a:off x="1569432" y="1052736"/>
            <a:ext cx="360040" cy="3693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040326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Cascadeschakeling</a:t>
            </a:r>
            <a:endParaRPr lang="en-GB" dirty="0"/>
          </a:p>
        </p:txBody>
      </p:sp>
      <p:sp>
        <p:nvSpPr>
          <p:cNvPr id="7" name="Tijdelijke aanduiding voor tekst 6"/>
          <p:cNvSpPr txBox="1">
            <a:spLocks noGrp="1"/>
          </p:cNvSpPr>
          <p:nvPr>
            <p:ph idx="1"/>
          </p:nvPr>
        </p:nvSpPr>
        <p:spPr>
          <a:xfrm>
            <a:off x="250825" y="1125538"/>
            <a:ext cx="8713788" cy="491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Selectie van 1</a:t>
            </a:r>
            <a:r>
              <a:rPr lang="nl-BE" baseline="30000" dirty="0"/>
              <a:t>e</a:t>
            </a:r>
            <a:r>
              <a:rPr lang="nl-BE" dirty="0"/>
              <a:t> of 2</a:t>
            </a:r>
            <a:r>
              <a:rPr lang="nl-BE" baseline="30000" dirty="0"/>
              <a:t>e</a:t>
            </a:r>
            <a:r>
              <a:rPr lang="nl-BE" dirty="0"/>
              <a:t> mux is MSB!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39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17085"/>
            <a:ext cx="6408712" cy="371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7253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7 – segment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4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998730"/>
            <a:ext cx="6792754" cy="509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2600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800" dirty="0"/>
              <a:t>Toepassing: logische functies met multiplexers</a:t>
            </a:r>
            <a:br>
              <a:rPr lang="nl-BE" sz="2800" dirty="0"/>
            </a:br>
            <a:r>
              <a:rPr lang="nl-BE" sz="2800" dirty="0"/>
              <a:t>		3 variabelen </a:t>
            </a:r>
            <a:r>
              <a:rPr lang="nl-BE" sz="2800" dirty="0">
                <a:sym typeface="Wingdings 3"/>
              </a:rPr>
              <a:t> Mux met 3 selectielijnen</a:t>
            </a:r>
            <a:endParaRPr lang="nl-BE" sz="28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>
              <a:solidFill>
                <a:srgbClr val="FF0000"/>
              </a:solidFill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>
              <a:solidFill>
                <a:srgbClr val="FF0000"/>
              </a:solidFill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>
                <a:solidFill>
                  <a:srgbClr val="FF0000"/>
                </a:solidFill>
              </a:rPr>
              <a:t>Te kennen voor oefensessie 4 !!!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40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8" y="1196752"/>
            <a:ext cx="388406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45041"/>
            <a:ext cx="406717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871732" y="1588608"/>
            <a:ext cx="211609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 sz="2400" b="1" dirty="0"/>
              <a:t>C       B        A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4724678" y="2189098"/>
            <a:ext cx="35137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 b="1" dirty="0"/>
              <a:t>A</a:t>
            </a:r>
          </a:p>
          <a:p>
            <a:r>
              <a:rPr lang="nl-BE" b="1" dirty="0"/>
              <a:t>B</a:t>
            </a:r>
          </a:p>
          <a:p>
            <a:r>
              <a:rPr lang="nl-BE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2781232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3600" dirty="0"/>
              <a:t>Demultiplexers: principiële voorstelling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41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68698"/>
            <a:ext cx="4012026" cy="363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38065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800" dirty="0"/>
              <a:t>Demultiplexers: met 2 uitgangen en 1 selectielijn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42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3" y="1124744"/>
            <a:ext cx="283263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07718"/>
            <a:ext cx="6237521" cy="2469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398" y="4857168"/>
            <a:ext cx="568143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70053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800" dirty="0"/>
              <a:t>Demultiplexers: met 2 uitgangen en 1 selectielijn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Poortschema: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43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40" y="1340768"/>
            <a:ext cx="568143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74" y="2780928"/>
            <a:ext cx="502197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37594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DX of DMUX in IEC-symbool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Hoe moet je de EN-klem verbinden om de DMUX te laten werken?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35236"/>
            <a:ext cx="4320479" cy="354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800" dirty="0"/>
              <a:t>Demultiplexers: met 4 uitgangen en 2 selectielijnen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44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cxnSp>
        <p:nvCxnSpPr>
          <p:cNvPr id="7" name="Rechte verbindingslijn 6"/>
          <p:cNvCxnSpPr/>
          <p:nvPr/>
        </p:nvCxnSpPr>
        <p:spPr>
          <a:xfrm>
            <a:off x="2742824" y="4221088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96400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800" dirty="0"/>
              <a:t>Demultiplexers: met 4 uitgangen en 2 selectielijnen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45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grpSp>
        <p:nvGrpSpPr>
          <p:cNvPr id="2" name="Groep 1"/>
          <p:cNvGrpSpPr/>
          <p:nvPr/>
        </p:nvGrpSpPr>
        <p:grpSpPr>
          <a:xfrm>
            <a:off x="395536" y="4653136"/>
            <a:ext cx="8109658" cy="648072"/>
            <a:chOff x="395536" y="4653136"/>
            <a:chExt cx="8109658" cy="648072"/>
          </a:xfrm>
        </p:grpSpPr>
        <p:pic>
          <p:nvPicPr>
            <p:cNvPr id="1741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653136"/>
              <a:ext cx="8109658" cy="648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4784562"/>
              <a:ext cx="288032" cy="446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ep 5"/>
          <p:cNvGrpSpPr/>
          <p:nvPr/>
        </p:nvGrpSpPr>
        <p:grpSpPr>
          <a:xfrm>
            <a:off x="0" y="1772816"/>
            <a:ext cx="9163388" cy="2546773"/>
            <a:chOff x="0" y="1772816"/>
            <a:chExt cx="9163388" cy="2546773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72816"/>
              <a:ext cx="9163388" cy="2546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kstvak 2"/>
            <p:cNvSpPr txBox="1"/>
            <p:nvPr/>
          </p:nvSpPr>
          <p:spPr>
            <a:xfrm>
              <a:off x="3995936" y="2780928"/>
              <a:ext cx="2160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b="1" dirty="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5076056" y="3046202"/>
              <a:ext cx="2160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b="1" dirty="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2" name="Tekstvak 11"/>
            <p:cNvSpPr txBox="1"/>
            <p:nvPr/>
          </p:nvSpPr>
          <p:spPr>
            <a:xfrm>
              <a:off x="6112564" y="3381290"/>
              <a:ext cx="2160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b="1" dirty="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3" name="Tekstvak 12"/>
            <p:cNvSpPr txBox="1"/>
            <p:nvPr/>
          </p:nvSpPr>
          <p:spPr>
            <a:xfrm>
              <a:off x="7192365" y="3645024"/>
              <a:ext cx="2160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b="1" dirty="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cxnSp>
          <p:nvCxnSpPr>
            <p:cNvPr id="5" name="Rechte verbindingslijn 4"/>
            <p:cNvCxnSpPr/>
            <p:nvPr/>
          </p:nvCxnSpPr>
          <p:spPr>
            <a:xfrm>
              <a:off x="764202" y="2089723"/>
              <a:ext cx="288032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775219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29619"/>
            <a:ext cx="5256584" cy="4073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Demultiplexers: met 4 </a:t>
            </a:r>
            <a:r>
              <a:rPr lang="en-GB" dirty="0" err="1"/>
              <a:t>uitgangen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2 </a:t>
            </a:r>
            <a:r>
              <a:rPr lang="en-GB" dirty="0" err="1"/>
              <a:t>selectielijnen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1331639" y="2996952"/>
            <a:ext cx="7632973" cy="304031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/>
              <a:t>Strikt</a:t>
            </a:r>
            <a:r>
              <a:rPr lang="en-GB" dirty="0"/>
              <a:t> </a:t>
            </a:r>
            <a:r>
              <a:rPr lang="en-GB" dirty="0" err="1"/>
              <a:t>slechts</a:t>
            </a:r>
            <a:r>
              <a:rPr lang="en-GB" dirty="0"/>
              <a:t> 1 inverter </a:t>
            </a:r>
            <a:r>
              <a:rPr lang="en-GB" dirty="0" err="1"/>
              <a:t>nodig</a:t>
            </a:r>
            <a:r>
              <a:rPr lang="en-GB" dirty="0"/>
              <a:t> per </a:t>
            </a:r>
            <a:r>
              <a:rPr lang="en-GB" dirty="0" err="1"/>
              <a:t>selectie-ingang</a:t>
            </a:r>
            <a:r>
              <a:rPr lang="en-GB" dirty="0"/>
              <a:t>! </a:t>
            </a:r>
            <a:r>
              <a:rPr lang="en-GB" dirty="0" err="1"/>
              <a:t>Doel</a:t>
            </a:r>
            <a:r>
              <a:rPr lang="en-GB" dirty="0"/>
              <a:t>?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46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4750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Decoder </a:t>
            </a:r>
            <a:r>
              <a:rPr lang="en-GB" dirty="0">
                <a:sym typeface="Wingdings 3"/>
              </a:rPr>
              <a:t>  d</a:t>
            </a:r>
            <a:r>
              <a:rPr lang="en-GB" dirty="0"/>
              <a:t>emultiplexer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09550" y="981075"/>
            <a:ext cx="8713788" cy="4911725"/>
          </a:xfrm>
        </p:spPr>
        <p:txBody>
          <a:bodyPr/>
          <a:lstStyle/>
          <a:p>
            <a:pPr marL="0" indent="0">
              <a:buNone/>
            </a:pPr>
            <a:r>
              <a:rPr lang="nl-BE" sz="1600" b="1" dirty="0">
                <a:solidFill>
                  <a:srgbClr val="0070C0"/>
                </a:solidFill>
              </a:rPr>
              <a:t>Decodeerschakelingen</a:t>
            </a:r>
            <a:r>
              <a:rPr lang="nl-BE" sz="1600" dirty="0"/>
              <a:t> zijn een bijzonder type demultiplexers omdat ze uit een aantal ingangssignalen (dus niet 1 zoals bij een demultiplexer) meerdere uitgangssignalen afleiden.</a:t>
            </a:r>
          </a:p>
          <a:p>
            <a:pPr marL="0" indent="0">
              <a:buNone/>
            </a:pPr>
            <a:endParaRPr lang="nl-BE" sz="1600" dirty="0"/>
          </a:p>
          <a:p>
            <a:pPr marL="0" indent="0">
              <a:buNone/>
            </a:pPr>
            <a:r>
              <a:rPr lang="nl-BE" sz="1600" dirty="0"/>
              <a:t>Men spreekt van een </a:t>
            </a:r>
            <a:r>
              <a:rPr lang="nl-BE" sz="1600" b="1" dirty="0">
                <a:solidFill>
                  <a:srgbClr val="0070C0"/>
                </a:solidFill>
              </a:rPr>
              <a:t>1 naar 4 lijn demultiplexer</a:t>
            </a:r>
            <a:r>
              <a:rPr lang="nl-BE" sz="1600" dirty="0"/>
              <a:t> (</a:t>
            </a:r>
            <a:r>
              <a:rPr lang="nl-BE" sz="1600" i="1" dirty="0"/>
              <a:t>1 </a:t>
            </a:r>
            <a:r>
              <a:rPr lang="nl-BE" sz="1600" i="1" dirty="0" err="1"/>
              <a:t>to</a:t>
            </a:r>
            <a:r>
              <a:rPr lang="nl-BE" sz="1600" i="1" dirty="0"/>
              <a:t> 4 line demultiplexer</a:t>
            </a:r>
            <a:r>
              <a:rPr lang="nl-BE" sz="1600" dirty="0"/>
              <a:t>) omdat er 1 ingang is en 4 uitgangen, maar ook van een </a:t>
            </a:r>
            <a:r>
              <a:rPr lang="nl-BE" sz="1600" b="1" dirty="0">
                <a:solidFill>
                  <a:srgbClr val="0070C0"/>
                </a:solidFill>
              </a:rPr>
              <a:t>2 naar 4 lijn decoder</a:t>
            </a:r>
            <a:r>
              <a:rPr lang="nl-BE" sz="1600" dirty="0"/>
              <a:t> (</a:t>
            </a:r>
            <a:r>
              <a:rPr lang="nl-BE" sz="1600" i="1" dirty="0"/>
              <a:t>2 </a:t>
            </a:r>
            <a:r>
              <a:rPr lang="nl-BE" sz="1600" i="1" dirty="0" err="1"/>
              <a:t>to</a:t>
            </a:r>
            <a:r>
              <a:rPr lang="nl-BE" sz="1600" i="1" dirty="0"/>
              <a:t> 4 line decoder</a:t>
            </a:r>
            <a:r>
              <a:rPr lang="nl-BE" sz="1600" dirty="0"/>
              <a:t>) waarbij de 2 selectielijnen nu als ingangen gebruikt worden bij dezelfde 4 uitgangen.</a:t>
            </a:r>
          </a:p>
          <a:p>
            <a:pPr marL="0" indent="0">
              <a:buNone/>
            </a:pPr>
            <a:endParaRPr lang="nl-BE" sz="1600" dirty="0"/>
          </a:p>
          <a:p>
            <a:pPr marL="0" lvl="1" indent="0">
              <a:buNone/>
            </a:pPr>
            <a:r>
              <a:rPr lang="nl-BE" sz="2000" dirty="0">
                <a:solidFill>
                  <a:srgbClr val="FF0000"/>
                </a:solidFill>
              </a:rPr>
              <a:t>De gebruikte IC is dus dezelfde, maar de toepassing ervan is verschillend.</a:t>
            </a:r>
          </a:p>
          <a:p>
            <a:pPr marL="0" indent="0">
              <a:buNone/>
            </a:pPr>
            <a:r>
              <a:rPr lang="nl-BE" sz="1400" u="sng" dirty="0"/>
              <a:t>In lab</a:t>
            </a:r>
            <a:r>
              <a:rPr lang="nl-BE" sz="1400" dirty="0"/>
              <a:t>:</a:t>
            </a:r>
          </a:p>
          <a:p>
            <a:pPr marL="400050" lvl="1" indent="0">
              <a:buNone/>
            </a:pPr>
            <a:r>
              <a:rPr lang="nl-BE" sz="1400" dirty="0"/>
              <a:t>In de datasheet van de 74HC155 ‘</a:t>
            </a:r>
            <a:r>
              <a:rPr lang="nl-BE" sz="1400" i="1" dirty="0"/>
              <a:t>Dual 2 </a:t>
            </a:r>
            <a:r>
              <a:rPr lang="nl-BE" sz="1400" i="1" dirty="0" err="1"/>
              <a:t>to</a:t>
            </a:r>
            <a:r>
              <a:rPr lang="nl-BE" sz="1400" i="1" dirty="0"/>
              <a:t> 4 line decoder/demultiplexer</a:t>
            </a:r>
            <a:r>
              <a:rPr lang="nl-BE" sz="1400" dirty="0"/>
              <a:t>’ staat bij de </a:t>
            </a:r>
            <a:r>
              <a:rPr lang="nl-BE" sz="1400" i="1" dirty="0"/>
              <a:t>Features</a:t>
            </a:r>
            <a:r>
              <a:rPr lang="nl-BE" sz="1400" dirty="0"/>
              <a:t> dat de volgende toepassingen mogelijk zijn (controleer dit):</a:t>
            </a:r>
          </a:p>
          <a:p>
            <a:pPr lvl="3"/>
            <a:r>
              <a:rPr lang="en-US" sz="1400" dirty="0"/>
              <a:t>Dual 2 to 4 line decoder</a:t>
            </a:r>
            <a:endParaRPr lang="nl-BE" sz="1400" dirty="0"/>
          </a:p>
          <a:p>
            <a:pPr lvl="3"/>
            <a:r>
              <a:rPr lang="en-US" sz="1400" dirty="0"/>
              <a:t>Dual 1 to 4 line demultiplexer</a:t>
            </a:r>
            <a:endParaRPr lang="nl-BE" sz="1400" dirty="0"/>
          </a:p>
          <a:p>
            <a:pPr lvl="3"/>
            <a:r>
              <a:rPr lang="en-US" sz="1400" dirty="0"/>
              <a:t>3 to 8 line decoder			</a:t>
            </a:r>
            <a:r>
              <a:rPr lang="en-US" b="1" dirty="0">
                <a:solidFill>
                  <a:srgbClr val="00B050"/>
                </a:solidFill>
              </a:rPr>
              <a:t>in </a:t>
            </a:r>
            <a:r>
              <a:rPr lang="en-US" b="1" dirty="0" err="1">
                <a:solidFill>
                  <a:srgbClr val="00B050"/>
                </a:solidFill>
              </a:rPr>
              <a:t>cascadeopstelling</a:t>
            </a:r>
            <a:endParaRPr lang="nl-BE" b="1" dirty="0">
              <a:solidFill>
                <a:srgbClr val="00B050"/>
              </a:solidFill>
            </a:endParaRPr>
          </a:p>
          <a:p>
            <a:pPr lvl="3"/>
            <a:r>
              <a:rPr lang="en-US" sz="1400" dirty="0"/>
              <a:t>1 to 8 line demultiplexer</a:t>
            </a:r>
            <a:endParaRPr lang="nl-BE" sz="1400" dirty="0"/>
          </a:p>
          <a:p>
            <a:pPr marL="400050" lvl="1" indent="0">
              <a:buNone/>
            </a:pPr>
            <a:endParaRPr lang="en-GB" sz="1600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47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2" name="Rechteraccolade 1"/>
          <p:cNvSpPr/>
          <p:nvPr/>
        </p:nvSpPr>
        <p:spPr>
          <a:xfrm>
            <a:off x="3131840" y="5157192"/>
            <a:ext cx="144016" cy="4320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18161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7 - segment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5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875690"/>
            <a:ext cx="7301657" cy="178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340768"/>
            <a:ext cx="1780106" cy="223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8828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7 - segment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CA = </a:t>
            </a:r>
            <a:r>
              <a:rPr lang="en-GB" u="sng" dirty="0"/>
              <a:t>c</a:t>
            </a:r>
            <a:r>
              <a:rPr lang="en-GB" dirty="0"/>
              <a:t>ommon </a:t>
            </a:r>
            <a:r>
              <a:rPr lang="en-GB" u="sng" dirty="0"/>
              <a:t>a</a:t>
            </a:r>
            <a:r>
              <a:rPr lang="en-GB" dirty="0"/>
              <a:t>node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6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231051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771" y="1859085"/>
            <a:ext cx="4804543" cy="30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ep 3"/>
          <p:cNvGrpSpPr/>
          <p:nvPr/>
        </p:nvGrpSpPr>
        <p:grpSpPr>
          <a:xfrm>
            <a:off x="7338748" y="2184811"/>
            <a:ext cx="265243" cy="144016"/>
            <a:chOff x="7380312" y="2132856"/>
            <a:chExt cx="265243" cy="144016"/>
          </a:xfrm>
        </p:grpSpPr>
        <p:cxnSp>
          <p:nvCxnSpPr>
            <p:cNvPr id="3" name="Rechte verbindingslijn met pijl 2"/>
            <p:cNvCxnSpPr/>
            <p:nvPr/>
          </p:nvCxnSpPr>
          <p:spPr>
            <a:xfrm flipV="1">
              <a:off x="7380312" y="2132856"/>
              <a:ext cx="144016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met pijl 9"/>
            <p:cNvCxnSpPr/>
            <p:nvPr/>
          </p:nvCxnSpPr>
          <p:spPr>
            <a:xfrm flipV="1">
              <a:off x="7501539" y="2132856"/>
              <a:ext cx="144016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2307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7 - segment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CC = </a:t>
            </a:r>
            <a:r>
              <a:rPr lang="en-GB" u="sng" dirty="0"/>
              <a:t>c</a:t>
            </a:r>
            <a:r>
              <a:rPr lang="en-GB" dirty="0"/>
              <a:t>ommon </a:t>
            </a:r>
            <a:r>
              <a:rPr lang="en-GB" u="sng" dirty="0"/>
              <a:t>c</a:t>
            </a:r>
            <a:r>
              <a:rPr lang="en-GB" dirty="0"/>
              <a:t>athode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7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231051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" r="55051"/>
          <a:stretch/>
        </p:blipFill>
        <p:spPr bwMode="auto">
          <a:xfrm>
            <a:off x="3725771" y="1859085"/>
            <a:ext cx="2160000" cy="30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2241426"/>
            <a:ext cx="2334391" cy="226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ep 9"/>
          <p:cNvGrpSpPr/>
          <p:nvPr/>
        </p:nvGrpSpPr>
        <p:grpSpPr>
          <a:xfrm>
            <a:off x="7259085" y="2235308"/>
            <a:ext cx="265243" cy="144016"/>
            <a:chOff x="7380312" y="2132856"/>
            <a:chExt cx="265243" cy="144016"/>
          </a:xfrm>
        </p:grpSpPr>
        <p:cxnSp>
          <p:nvCxnSpPr>
            <p:cNvPr id="11" name="Rechte verbindingslijn met pijl 10"/>
            <p:cNvCxnSpPr/>
            <p:nvPr/>
          </p:nvCxnSpPr>
          <p:spPr>
            <a:xfrm flipV="1">
              <a:off x="7380312" y="2132856"/>
              <a:ext cx="144016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met pijl 11"/>
            <p:cNvCxnSpPr/>
            <p:nvPr/>
          </p:nvCxnSpPr>
          <p:spPr>
            <a:xfrm flipV="1">
              <a:off x="7501539" y="2132856"/>
              <a:ext cx="144016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10174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7 - segment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Welk symbool wordt hier weergegeven?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8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10"/>
          <a:stretch/>
        </p:blipFill>
        <p:spPr bwMode="auto">
          <a:xfrm>
            <a:off x="6946477" y="1766911"/>
            <a:ext cx="2738091" cy="30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6622949" cy="433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fgeronde rechthoek 1"/>
          <p:cNvSpPr/>
          <p:nvPr/>
        </p:nvSpPr>
        <p:spPr>
          <a:xfrm>
            <a:off x="323528" y="4633040"/>
            <a:ext cx="6775519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65573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IC 74LS47 (in </a:t>
            </a:r>
            <a:r>
              <a:rPr lang="en-GB" dirty="0" err="1"/>
              <a:t>labo</a:t>
            </a:r>
            <a:r>
              <a:rPr lang="en-GB" dirty="0"/>
              <a:t>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u="sng" dirty="0"/>
              <a:t>Bemerk</a:t>
            </a:r>
            <a:r>
              <a:rPr lang="nl-BE" dirty="0"/>
              <a:t>: </a:t>
            </a:r>
          </a:p>
          <a:p>
            <a:pPr marL="457200" indent="-457200">
              <a:lnSpc>
                <a:spcPct val="83000"/>
              </a:lnSpc>
              <a:buFontTx/>
              <a:buChar char="-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Weergave van cijfer 6: geen bovenste streepje</a:t>
            </a:r>
          </a:p>
          <a:p>
            <a:pPr marL="457200" indent="-457200">
              <a:lnSpc>
                <a:spcPct val="83000"/>
              </a:lnSpc>
              <a:buFontTx/>
              <a:buChar char="-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Weergave van cijfer 9: geen onderste streepje</a:t>
            </a:r>
          </a:p>
          <a:p>
            <a:pPr marL="457200" indent="-457200">
              <a:lnSpc>
                <a:spcPct val="83000"/>
              </a:lnSpc>
              <a:buFontTx/>
              <a:buChar char="-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Extra symbolen van 10 t.e.m. 15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0" y="1628800"/>
            <a:ext cx="9043206" cy="141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keraccolade 1"/>
          <p:cNvSpPr/>
          <p:nvPr/>
        </p:nvSpPr>
        <p:spPr>
          <a:xfrm rot="16200000">
            <a:off x="7092280" y="1772817"/>
            <a:ext cx="576064" cy="31683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PIJL-OMLAAG 2"/>
          <p:cNvSpPr/>
          <p:nvPr/>
        </p:nvSpPr>
        <p:spPr>
          <a:xfrm>
            <a:off x="3707904" y="1412776"/>
            <a:ext cx="288032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260264" y="2996952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6716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esentatie Odisee IWT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Odisee IWT</Template>
  <TotalTime>4741</TotalTime>
  <Words>1173</Words>
  <Application>Microsoft Office PowerPoint</Application>
  <PresentationFormat>Diavoorstelling (4:3)</PresentationFormat>
  <Paragraphs>432</Paragraphs>
  <Slides>47</Slides>
  <Notes>45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7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47</vt:i4>
      </vt:variant>
    </vt:vector>
  </HeadingPairs>
  <TitlesOfParts>
    <vt:vector size="61" baseType="lpstr">
      <vt:lpstr>Arial</vt:lpstr>
      <vt:lpstr>Cambria Math</vt:lpstr>
      <vt:lpstr>Corbel</vt:lpstr>
      <vt:lpstr>DejaVuSans</vt:lpstr>
      <vt:lpstr>Times New Roman</vt:lpstr>
      <vt:lpstr>Wingdings 3</vt:lpstr>
      <vt:lpstr>Presentatie Odisee IWT</vt:lpstr>
      <vt:lpstr>2_Odisee</vt:lpstr>
      <vt:lpstr>3_Odisee</vt:lpstr>
      <vt:lpstr>7_Odisee</vt:lpstr>
      <vt:lpstr>4_Odisee</vt:lpstr>
      <vt:lpstr>5_Odisee</vt:lpstr>
      <vt:lpstr>6_Odisee</vt:lpstr>
      <vt:lpstr>Equation</vt:lpstr>
      <vt:lpstr>Digitale technieken – Deel 4</vt:lpstr>
      <vt:lpstr>4.1. Codeomvormers, multiplexers en demultiplexers</vt:lpstr>
      <vt:lpstr>Decoder</vt:lpstr>
      <vt:lpstr>7 – segment</vt:lpstr>
      <vt:lpstr>7 - segment</vt:lpstr>
      <vt:lpstr>7 - segment</vt:lpstr>
      <vt:lpstr>7 - segment</vt:lpstr>
      <vt:lpstr>7 - segment</vt:lpstr>
      <vt:lpstr>IC 74LS47 (in labo)</vt:lpstr>
      <vt:lpstr>IC 74LS47 (in labo)</vt:lpstr>
      <vt:lpstr>IC 74LS47 (in labo)</vt:lpstr>
      <vt:lpstr>IC 74LS47 (in labo)</vt:lpstr>
      <vt:lpstr>Begrip “duty-cycle δ”</vt:lpstr>
      <vt:lpstr>IC 74LS47 (in labo): knipperen en/of intensiteitsregeling</vt:lpstr>
      <vt:lpstr>IC 74LS47: RBI = Ripple Blanking Input</vt:lpstr>
      <vt:lpstr>IC 74LS47: RBI = Ripple Blanking Input</vt:lpstr>
      <vt:lpstr>1 uit 4 decoder = “1 uit 2n decoder” met n = aantal ingangen</vt:lpstr>
      <vt:lpstr>1 uit 4 decoder</vt:lpstr>
      <vt:lpstr>Toepassing: BCD/DEC decoder</vt:lpstr>
      <vt:lpstr>Toepassing: BCD/DEC decoder</vt:lpstr>
      <vt:lpstr>Toepassing BCD/DEC decoder</vt:lpstr>
      <vt:lpstr>Encoder (  Decoder)</vt:lpstr>
      <vt:lpstr>Encoder: Toetsenbordencoder</vt:lpstr>
      <vt:lpstr>Encoder: Toetsenbordencoder</vt:lpstr>
      <vt:lpstr>Encoder</vt:lpstr>
      <vt:lpstr>Multiplexer en demultiplexer</vt:lpstr>
      <vt:lpstr>Multiplexer ↔ Demultiplexer</vt:lpstr>
      <vt:lpstr>Multiplexer (met 2 ingangen A en B en dus 1 selectielijn S)</vt:lpstr>
      <vt:lpstr>Multiplexer</vt:lpstr>
      <vt:lpstr>Multiplexer</vt:lpstr>
      <vt:lpstr>Multiplexer met 4 ingangen (2 selectielijnen)</vt:lpstr>
      <vt:lpstr>Multiplexer</vt:lpstr>
      <vt:lpstr>Multiplexer</vt:lpstr>
      <vt:lpstr>Multiplexer</vt:lpstr>
      <vt:lpstr>ANSI-symbool </vt:lpstr>
      <vt:lpstr>74HC/HCT153 in lab (8 ingangen, slechts 2 selectielijnen!?)</vt:lpstr>
      <vt:lpstr>Cascadeschakeling: ‘= soort achtereenschakeling’     (geen serie- of parallelschakeling)</vt:lpstr>
      <vt:lpstr>Cascadeschakeling</vt:lpstr>
      <vt:lpstr>Cascadeschakeling</vt:lpstr>
      <vt:lpstr>Toepassing: logische functies met multiplexers   3 variabelen  Mux met 3 selectielijnen</vt:lpstr>
      <vt:lpstr>Demultiplexers: principiële voorstelling</vt:lpstr>
      <vt:lpstr>Demultiplexers: met 2 uitgangen en 1 selectielijn</vt:lpstr>
      <vt:lpstr>Demultiplexers: met 2 uitgangen en 1 selectielijn</vt:lpstr>
      <vt:lpstr>Demultiplexers: met 4 uitgangen en 2 selectielijnen</vt:lpstr>
      <vt:lpstr>Demultiplexers: met 4 uitgangen en 2 selectielijnen</vt:lpstr>
      <vt:lpstr>Demultiplexers: met 4 uitgangen en 2 selectielijnen</vt:lpstr>
      <vt:lpstr>Decoder   demultiplexer</vt:lpstr>
    </vt:vector>
  </TitlesOfParts>
  <Manager>Dienst Onderwijsverzorging en -ontwikkeling</Manager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Ontwerpsjabloon KaHo Sint-Lieven 2007</dc:title>
  <dc:creator>Dirk Claus</dc:creator>
  <cp:lastModifiedBy>Ferre Defossez</cp:lastModifiedBy>
  <cp:revision>233</cp:revision>
  <cp:lastPrinted>2016-03-20T16:01:32Z</cp:lastPrinted>
  <dcterms:created xsi:type="dcterms:W3CDTF">2008-09-16T13:51:21Z</dcterms:created>
  <dcterms:modified xsi:type="dcterms:W3CDTF">2024-03-10T19:31:12Z</dcterms:modified>
</cp:coreProperties>
</file>