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285" r:id="rId2"/>
    <p:sldId id="287" r:id="rId3"/>
    <p:sldId id="288" r:id="rId4"/>
    <p:sldId id="289" r:id="rId5"/>
    <p:sldId id="290" r:id="rId6"/>
    <p:sldId id="292" r:id="rId7"/>
    <p:sldId id="294" r:id="rId8"/>
    <p:sldId id="293" r:id="rId9"/>
    <p:sldId id="286" r:id="rId10"/>
  </p:sldIdLst>
  <p:sldSz cx="9144000" cy="6858000" type="screen4x3"/>
  <p:notesSz cx="9779000" cy="142065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74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C0C0C0"/>
    <a:srgbClr val="2D93F1"/>
    <a:srgbClr val="FFFFB4"/>
    <a:srgbClr val="008000"/>
    <a:srgbClr val="000099"/>
    <a:srgbClr val="7396DD"/>
    <a:srgbClr val="FFAB91"/>
    <a:srgbClr val="D3DEF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5" autoAdjust="0"/>
    <p:restoredTop sz="79186" autoAdjust="0"/>
  </p:normalViewPr>
  <p:slideViewPr>
    <p:cSldViewPr>
      <p:cViewPr varScale="1">
        <p:scale>
          <a:sx n="87" d="100"/>
          <a:sy n="87" d="100"/>
        </p:scale>
        <p:origin x="19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3960" y="96"/>
      </p:cViewPr>
      <p:guideLst>
        <p:guide orient="horz" pos="4474"/>
        <p:guide pos="30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70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862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493750"/>
            <a:ext cx="42370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13493750"/>
            <a:ext cx="423862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8C2F716D-0787-4D89-9027-FD69EBD67B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79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70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862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8263" y="1065213"/>
            <a:ext cx="7102475" cy="532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6748463"/>
            <a:ext cx="7823200" cy="639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493750"/>
            <a:ext cx="42370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13493750"/>
            <a:ext cx="423862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i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ADBECA2-3224-481A-B231-23A3CFB62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219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BECA2-3224-481A-B231-23A3CFB620E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example, whitespace</a:t>
            </a:r>
            <a:r>
              <a:rPr lang="en-US" baseline="0" dirty="0" smtClean="0"/>
              <a:t> has been used to indicate a typical TCP connection.</a:t>
            </a:r>
          </a:p>
          <a:p>
            <a:r>
              <a:rPr lang="en-US" baseline="0" dirty="0" smtClean="0"/>
              <a:t>The first 3 packets are the three-way handshake (SYN, SYN-ACK, ACK).</a:t>
            </a:r>
          </a:p>
          <a:p>
            <a:r>
              <a:rPr lang="en-US" baseline="0" dirty="0" smtClean="0"/>
              <a:t>Afterwards, when the connection is set up, the HTTP GET is followed by the index.html page of the webserver.</a:t>
            </a:r>
          </a:p>
          <a:p>
            <a:r>
              <a:rPr lang="en-US" baseline="0" dirty="0" smtClean="0"/>
              <a:t>Finally, the TCP connection is terminated (typically 4 packets, active &amp; passive close).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BECA2-3224-481A-B231-23A3CFB620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63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example, things are less clear cut. </a:t>
            </a:r>
          </a:p>
          <a:p>
            <a:r>
              <a:rPr lang="en-US" dirty="0" smtClean="0"/>
              <a:t>The three-way</a:t>
            </a:r>
            <a:r>
              <a:rPr lang="en-US" baseline="0" dirty="0" smtClean="0"/>
              <a:t> handshake can be found in frames 1, 3 and 5 –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frame of the handshake is not displayed in the correct order.</a:t>
            </a:r>
          </a:p>
          <a:p>
            <a:r>
              <a:rPr lang="en-US" baseline="0" dirty="0" smtClean="0"/>
              <a:t>Furthermore, between frames 1 and 3 a frame of a previous connection can be found – clearly indicated by the client port number which is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BECA2-3224-481A-B231-23A3CFB620E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08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above indicated a trial to connect to port 443, but the port is not enabled on the server. Therefore, the</a:t>
            </a:r>
            <a:r>
              <a:rPr lang="en-US" baseline="0" dirty="0" smtClean="0"/>
              <a:t> TCP/IP layer is responding with a RST flag to the SYN request.</a:t>
            </a:r>
          </a:p>
          <a:p>
            <a:r>
              <a:rPr lang="en-US" baseline="0" dirty="0" smtClean="0"/>
              <a:t>The three-way handshake is not succeeding.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BECA2-3224-481A-B231-23A3CFB620E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6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22" y="5088847"/>
            <a:ext cx="1464251" cy="10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486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40" y="989013"/>
            <a:ext cx="4134617" cy="4432457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5338" y="989013"/>
            <a:ext cx="3856038" cy="1550988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893525"/>
            <a:ext cx="3119438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1400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7553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82" y="975572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8" y="3488624"/>
            <a:ext cx="2379707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3" y="3448089"/>
            <a:ext cx="2379707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682" y="2122014"/>
            <a:ext cx="3589791" cy="11309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9" y="2135456"/>
            <a:ext cx="3589791" cy="11309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365972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3759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8" y="3488624"/>
            <a:ext cx="2379707" cy="24140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3" y="3485347"/>
            <a:ext cx="2379707" cy="24140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2682" y="1022126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12683" y="2159534"/>
            <a:ext cx="3508375" cy="1130300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92639" y="2135114"/>
            <a:ext cx="3508375" cy="1130300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1062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8" y="3488624"/>
            <a:ext cx="2379707" cy="2414003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4624" y="3461531"/>
            <a:ext cx="2379707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4623" y="989013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4623" y="2135456"/>
            <a:ext cx="3589791" cy="11309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9" y="2135456"/>
            <a:ext cx="3589791" cy="11309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9077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999344"/>
            <a:ext cx="8229600" cy="3347800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000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95338" y="989013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06016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527">
          <p15:clr>
            <a:srgbClr val="FBAE40"/>
          </p15:clr>
        </p15:guide>
        <p15:guide id="2" pos="47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991359"/>
            <a:ext cx="8229600" cy="295664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338" y="989013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47375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44"/>
            <a:ext cx="8229600" cy="3347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989013"/>
            <a:ext cx="6334442" cy="817457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45070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78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4877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78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793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78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62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81" y="5211199"/>
            <a:ext cx="1460185" cy="10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281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87748"/>
            <a:ext cx="7891462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600202"/>
            <a:ext cx="3709987" cy="340863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340863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123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2"/>
            <a:ext cx="3784600" cy="34086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34086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79191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87748"/>
            <a:ext cx="8229600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880" y="1600202"/>
            <a:ext cx="3881120" cy="3408636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00" y="1600202"/>
            <a:ext cx="3860800" cy="3408636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444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847153"/>
            <a:ext cx="8229600" cy="1143000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379413"/>
            <a:ext cx="4116388" cy="43096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798513" y="2302242"/>
            <a:ext cx="8229600" cy="31549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table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785508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847153"/>
            <a:ext cx="8229600" cy="114300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379413"/>
            <a:ext cx="4116388" cy="43096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798513" y="2254251"/>
            <a:ext cx="8229600" cy="321521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chart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394607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1000"/>
            <a:ext cx="4876800" cy="492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0668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68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nl-BE"/>
              <a:t>Dept. of Information Technology - Ghent University</a:t>
            </a:r>
          </a:p>
          <a:p>
            <a:pPr>
              <a:defRPr/>
            </a:pPr>
            <a:r>
              <a:rPr lang="en-GB"/>
              <a:t>Vakgroep Informatietechnologie – Onderzoeksgroep IBCN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en-US"/>
              <a:t>p. </a:t>
            </a:r>
            <a:fld id="{E8BAD652-E87A-4AE6-8198-96C73B7B5AEF}" type="slidenum">
              <a:rPr lang="nl-NL" altLang="en-US"/>
              <a:pPr/>
              <a:t>‹#›</a:t>
            </a:fld>
            <a:r>
              <a:rPr lang="nl-NL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9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Autofit/>
          </a:bodyPr>
          <a:lstStyle>
            <a:lvl1pPr algn="l">
              <a:defRPr sz="42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011104"/>
          </a:xfrm>
        </p:spPr>
        <p:txBody>
          <a:bodyPr>
            <a:normAutofit/>
          </a:bodyPr>
          <a:lstStyle>
            <a:lvl1pPr marL="0" indent="0" algn="l">
              <a:buNone/>
              <a:defRPr lang="nl-BE" sz="3200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7053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Autofit/>
          </a:bodyPr>
          <a:lstStyle>
            <a:lvl1pPr algn="l">
              <a:defRPr lang="nl-BE" sz="42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01924"/>
            <a:ext cx="7772400" cy="1011104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48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8" y="989012"/>
            <a:ext cx="3856038" cy="1563083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880520"/>
            <a:ext cx="4217429" cy="252460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80520"/>
            <a:ext cx="2824162" cy="250216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300">
                <a:solidFill>
                  <a:srgbClr val="FFFFFE"/>
                </a:solidFill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6439" y="388258"/>
            <a:ext cx="3856037" cy="45931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6112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6278" y="989013"/>
            <a:ext cx="3856038" cy="155098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41837" y="2880520"/>
            <a:ext cx="4217429" cy="252460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278" y="2893525"/>
            <a:ext cx="3119438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2300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96279" y="388258"/>
            <a:ext cx="3856037" cy="459317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0965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7" y="989013"/>
            <a:ext cx="3856038" cy="155098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880520"/>
            <a:ext cx="4217429" cy="2524601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337" y="2893525"/>
            <a:ext cx="3119438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9" y="388258"/>
            <a:ext cx="3856037" cy="45931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6034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216" y="5647100"/>
            <a:ext cx="970237" cy="73105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40" y="989013"/>
            <a:ext cx="4134617" cy="443245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95338" y="989013"/>
            <a:ext cx="3856038" cy="155098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893525"/>
            <a:ext cx="3119438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4014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989012"/>
            <a:ext cx="3856038" cy="153249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624289" y="13140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8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40" y="989013"/>
            <a:ext cx="4134617" cy="44324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65" y="5651364"/>
            <a:ext cx="963902" cy="726285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379413"/>
            <a:ext cx="4116388" cy="430969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5339" y="2904067"/>
            <a:ext cx="3508375" cy="2517403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86724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338" y="287748"/>
            <a:ext cx="789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1600201"/>
            <a:ext cx="78914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93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>
          <p15:clr>
            <a:srgbClr val="F26B43"/>
          </p15:clr>
        </p15:guide>
        <p15:guide id="2" pos="4785">
          <p15:clr>
            <a:srgbClr val="F26B43"/>
          </p15:clr>
        </p15:guide>
        <p15:guide id="3" pos="975">
          <p15:clr>
            <a:srgbClr val="F26B43"/>
          </p15:clr>
        </p15:guide>
        <p15:guide id="4" orient="horz" pos="7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dumpcap" TargetMode="External"/><Relationship Id="rId2" Type="http://schemas.openxmlformats.org/officeDocument/2006/relationships/hyperlink" Target="https://www.winpcap.org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rt.be/vrtnws/nl/2017/09/27/vlaamse-gemeentewebsites-kwetsbaar-voor-cybercriminelen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Capturing Traffic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39763" y="1358900"/>
          <a:ext cx="7864475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Picture" r:id="rId4" imgW="6521339" imgH="3370571" progId="Word.Picture.8">
                  <p:embed/>
                </p:oleObj>
              </mc:Choice>
              <mc:Fallback>
                <p:oleObj name="Picture" r:id="rId4" imgW="6521339" imgH="3370571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358900"/>
                        <a:ext cx="7864475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2906713" y="4914900"/>
            <a:ext cx="3465512" cy="62865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endParaRPr lang="en-US" sz="2400">
              <a:solidFill>
                <a:srgbClr val="5F5F5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11413" y="1493838"/>
            <a:ext cx="1755775" cy="3105150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-65" charset="2"/>
              <a:buNone/>
              <a:defRPr/>
            </a:pP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41763" y="3636963"/>
            <a:ext cx="1755775" cy="917575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-65" charset="2"/>
              <a:buNone/>
              <a:defRPr/>
            </a:pP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Arial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7255" y="3833813"/>
            <a:ext cx="2070100" cy="315912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endParaRPr lang="en-US" sz="2400">
              <a:solidFill>
                <a:srgbClr val="5F5F5F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25538" y="5060950"/>
            <a:ext cx="432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anose="05000000000000000000" pitchFamily="2" charset="2"/>
              <a:defRPr sz="2800" i="1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chemeClr val="bg1"/>
                </a:solidFill>
              </a:rPr>
              <a:t>Capture file: </a:t>
            </a:r>
            <a:r>
              <a:rPr lang="en-US" altLang="en-US" sz="2400" dirty="0">
                <a:solidFill>
                  <a:schemeClr val="bg1"/>
                </a:solidFill>
              </a:rPr>
              <a:t>&lt;</a:t>
            </a:r>
            <a:r>
              <a:rPr lang="en-US" altLang="en-US" sz="2400" dirty="0" err="1">
                <a:solidFill>
                  <a:schemeClr val="bg1"/>
                </a:solidFill>
              </a:rPr>
              <a:t>packetsfile</a:t>
            </a:r>
            <a:r>
              <a:rPr lang="en-US" altLang="en-US" sz="2400" dirty="0">
                <a:solidFill>
                  <a:schemeClr val="bg1"/>
                </a:solidFill>
              </a:rPr>
              <a:t>&gt;</a:t>
            </a:r>
            <a:r>
              <a:rPr lang="en-US" altLang="en-US" sz="2400" i="0" dirty="0">
                <a:solidFill>
                  <a:schemeClr val="bg1"/>
                </a:solidFill>
              </a:rPr>
              <a:t>.cap</a:t>
            </a:r>
          </a:p>
        </p:txBody>
      </p:sp>
      <p:sp>
        <p:nvSpPr>
          <p:cNvPr id="14" name="Up Arrow Callout 13"/>
          <p:cNvSpPr/>
          <p:nvPr/>
        </p:nvSpPr>
        <p:spPr bwMode="auto">
          <a:xfrm flipV="1">
            <a:off x="2668588" y="3524250"/>
            <a:ext cx="1304925" cy="1417638"/>
          </a:xfrm>
          <a:prstGeom prst="upArrowCallou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endParaRPr lang="en-US" sz="240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capturing workhorses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tasks intertwined</a:t>
            </a:r>
          </a:p>
          <a:p>
            <a:pPr lvl="1"/>
            <a:r>
              <a:rPr lang="en-US" dirty="0" smtClean="0"/>
              <a:t>Making a copy of the Ethernet frames</a:t>
            </a:r>
          </a:p>
          <a:p>
            <a:pPr lvl="2"/>
            <a:r>
              <a:rPr lang="en-US" dirty="0" smtClean="0"/>
              <a:t>Windows:	</a:t>
            </a:r>
            <a:r>
              <a:rPr lang="en-US" dirty="0" err="1" smtClean="0"/>
              <a:t>winpcap</a:t>
            </a:r>
            <a:r>
              <a:rPr lang="en-US" dirty="0"/>
              <a:t>	</a:t>
            </a:r>
            <a:r>
              <a:rPr lang="en-US" sz="1800" dirty="0" smtClean="0"/>
              <a:t>(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://www.winpcap.org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dirty="0" smtClean="0"/>
          </a:p>
          <a:p>
            <a:pPr lvl="2"/>
            <a:r>
              <a:rPr lang="en-US" dirty="0" smtClean="0"/>
              <a:t>Linux:		</a:t>
            </a:r>
            <a:r>
              <a:rPr lang="en-US" dirty="0" err="1" smtClean="0"/>
              <a:t>dumpcap</a:t>
            </a:r>
            <a:r>
              <a:rPr lang="en-US" dirty="0"/>
              <a:t>	</a:t>
            </a:r>
            <a:r>
              <a:rPr lang="en-US" sz="1800" dirty="0" smtClean="0"/>
              <a:t>(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linux.die.net/man/1/dumpcap</a:t>
            </a:r>
            <a:r>
              <a:rPr lang="en-US" sz="1800" dirty="0" smtClean="0"/>
              <a:t> 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Interpreting the content of this copied data</a:t>
            </a:r>
          </a:p>
          <a:p>
            <a:pPr lvl="2"/>
            <a:r>
              <a:rPr lang="en-US" dirty="0" smtClean="0"/>
              <a:t>Wireshark		GUI</a:t>
            </a:r>
          </a:p>
          <a:p>
            <a:pPr lvl="2"/>
            <a:r>
              <a:rPr lang="en-US" dirty="0" err="1" smtClean="0"/>
              <a:t>TCPdump</a:t>
            </a:r>
            <a:r>
              <a:rPr lang="en-US" dirty="0" smtClean="0"/>
              <a:t>		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8739"/>
            <a:ext cx="9139624" cy="57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tool to verify incoming or outgoing traffic</a:t>
            </a:r>
          </a:p>
          <a:p>
            <a:pPr lvl="1"/>
            <a:r>
              <a:rPr lang="en-US" dirty="0" smtClean="0"/>
              <a:t>Interpreting the content captured by </a:t>
            </a:r>
            <a:r>
              <a:rPr lang="en-US" dirty="0" err="1" smtClean="0"/>
              <a:t>dumpcap</a:t>
            </a:r>
            <a:endParaRPr lang="en-US" dirty="0" smtClean="0"/>
          </a:p>
          <a:p>
            <a:pPr lvl="1"/>
            <a:r>
              <a:rPr lang="en-US" dirty="0" smtClean="0"/>
              <a:t>E.g. display all traffic on an interface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tcpdump</a:t>
            </a:r>
            <a:r>
              <a:rPr lang="en-US" dirty="0" smtClean="0">
                <a:latin typeface="Consolas" panose="020B0609020204030204" pitchFamily="49" charset="0"/>
              </a:rPr>
              <a:t> –</a:t>
            </a:r>
            <a:r>
              <a:rPr lang="en-US" dirty="0" err="1" smtClean="0">
                <a:latin typeface="Consolas" panose="020B0609020204030204" pitchFamily="49" charset="0"/>
              </a:rPr>
              <a:t>ni</a:t>
            </a:r>
            <a:r>
              <a:rPr lang="en-US" dirty="0" smtClean="0">
                <a:latin typeface="Consolas" panose="020B0609020204030204" pitchFamily="49" charset="0"/>
              </a:rPr>
              <a:t> eth1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limit traffic to </a:t>
            </a:r>
            <a:r>
              <a:rPr lang="en-US" dirty="0" err="1" smtClean="0"/>
              <a:t>icmp</a:t>
            </a:r>
            <a:r>
              <a:rPr lang="en-US" dirty="0" smtClean="0"/>
              <a:t> (</a:t>
            </a:r>
            <a:r>
              <a:rPr lang="en-US" dirty="0" err="1" smtClean="0"/>
              <a:t>a.o.</a:t>
            </a:r>
            <a:r>
              <a:rPr lang="en-US" dirty="0" smtClean="0"/>
              <a:t> ping)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en-US" dirty="0" err="1" smtClean="0">
                <a:latin typeface="Consolas" panose="020B0609020204030204" pitchFamily="49" charset="0"/>
              </a:rPr>
              <a:t>icmp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r>
              <a:rPr lang="en-US" dirty="0" smtClean="0"/>
              <a:t> – a HTTP </a:t>
            </a:r>
            <a:r>
              <a:rPr lang="en-US" dirty="0" err="1" smtClean="0"/>
              <a:t>initialisation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583795"/>
            <a:ext cx="7434262" cy="4979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ni</a:t>
            </a:r>
            <a:r>
              <a:rPr lang="en-US" dirty="0">
                <a:latin typeface="Consolas" panose="020B0609020204030204" pitchFamily="49" charset="0"/>
              </a:rPr>
              <a:t> eth2 host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</a:rPr>
              <a:t>tcp</a:t>
            </a:r>
            <a:r>
              <a:rPr lang="en-US" dirty="0">
                <a:latin typeface="Consolas" panose="020B0609020204030204" pitchFamily="49" charset="0"/>
              </a:rPr>
              <a:t> port </a:t>
            </a:r>
            <a:r>
              <a:rPr lang="en-US" dirty="0" smtClean="0">
                <a:latin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: verbose output suppressed, use -v or -</a:t>
            </a:r>
            <a:r>
              <a:rPr lang="en-US" dirty="0" err="1">
                <a:latin typeface="Consolas" panose="020B0609020204030204" pitchFamily="49" charset="0"/>
              </a:rPr>
              <a:t>vv</a:t>
            </a:r>
            <a:r>
              <a:rPr lang="en-US" dirty="0">
                <a:latin typeface="Consolas" panose="020B0609020204030204" pitchFamily="49" charset="0"/>
              </a:rPr>
              <a:t> for full protocol decode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listening on eth2, link-type EN10MB (Ethernet), capture size 262144 bytes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23:32:25.971476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[S],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3356861255, win 17520, options [</a:t>
            </a:r>
            <a:r>
              <a:rPr lang="en-US" dirty="0" err="1">
                <a:latin typeface="Consolas" panose="020B0609020204030204" pitchFamily="49" charset="0"/>
              </a:rPr>
              <a:t>mss</a:t>
            </a:r>
            <a:r>
              <a:rPr lang="en-US" dirty="0">
                <a:latin typeface="Consolas" panose="020B0609020204030204" pitchFamily="49" charset="0"/>
              </a:rPr>
              <a:t> 1460,nop,wscale 8,nop,nop,sackOK],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23:32:25.976169 </a:t>
            </a:r>
            <a:r>
              <a:rPr lang="en-US" dirty="0">
                <a:latin typeface="Consolas" panose="020B0609020204030204" pitchFamily="49" charset="0"/>
              </a:rPr>
              <a:t>IP </a:t>
            </a:r>
            <a:r>
              <a:rPr lang="en-US" dirty="0" smtClean="0">
                <a:latin typeface="Consolas" panose="020B0609020204030204" pitchFamily="49" charset="0"/>
              </a:rPr>
              <a:t>96.101.83.211.80 </a:t>
            </a:r>
            <a:r>
              <a:rPr lang="en-US" dirty="0">
                <a:latin typeface="Consolas" panose="020B0609020204030204" pitchFamily="49" charset="0"/>
              </a:rPr>
              <a:t>&gt; 192.168.7.110.61750: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451, win 946,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23:32:25.975607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3005480021, win 68, length 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23:32:25.976036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[P.],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0:451,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1, win 68, length 451: HTTP: GET / HTTP/1.1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23:32:25.977449 </a:t>
            </a:r>
            <a:r>
              <a:rPr lang="en-US" dirty="0">
                <a:latin typeface="Consolas" panose="020B0609020204030204" pitchFamily="49" charset="0"/>
              </a:rPr>
              <a:t>IP </a:t>
            </a:r>
            <a:r>
              <a:rPr lang="en-US" dirty="0" smtClean="0">
                <a:latin typeface="Consolas" panose="020B0609020204030204" pitchFamily="49" charset="0"/>
              </a:rPr>
              <a:t>96.101.83.211.80 </a:t>
            </a:r>
            <a:r>
              <a:rPr lang="en-US" dirty="0">
                <a:latin typeface="Consolas" panose="020B0609020204030204" pitchFamily="49" charset="0"/>
              </a:rPr>
              <a:t>&gt; 192.168.7.110.61750: Flags [P.],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1:322,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451, win 946, length 321: HTTP: HTTP/1.1 200 </a:t>
            </a:r>
            <a:r>
              <a:rPr lang="en-US" dirty="0" smtClean="0"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23:32:26.021163 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322, win 67,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23:32:26.306230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826, win 65,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23:32:31.221145 IP </a:t>
            </a:r>
            <a:r>
              <a:rPr lang="en-US" dirty="0" smtClean="0">
                <a:latin typeface="Consolas" panose="020B0609020204030204" pitchFamily="49" charset="0"/>
              </a:rPr>
              <a:t>96.101.83.211.80 </a:t>
            </a:r>
            <a:r>
              <a:rPr lang="en-US" dirty="0">
                <a:latin typeface="Consolas" panose="020B0609020204030204" pitchFamily="49" charset="0"/>
              </a:rPr>
              <a:t>&gt; 192.168.7.110.61750: Flags [F.],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826,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869, win 980,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23:32:31.395592 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827, win 65, length 0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226973" y="2680025"/>
            <a:ext cx="13501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3way handshake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1055" y="4119569"/>
            <a:ext cx="9983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06661" y="5266075"/>
            <a:ext cx="135015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Sluiten</a:t>
            </a:r>
            <a:r>
              <a:rPr lang="en-US" dirty="0" smtClean="0"/>
              <a:t> TCP conn.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r>
              <a:rPr lang="en-US" dirty="0" smtClean="0"/>
              <a:t> – a HTTP initialization </a:t>
            </a:r>
            <a:r>
              <a:rPr lang="en-US" dirty="0" err="1" smtClean="0"/>
              <a:t>bis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583795"/>
            <a:ext cx="7434262" cy="4979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ni</a:t>
            </a:r>
            <a:r>
              <a:rPr lang="en-US" dirty="0">
                <a:latin typeface="Consolas" panose="020B0609020204030204" pitchFamily="49" charset="0"/>
              </a:rPr>
              <a:t> eth2 host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</a:rPr>
              <a:t>tcp</a:t>
            </a:r>
            <a:r>
              <a:rPr lang="en-US" dirty="0">
                <a:latin typeface="Consolas" panose="020B0609020204030204" pitchFamily="49" charset="0"/>
              </a:rPr>
              <a:t> port </a:t>
            </a:r>
            <a:r>
              <a:rPr lang="en-US" dirty="0" smtClean="0">
                <a:latin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: verbose output suppressed, use -v or -</a:t>
            </a:r>
            <a:r>
              <a:rPr lang="en-US" dirty="0" err="1">
                <a:latin typeface="Consolas" panose="020B0609020204030204" pitchFamily="49" charset="0"/>
              </a:rPr>
              <a:t>vv</a:t>
            </a:r>
            <a:r>
              <a:rPr lang="en-US" dirty="0">
                <a:latin typeface="Consolas" panose="020B0609020204030204" pitchFamily="49" charset="0"/>
              </a:rPr>
              <a:t> for full protocol decode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listening on eth2, link-type EN10MB (Ethernet), capture size 262144 bytes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23:32:25.971476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[S],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3356861255, win 17520, options [</a:t>
            </a:r>
            <a:r>
              <a:rPr lang="en-US" dirty="0" err="1">
                <a:latin typeface="Consolas" panose="020B0609020204030204" pitchFamily="49" charset="0"/>
              </a:rPr>
              <a:t>mss</a:t>
            </a:r>
            <a:r>
              <a:rPr lang="en-US" dirty="0">
                <a:latin typeface="Consolas" panose="020B0609020204030204" pitchFamily="49" charset="0"/>
              </a:rPr>
              <a:t> 1460,nop,wscale 8,nop,nop,sackOK],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23:32:25.971409 IP 96.101.83.211.80 &gt; 192.168.7.110.61749: Flags [S.],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2183418549,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1210696658, win 29200, options [</a:t>
            </a:r>
            <a:r>
              <a:rPr lang="en-US" dirty="0" err="1">
                <a:latin typeface="Consolas" panose="020B0609020204030204" pitchFamily="49" charset="0"/>
              </a:rPr>
              <a:t>mss</a:t>
            </a:r>
            <a:r>
              <a:rPr lang="en-US" dirty="0">
                <a:latin typeface="Consolas" panose="020B0609020204030204" pitchFamily="49" charset="0"/>
              </a:rPr>
              <a:t> 1460,nop,nop,sackOK,nop,wscale 5],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23:32:25.975607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3005480021, win 68, length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23:32:25.976036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[P.],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0:451,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1, win 68, length 451: HTTP: GET / HTTP/1.1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23:32:25.976169 IP 96.101.83.211.80 &gt; 192.168.7.110.61750: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451, win 946,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23:32:25.977449 </a:t>
            </a:r>
            <a:r>
              <a:rPr lang="en-US" dirty="0">
                <a:latin typeface="Consolas" panose="020B0609020204030204" pitchFamily="49" charset="0"/>
              </a:rPr>
              <a:t>IP </a:t>
            </a:r>
            <a:r>
              <a:rPr lang="en-US" dirty="0" smtClean="0">
                <a:latin typeface="Consolas" panose="020B0609020204030204" pitchFamily="49" charset="0"/>
              </a:rPr>
              <a:t>96.101.83.211.80 </a:t>
            </a:r>
            <a:r>
              <a:rPr lang="en-US" dirty="0">
                <a:latin typeface="Consolas" panose="020B0609020204030204" pitchFamily="49" charset="0"/>
              </a:rPr>
              <a:t>&gt; 192.168.7.110.61750: Flags [P.],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1:322,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451, win 946, length 321: HTTP: HTTP/1.1 200 </a:t>
            </a:r>
            <a:r>
              <a:rPr lang="en-US" dirty="0" smtClean="0">
                <a:latin typeface="Consolas" panose="020B0609020204030204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23:32:26.021163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322, win 67, length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23:32:26.306230 </a:t>
            </a:r>
            <a:r>
              <a:rPr lang="en-US" dirty="0">
                <a:latin typeface="Consolas" panose="020B0609020204030204" pitchFamily="49" charset="0"/>
              </a:rPr>
              <a:t>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826, win 65,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23:32:31.221145 IP </a:t>
            </a:r>
            <a:r>
              <a:rPr lang="en-US" dirty="0" smtClean="0">
                <a:latin typeface="Consolas" panose="020B0609020204030204" pitchFamily="49" charset="0"/>
              </a:rPr>
              <a:t>96.101.83.211.80 </a:t>
            </a:r>
            <a:r>
              <a:rPr lang="en-US" dirty="0">
                <a:latin typeface="Consolas" panose="020B0609020204030204" pitchFamily="49" charset="0"/>
              </a:rPr>
              <a:t>&gt; 192.168.7.110.61750: Flags [F.],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826,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869, win 980,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23:32:31.395592 IP 192.168.7.110.61750 &gt; </a:t>
            </a:r>
            <a:r>
              <a:rPr lang="en-US" dirty="0" smtClean="0">
                <a:latin typeface="Consolas" panose="020B0609020204030204" pitchFamily="49" charset="0"/>
              </a:rPr>
              <a:t>96.101.83.211.80</a:t>
            </a:r>
            <a:r>
              <a:rPr lang="en-US" dirty="0">
                <a:latin typeface="Consolas" panose="020B0609020204030204" pitchFamily="49" charset="0"/>
              </a:rPr>
              <a:t>: Flags [.],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827, win 65, length 0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7105" y="2933945"/>
            <a:ext cx="617306" cy="2250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283" y="1583795"/>
            <a:ext cx="495055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en-US" sz="13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en-US" sz="13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b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3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r>
              <a:rPr lang="en-US" dirty="0"/>
              <a:t> – a HTTP initialization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91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tcpdump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eth2 </a:t>
            </a:r>
            <a:r>
              <a:rPr lang="en-US" dirty="0">
                <a:latin typeface="Consolas" panose="020B0609020204030204" pitchFamily="49" charset="0"/>
              </a:rPr>
              <a:t>host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and not </a:t>
            </a:r>
            <a:r>
              <a:rPr lang="en-US" dirty="0" err="1">
                <a:latin typeface="Consolas" panose="020B0609020204030204" pitchFamily="49" charset="0"/>
              </a:rPr>
              <a:t>tcp</a:t>
            </a:r>
            <a:r>
              <a:rPr lang="en-US" dirty="0">
                <a:latin typeface="Consolas" panose="020B0609020204030204" pitchFamily="49" charset="0"/>
              </a:rPr>
              <a:t> port </a:t>
            </a:r>
            <a:r>
              <a:rPr lang="en-US" dirty="0" smtClean="0">
                <a:latin typeface="Consolas" panose="020B0609020204030204" pitchFamily="49" charset="0"/>
              </a:rPr>
              <a:t>22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What’s this filter … ?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: verbose output suppressed, use -v or -</a:t>
            </a:r>
            <a:r>
              <a:rPr lang="en-US" dirty="0" err="1">
                <a:latin typeface="Consolas" panose="020B0609020204030204" pitchFamily="49" charset="0"/>
              </a:rPr>
              <a:t>vv</a:t>
            </a:r>
            <a:r>
              <a:rPr lang="en-US" dirty="0">
                <a:latin typeface="Consolas" panose="020B0609020204030204" pitchFamily="49" charset="0"/>
              </a:rPr>
              <a:t> for full protocol </a:t>
            </a:r>
            <a:r>
              <a:rPr lang="en-US" dirty="0" smtClean="0">
                <a:latin typeface="Consolas" panose="020B0609020204030204" pitchFamily="49" charset="0"/>
              </a:rPr>
              <a:t>decode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listening on nas0, link-type EN10MB (Ethernet), capture size 262144 bytes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11:13:37.423806 </a:t>
            </a:r>
            <a:r>
              <a:rPr lang="en-US" dirty="0">
                <a:latin typeface="Consolas" panose="020B0609020204030204" pitchFamily="49" charset="0"/>
              </a:rPr>
              <a:t>IP </a:t>
            </a:r>
            <a:r>
              <a:rPr lang="en-US" dirty="0" smtClean="0">
                <a:latin typeface="Consolas" panose="020B0609020204030204" pitchFamily="49" charset="0"/>
              </a:rPr>
              <a:t>157.193.43.50.59408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96.101.83.211.443</a:t>
            </a:r>
            <a:r>
              <a:rPr lang="en-US" dirty="0">
                <a:latin typeface="Consolas" panose="020B0609020204030204" pitchFamily="49" charset="0"/>
              </a:rPr>
              <a:t>: Flags [S],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1635164190, win 29200, options [</a:t>
            </a:r>
            <a:r>
              <a:rPr lang="en-US" dirty="0" err="1">
                <a:latin typeface="Consolas" panose="020B0609020204030204" pitchFamily="49" charset="0"/>
              </a:rPr>
              <a:t>mss</a:t>
            </a:r>
            <a:r>
              <a:rPr lang="en-US" dirty="0">
                <a:latin typeface="Consolas" panose="020B0609020204030204" pitchFamily="49" charset="0"/>
              </a:rPr>
              <a:t> 1460,sackOK,TS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2243309789 </a:t>
            </a:r>
            <a:r>
              <a:rPr lang="en-US" dirty="0" err="1">
                <a:latin typeface="Consolas" panose="020B0609020204030204" pitchFamily="49" charset="0"/>
              </a:rPr>
              <a:t>ecr</a:t>
            </a:r>
            <a:r>
              <a:rPr lang="en-US" dirty="0">
                <a:latin typeface="Consolas" panose="020B0609020204030204" pitchFamily="49" charset="0"/>
              </a:rPr>
              <a:t> 0,nop,wscale 7],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11:13:37.423997 IP </a:t>
            </a:r>
            <a:r>
              <a:rPr lang="en-US" dirty="0" smtClean="0">
                <a:latin typeface="Consolas" panose="020B0609020204030204" pitchFamily="49" charset="0"/>
              </a:rPr>
              <a:t>96.101.83.211.443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157.193.43.50.59408</a:t>
            </a:r>
            <a:r>
              <a:rPr lang="en-US" dirty="0">
                <a:latin typeface="Consolas" panose="020B0609020204030204" pitchFamily="49" charset="0"/>
              </a:rPr>
              <a:t>: Flags [R.],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0,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1635164191, win 0, length 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11:13:51.548369 </a:t>
            </a:r>
            <a:r>
              <a:rPr lang="en-US" dirty="0">
                <a:latin typeface="Consolas" panose="020B0609020204030204" pitchFamily="49" charset="0"/>
              </a:rPr>
              <a:t>IP </a:t>
            </a:r>
            <a:r>
              <a:rPr lang="en-US" dirty="0" smtClean="0">
                <a:latin typeface="Consolas" panose="020B0609020204030204" pitchFamily="49" charset="0"/>
              </a:rPr>
              <a:t>157.193.43.50.59410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96.101.83.211.443</a:t>
            </a:r>
            <a:r>
              <a:rPr lang="en-US" dirty="0">
                <a:latin typeface="Consolas" panose="020B0609020204030204" pitchFamily="49" charset="0"/>
              </a:rPr>
              <a:t>: Flags [S],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3641867353, win 29200, options [</a:t>
            </a:r>
            <a:r>
              <a:rPr lang="en-US" dirty="0" err="1">
                <a:latin typeface="Consolas" panose="020B0609020204030204" pitchFamily="49" charset="0"/>
              </a:rPr>
              <a:t>mss</a:t>
            </a:r>
            <a:r>
              <a:rPr lang="en-US" dirty="0">
                <a:latin typeface="Consolas" panose="020B0609020204030204" pitchFamily="49" charset="0"/>
              </a:rPr>
              <a:t> 1460,sackOK,TS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2243313321 </a:t>
            </a:r>
            <a:r>
              <a:rPr lang="en-US" dirty="0" err="1">
                <a:latin typeface="Consolas" panose="020B0609020204030204" pitchFamily="49" charset="0"/>
              </a:rPr>
              <a:t>ecr</a:t>
            </a:r>
            <a:r>
              <a:rPr lang="en-US" dirty="0">
                <a:latin typeface="Consolas" panose="020B0609020204030204" pitchFamily="49" charset="0"/>
              </a:rPr>
              <a:t> 0,nop,wscale 7], length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11:13:51.548560 IP </a:t>
            </a:r>
            <a:r>
              <a:rPr lang="en-US" dirty="0" smtClean="0">
                <a:latin typeface="Consolas" panose="020B0609020204030204" pitchFamily="49" charset="0"/>
              </a:rPr>
              <a:t>96.101.83.211.443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157.193.43.50.59410</a:t>
            </a:r>
            <a:r>
              <a:rPr lang="en-US" dirty="0">
                <a:latin typeface="Consolas" panose="020B0609020204030204" pitchFamily="49" charset="0"/>
              </a:rPr>
              <a:t>: Flags [R.],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0, </a:t>
            </a:r>
            <a:r>
              <a:rPr lang="en-US" dirty="0" err="1">
                <a:latin typeface="Consolas" panose="020B0609020204030204" pitchFamily="49" charset="0"/>
              </a:rPr>
              <a:t>ack</a:t>
            </a:r>
            <a:r>
              <a:rPr lang="en-US" dirty="0">
                <a:latin typeface="Consolas" panose="020B0609020204030204" pitchFamily="49" charset="0"/>
              </a:rPr>
              <a:t> 3641867354, win 0, length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6569" y="602102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.] -&gt; RST flag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TCPdump</a:t>
            </a:r>
            <a:r>
              <a:rPr lang="en-US" dirty="0" smtClean="0"/>
              <a:t> – one sided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tcpdump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-n </a:t>
            </a:r>
            <a:r>
              <a:rPr lang="en-US" dirty="0" err="1" smtClean="0">
                <a:latin typeface="Consolas" panose="020B0609020204030204" pitchFamily="49" charset="0"/>
              </a:rPr>
              <a:t>icmp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tcpdump</a:t>
            </a:r>
            <a:r>
              <a:rPr lang="en-US" dirty="0">
                <a:latin typeface="Consolas" panose="020B0609020204030204" pitchFamily="49" charset="0"/>
              </a:rPr>
              <a:t>: verbose output suppressed, use -v or -</a:t>
            </a:r>
            <a:r>
              <a:rPr lang="en-US" dirty="0" err="1">
                <a:latin typeface="Consolas" panose="020B0609020204030204" pitchFamily="49" charset="0"/>
              </a:rPr>
              <a:t>vv</a:t>
            </a:r>
            <a:r>
              <a:rPr lang="en-US" dirty="0">
                <a:latin typeface="Consolas" panose="020B0609020204030204" pitchFamily="49" charset="0"/>
              </a:rPr>
              <a:t> for full protocol decode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listening on nas0, link-type EN10MB (Ethernet), capture size 262144 bytes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08:58:55.338855 IP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&gt; 157.193.43.50: ICMP echo request, id 18672,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12, length 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08:58:56.338703 IP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&gt; 157.193.43.50: ICMP echo request, id 18672,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13, length 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08:58:57.338559 IP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&gt; 157.193.43.50: ICMP echo request, id 18672,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14, length 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08:58:58.338413 IP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&gt; 157.193.43.50: ICMP echo request, id 18672,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15, length 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08:58:59.338270 IP </a:t>
            </a:r>
            <a:r>
              <a:rPr lang="en-US" dirty="0" smtClean="0">
                <a:latin typeface="Consolas" panose="020B0609020204030204" pitchFamily="49" charset="0"/>
              </a:rPr>
              <a:t>96.101.83.211 </a:t>
            </a:r>
            <a:r>
              <a:rPr lang="en-US" dirty="0">
                <a:latin typeface="Consolas" panose="020B0609020204030204" pitchFamily="49" charset="0"/>
              </a:rPr>
              <a:t>&gt; 157.193.43.50: ICMP echo request, id 18672,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16, length 64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13919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Is your ping not working,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Or is the server not responding?</a:t>
            </a:r>
          </a:p>
          <a:p>
            <a:pPr algn="ctr"/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Ping is “firewalled” very often … 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702-CD53-4085-8D71-4FEDAD74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Hacker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77-3081-4174-A343-34FEE845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12" indent="0">
              <a:buNone/>
            </a:pPr>
            <a:r>
              <a:rPr lang="nl-BE" dirty="0">
                <a:hlinkClick r:id="rId2"/>
              </a:rPr>
              <a:t>https://www.vrt.be/vrtnws/nl/2017/09/27/vlaamse-gemeentewebsites-kwetsbaar-voor-cybercriminelen/</a:t>
            </a:r>
            <a:endParaRPr lang="nl-BE" dirty="0"/>
          </a:p>
          <a:p>
            <a:pPr marL="45212" indent="0">
              <a:buNone/>
            </a:pPr>
            <a:endParaRPr lang="en-US" dirty="0"/>
          </a:p>
          <a:p>
            <a:pPr marL="45212" indent="0">
              <a:buNone/>
            </a:pPr>
            <a:r>
              <a:rPr lang="en-US" dirty="0"/>
              <a:t>By just using Wireshark, you can get into the news and identify yourself as an Ethical Hacker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1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_template - kopie.pptx" id="{D7FA1453-3471-430B-A1AD-B8124E043D4F}" vid="{0AFD6EF6-68DC-4EAD-A60A-445247A1A2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9953</TotalTime>
  <Words>911</Words>
  <Application>Microsoft Office PowerPoint</Application>
  <PresentationFormat>On-screen Show (4:3)</PresentationFormat>
  <Paragraphs>115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ＭＳ Ｐゴシック</vt:lpstr>
      <vt:lpstr>Arial</vt:lpstr>
      <vt:lpstr>Consolas</vt:lpstr>
      <vt:lpstr>Montserrat Extra Bold</vt:lpstr>
      <vt:lpstr>Montserrat ExtraBold</vt:lpstr>
      <vt:lpstr>Montserrat Semi</vt:lpstr>
      <vt:lpstr>Times New Roman</vt:lpstr>
      <vt:lpstr>Wingdings</vt:lpstr>
      <vt:lpstr>Kantoorthema</vt:lpstr>
      <vt:lpstr>Picture</vt:lpstr>
      <vt:lpstr>Capturing Traffic</vt:lpstr>
      <vt:lpstr>The capturing workhorses</vt:lpstr>
      <vt:lpstr>Wireshark</vt:lpstr>
      <vt:lpstr>TCPdump</vt:lpstr>
      <vt:lpstr>TCPdump – a HTTP initialisation</vt:lpstr>
      <vt:lpstr>TCPdump – a HTTP initialization bis</vt:lpstr>
      <vt:lpstr>TCPdump – a HTTP initialization ?</vt:lpstr>
      <vt:lpstr>TCPdump – one sided … </vt:lpstr>
      <vt:lpstr>Ethical Hacker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Traffic</dc:title>
  <cp:lastModifiedBy>Andy Van Maele</cp:lastModifiedBy>
  <cp:revision>15</cp:revision>
  <cp:lastPrinted>2001-11-29T14:48:15Z</cp:lastPrinted>
  <dcterms:created xsi:type="dcterms:W3CDTF">2000-09-22T07:38:57Z</dcterms:created>
  <dcterms:modified xsi:type="dcterms:W3CDTF">2018-11-19T11:40:22Z</dcterms:modified>
</cp:coreProperties>
</file>