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3"/>
  </p:notesMasterIdLst>
  <p:handoutMasterIdLst>
    <p:handoutMasterId r:id="rId24"/>
  </p:handoutMasterIdLst>
  <p:sldIdLst>
    <p:sldId id="268" r:id="rId5"/>
    <p:sldId id="321" r:id="rId6"/>
    <p:sldId id="272" r:id="rId7"/>
    <p:sldId id="323" r:id="rId8"/>
    <p:sldId id="328" r:id="rId9"/>
    <p:sldId id="327" r:id="rId10"/>
    <p:sldId id="337" r:id="rId11"/>
    <p:sldId id="325" r:id="rId12"/>
    <p:sldId id="329" r:id="rId13"/>
    <p:sldId id="330" r:id="rId14"/>
    <p:sldId id="331" r:id="rId15"/>
    <p:sldId id="332" r:id="rId16"/>
    <p:sldId id="326" r:id="rId17"/>
    <p:sldId id="333" r:id="rId18"/>
    <p:sldId id="334" r:id="rId19"/>
    <p:sldId id="335" r:id="rId20"/>
    <p:sldId id="336" r:id="rId21"/>
    <p:sldId id="322" r:id="rId22"/>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0D0290-72EA-42DB-A8F5-818E87F0A79C}" v="21" dt="2022-11-10T16:33:54.765"/>
    <p1510:client id="{8416DE92-8E15-4D26-AB09-41B965996865}" v="31" dt="2022-11-10T15:18:38.685"/>
    <p1510:client id="{97B1CCA1-93F6-4AD6-B9BF-4E39A12A7E4A}" v="6066" dt="2022-11-11T04:19:17.202"/>
    <p1510:client id="{AE15FD00-AFED-45B1-AD28-B5821828E8D6}" v="261" dt="2022-11-10T22:29:55.744"/>
    <p1510:client id="{CD21E9B6-ACC4-4F8C-BB83-5F7CD6540A3C}" v="93" dt="2022-11-10T22:15:18.003"/>
    <p1510:client id="{EDCDB26A-A808-419D-AE4C-4DA7E427E837}" v="28" dt="2022-11-10T17:49:05.993"/>
    <p1510:client id="{F2704905-9B3C-4DD5-A55C-0DD9E5EDFB90}" v="264" dt="2022-11-10T14:21:25.553"/>
    <p1510:client id="{F3F4D4A6-D802-492D-B47A-90C008E71C89}" v="120" dt="2022-11-10T14:02:40.7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p:cViewPr varScale="1">
        <p:scale>
          <a:sx n="64" d="100"/>
          <a:sy n="64" d="100"/>
        </p:scale>
        <p:origin x="78" y="24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1" loCatId="other" qsTypeId="urn:microsoft.com/office/officeart/2005/8/quickstyle/simple1" qsCatId="simple" csTypeId="urn:microsoft.com/office/officeart/2005/8/colors/colorful5" csCatId="colorful" phldr="1"/>
      <dgm:spPr/>
      <dgm:t>
        <a:bodyPr rtlCol="0"/>
        <a:lstStyle/>
        <a:p>
          <a:pPr rtl="0"/>
          <a:endParaRPr lang="pt-BR"/>
        </a:p>
      </dgm:t>
    </dgm:pt>
    <dgm:pt modelId="{4259F840-24E7-476F-9F30-482E46395856}">
      <dgm:prSet phldrT="[Text]" custT="1"/>
      <dgm:spPr/>
      <dgm:t>
        <a:bodyPr rtlCol="0"/>
        <a:lstStyle/>
        <a:p>
          <a:pPr rtl="0"/>
          <a:r>
            <a:rPr lang="pt-BR" sz="1600" dirty="0">
              <a:solidFill>
                <a:schemeClr val="tx1"/>
              </a:solidFill>
              <a:latin typeface="+mn-lt"/>
            </a:rPr>
            <a:t>Data Extraction</a:t>
          </a:r>
        </a:p>
      </dgm:t>
    </dgm:pt>
    <dgm:pt modelId="{FCE8068D-7E50-4749-A8D0-ADEDAC5637B3}" type="parTrans" cxnId="{42EE41D1-3C16-4937-BB38-B076896C09A0}">
      <dgm:prSet/>
      <dgm:spPr/>
      <dgm:t>
        <a:bodyPr rtlCol="0"/>
        <a:lstStyle/>
        <a:p>
          <a:pPr rtl="0"/>
          <a:endParaRPr lang="pt-BR" sz="1800">
            <a:latin typeface="+mn-lt"/>
          </a:endParaRPr>
        </a:p>
      </dgm:t>
    </dgm:pt>
    <dgm:pt modelId="{DCC444A4-F20A-48F5-A61E-47BFFF185A57}" type="sibTrans" cxnId="{42EE41D1-3C16-4937-BB38-B076896C09A0}">
      <dgm:prSet/>
      <dgm:spPr/>
      <dgm:t>
        <a:bodyPr rtlCol="0"/>
        <a:lstStyle/>
        <a:p>
          <a:pPr rtl="0"/>
          <a:endParaRPr lang="pt-BR"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en-US" sz="1600" dirty="0"/>
            <a:t>We selected some Socioeconomic databases on the websites provided by the organization</a:t>
          </a:r>
          <a:r>
            <a:rPr lang="pt-BR" sz="1600" dirty="0">
              <a:latin typeface="+mn-lt"/>
            </a:rPr>
            <a:t>.</a:t>
          </a:r>
        </a:p>
      </dgm:t>
    </dgm:pt>
    <dgm:pt modelId="{8DE7CD45-B7C0-432E-B819-6A7D97E31315}" type="parTrans" cxnId="{770CA1CC-3DDD-451E-AE83-A71CA570260C}">
      <dgm:prSet/>
      <dgm:spPr/>
      <dgm:t>
        <a:bodyPr rtlCol="0"/>
        <a:lstStyle/>
        <a:p>
          <a:pPr rtl="0"/>
          <a:endParaRPr lang="pt-BR" sz="1800">
            <a:latin typeface="+mn-lt"/>
          </a:endParaRPr>
        </a:p>
      </dgm:t>
    </dgm:pt>
    <dgm:pt modelId="{C33B8BEF-A818-4A2F-A99A-E2B29895E184}" type="sibTrans" cxnId="{770CA1CC-3DDD-451E-AE83-A71CA570260C}">
      <dgm:prSet/>
      <dgm:spPr/>
      <dgm:t>
        <a:bodyPr rtlCol="0"/>
        <a:lstStyle/>
        <a:p>
          <a:pPr rtl="0"/>
          <a:endParaRPr lang="pt-BR" sz="1800">
            <a:latin typeface="+mn-lt"/>
          </a:endParaRPr>
        </a:p>
      </dgm:t>
    </dgm:pt>
    <dgm:pt modelId="{E4033A39-DCC4-4038-9562-AEDDBBB37A99}">
      <dgm:prSet phldrT="[Text]" custT="1"/>
      <dgm:spPr/>
      <dgm:t>
        <a:bodyPr rtlCol="0"/>
        <a:lstStyle/>
        <a:p>
          <a:pPr rtl="0"/>
          <a:r>
            <a:rPr lang="en-US" sz="1400" dirty="0">
              <a:solidFill>
                <a:schemeClr val="tx1"/>
              </a:solidFill>
              <a:latin typeface="+mn-lt"/>
            </a:rPr>
            <a:t>Exploration and Treatment of Data</a:t>
          </a:r>
          <a:endParaRPr lang="pt-BR" sz="1400" dirty="0">
            <a:solidFill>
              <a:schemeClr val="tx1"/>
            </a:solidFill>
            <a:latin typeface="+mn-lt"/>
          </a:endParaRPr>
        </a:p>
      </dgm:t>
    </dgm:pt>
    <dgm:pt modelId="{048EEAE6-78BA-4B00-B7BB-9C22DBB1E8F4}" type="parTrans" cxnId="{32EF2862-2950-4DF8-BEA8-CD19460CCA31}">
      <dgm:prSet/>
      <dgm:spPr/>
      <dgm:t>
        <a:bodyPr rtlCol="0"/>
        <a:lstStyle/>
        <a:p>
          <a:pPr rtl="0"/>
          <a:endParaRPr lang="pt-BR" sz="1800">
            <a:latin typeface="+mn-lt"/>
          </a:endParaRPr>
        </a:p>
      </dgm:t>
    </dgm:pt>
    <dgm:pt modelId="{80AB0E5B-0C58-465D-A545-5B21133D2849}" type="sibTrans" cxnId="{32EF2862-2950-4DF8-BEA8-CD19460CCA31}">
      <dgm:prSet/>
      <dgm:spPr/>
      <dgm:t>
        <a:bodyPr rtlCol="0"/>
        <a:lstStyle/>
        <a:p>
          <a:pPr rtl="0"/>
          <a:endParaRPr lang="pt-BR" sz="1800">
            <a:latin typeface="+mn-lt"/>
          </a:endParaRPr>
        </a:p>
      </dgm:t>
    </dgm:pt>
    <dgm:pt modelId="{A4C0B4E4-70AD-4901-9E3F-7EA25DD6DAA1}">
      <dgm:prSet phldrT="[Text]" custT="1"/>
      <dgm:spPr/>
      <dgm:t>
        <a:bodyPr rtlCol="0"/>
        <a:lstStyle/>
        <a:p>
          <a:pPr rtl="0">
            <a:buFont typeface="Symbol" panose="05050102010706020507" pitchFamily="18" charset="2"/>
            <a:buChar char=""/>
          </a:pPr>
          <a:r>
            <a:rPr lang="en-US" sz="1600" dirty="0"/>
            <a:t>We will process and explore the data in detail to define more assertive targets</a:t>
          </a:r>
          <a:r>
            <a:rPr lang="pt-BR" sz="1600" dirty="0">
              <a:latin typeface="+mn-lt"/>
            </a:rPr>
            <a:t> </a:t>
          </a:r>
        </a:p>
      </dgm:t>
    </dgm:pt>
    <dgm:pt modelId="{701D9033-BAD3-4299-933F-A47AFDC2ECD0}" type="parTrans" cxnId="{5E74CB62-E52E-4CEE-8AA1-9812BFC0D67E}">
      <dgm:prSet/>
      <dgm:spPr/>
      <dgm:t>
        <a:bodyPr rtlCol="0"/>
        <a:lstStyle/>
        <a:p>
          <a:pPr rtl="0"/>
          <a:endParaRPr lang="pt-BR" sz="1800">
            <a:latin typeface="+mn-lt"/>
          </a:endParaRPr>
        </a:p>
      </dgm:t>
    </dgm:pt>
    <dgm:pt modelId="{657DB10D-2517-48AA-B970-6D815DBD4123}" type="sibTrans" cxnId="{5E74CB62-E52E-4CEE-8AA1-9812BFC0D67E}">
      <dgm:prSet/>
      <dgm:spPr/>
      <dgm:t>
        <a:bodyPr rtlCol="0"/>
        <a:lstStyle/>
        <a:p>
          <a:pPr rtl="0"/>
          <a:endParaRPr lang="pt-BR" sz="1800">
            <a:latin typeface="+mn-lt"/>
          </a:endParaRPr>
        </a:p>
      </dgm:t>
    </dgm:pt>
    <dgm:pt modelId="{87BF7896-20EA-4E8F-B6F4-A34EC5C9CB50}">
      <dgm:prSet phldrT="[Text]" custT="1"/>
      <dgm:spPr/>
      <dgm:t>
        <a:bodyPr rtlCol="0"/>
        <a:lstStyle/>
        <a:p>
          <a:pPr rtl="0"/>
          <a:r>
            <a:rPr lang="pt-BR" sz="1600" dirty="0">
              <a:solidFill>
                <a:schemeClr val="tx1"/>
              </a:solidFill>
              <a:latin typeface="+mn-lt"/>
            </a:rPr>
            <a:t>Algorithm implementation</a:t>
          </a:r>
        </a:p>
      </dgm:t>
    </dgm:pt>
    <dgm:pt modelId="{05E47BA5-F724-4AEE-9B5B-401F18E028E6}" type="parTrans" cxnId="{92330C11-C197-4512-BDA4-8D8A69AF7D1C}">
      <dgm:prSet/>
      <dgm:spPr/>
      <dgm:t>
        <a:bodyPr rtlCol="0"/>
        <a:lstStyle/>
        <a:p>
          <a:pPr rtl="0"/>
          <a:endParaRPr lang="pt-BR" sz="1800">
            <a:latin typeface="+mn-lt"/>
          </a:endParaRPr>
        </a:p>
      </dgm:t>
    </dgm:pt>
    <dgm:pt modelId="{D63CE73E-35DE-48C3-8753-7648BC953C0D}" type="sibTrans" cxnId="{92330C11-C197-4512-BDA4-8D8A69AF7D1C}">
      <dgm:prSet/>
      <dgm:spPr/>
      <dgm:t>
        <a:bodyPr rtlCol="0"/>
        <a:lstStyle/>
        <a:p>
          <a:pPr rtl="0"/>
          <a:endParaRPr lang="pt-BR" sz="1800">
            <a:latin typeface="+mn-lt"/>
          </a:endParaRPr>
        </a:p>
      </dgm:t>
    </dgm:pt>
    <dgm:pt modelId="{43CBB0A2-9D75-4264-8A30-3E8974B40658}">
      <dgm:prSet phldrT="[Text]" custT="1"/>
      <dgm:spPr/>
      <dgm:t>
        <a:bodyPr/>
        <a:lstStyle/>
        <a:p>
          <a:r>
            <a:rPr lang="en-US" sz="1600" dirty="0"/>
            <a:t>Implement Machine Learning algorithms and predictive model to reach the final results.</a:t>
          </a:r>
          <a:endParaRPr lang="pt-BR" sz="1600" dirty="0">
            <a:latin typeface="+mn-lt"/>
          </a:endParaRPr>
        </a:p>
      </dgm:t>
    </dgm:pt>
    <dgm:pt modelId="{F806E590-5F8E-48A1-96AC-9E738290D2ED}" type="parTrans" cxnId="{4D2DF581-8128-4440-9E51-29109DC6ED52}">
      <dgm:prSet/>
      <dgm:spPr/>
      <dgm:t>
        <a:bodyPr rtlCol="0"/>
        <a:lstStyle/>
        <a:p>
          <a:pPr rtl="0"/>
          <a:endParaRPr lang="pt-BR" sz="1800">
            <a:latin typeface="+mn-lt"/>
          </a:endParaRPr>
        </a:p>
      </dgm:t>
    </dgm:pt>
    <dgm:pt modelId="{20F77EFB-335C-4BC3-AD95-8421EDF343E6}" type="sibTrans" cxnId="{4D2DF581-8128-4440-9E51-29109DC6ED52}">
      <dgm:prSet/>
      <dgm:spPr/>
      <dgm:t>
        <a:bodyPr rtlCol="0"/>
        <a:lstStyle/>
        <a:p>
          <a:pPr rtl="0"/>
          <a:endParaRPr lang="pt-BR" sz="1800">
            <a:latin typeface="+mn-lt"/>
          </a:endParaRPr>
        </a:p>
      </dgm:t>
    </dgm:pt>
    <dgm:pt modelId="{3DE6FF16-CA4D-4D34-ABEB-8BE6A40B5E52}">
      <dgm:prSet phldrT="[Text]" custT="1"/>
      <dgm:spPr/>
      <dgm:t>
        <a:bodyPr rtlCol="0"/>
        <a:lstStyle/>
        <a:p>
          <a:pPr marL="0" lvl="0" indent="0" algn="ctr" defTabSz="711200" rtl="0">
            <a:lnSpc>
              <a:spcPct val="90000"/>
            </a:lnSpc>
            <a:spcBef>
              <a:spcPct val="0"/>
            </a:spcBef>
            <a:spcAft>
              <a:spcPct val="35000"/>
            </a:spcAft>
            <a:buFont typeface="Symbol" panose="05050102010706020507" pitchFamily="18" charset="2"/>
            <a:buNone/>
          </a:pPr>
          <a:r>
            <a:rPr lang="pt-BR" sz="1400" kern="1200" dirty="0">
              <a:solidFill>
                <a:prstClr val="white"/>
              </a:solidFill>
              <a:latin typeface="Gill Sans MT"/>
              <a:ea typeface="+mn-ea"/>
              <a:cs typeface="+mn-cs"/>
            </a:rPr>
            <a:t>Graphic presentation of results</a:t>
          </a:r>
        </a:p>
      </dgm:t>
    </dgm:pt>
    <dgm:pt modelId="{DA9CCCCB-8206-4757-82C8-F885E9D238B5}" type="parTrans" cxnId="{636DE8C5-F706-4BA5-855F-85FD2239E2BE}">
      <dgm:prSet/>
      <dgm:spPr/>
      <dgm:t>
        <a:bodyPr rtlCol="0"/>
        <a:lstStyle/>
        <a:p>
          <a:pPr rtl="0"/>
          <a:endParaRPr lang="pt-BR" sz="1800"/>
        </a:p>
      </dgm:t>
    </dgm:pt>
    <dgm:pt modelId="{986162A7-6F89-4679-B40E-33A17DA21B73}" type="sibTrans" cxnId="{636DE8C5-F706-4BA5-855F-85FD2239E2BE}">
      <dgm:prSet/>
      <dgm:spPr/>
      <dgm:t>
        <a:bodyPr rtlCol="0"/>
        <a:lstStyle/>
        <a:p>
          <a:pPr rtl="0"/>
          <a:endParaRPr lang="pt-BR" sz="1800"/>
        </a:p>
      </dgm:t>
    </dgm:pt>
    <dgm:pt modelId="{AC76BE15-3E8A-498B-91BD-CF772C26B6F1}">
      <dgm:prSet phldrT="[Text]" custT="1"/>
      <dgm:spPr/>
      <dgm:t>
        <a:bodyPr rtlCol="0"/>
        <a:lstStyle/>
        <a:p>
          <a:pPr marL="0" lvl="0" indent="0" algn="ctr" defTabSz="711200" rtl="0">
            <a:lnSpc>
              <a:spcPct val="90000"/>
            </a:lnSpc>
            <a:spcBef>
              <a:spcPct val="0"/>
            </a:spcBef>
            <a:spcAft>
              <a:spcPct val="35000"/>
            </a:spcAft>
            <a:buFont typeface="Symbol" panose="05050102010706020507" pitchFamily="18" charset="2"/>
            <a:buNone/>
          </a:pPr>
          <a:r>
            <a:rPr lang="pt-BR" sz="1600" kern="1200" dirty="0">
              <a:solidFill>
                <a:prstClr val="white"/>
              </a:solidFill>
              <a:latin typeface="Gill Sans MT"/>
              <a:ea typeface="+mn-ea"/>
              <a:cs typeface="+mn-cs"/>
            </a:rPr>
            <a:t>Final Presentation Ppt</a:t>
          </a:r>
        </a:p>
      </dgm:t>
    </dgm:pt>
    <dgm:pt modelId="{00CCB400-064A-4EF5-9806-9534D9AC69AD}" type="parTrans" cxnId="{140A4778-8248-44DE-B78A-23C578A77D7E}">
      <dgm:prSet/>
      <dgm:spPr/>
      <dgm:t>
        <a:bodyPr rtlCol="0"/>
        <a:lstStyle/>
        <a:p>
          <a:pPr rtl="0"/>
          <a:endParaRPr lang="pt-BR" sz="1800"/>
        </a:p>
      </dgm:t>
    </dgm:pt>
    <dgm:pt modelId="{662A3D6E-7238-444F-BC0B-C7A4321261DB}" type="sibTrans" cxnId="{140A4778-8248-44DE-B78A-23C578A77D7E}">
      <dgm:prSet/>
      <dgm:spPr/>
      <dgm:t>
        <a:bodyPr rtlCol="0"/>
        <a:lstStyle/>
        <a:p>
          <a:pPr rtl="0"/>
          <a:endParaRPr lang="pt-BR" sz="1800"/>
        </a:p>
      </dgm:t>
    </dgm:pt>
    <dgm:pt modelId="{73820394-2159-4075-9E6F-217263B07F8B}">
      <dgm:prSet phldrT="[Text]" custT="1"/>
      <dgm:spPr/>
      <dgm:t>
        <a:bodyPr rtlCol="0"/>
        <a:lstStyle/>
        <a:p>
          <a:pPr rtl="0">
            <a:buFont typeface="Symbol" panose="05050102010706020507" pitchFamily="18" charset="2"/>
            <a:buChar char=""/>
          </a:pPr>
          <a:r>
            <a:rPr lang="en-US" sz="1600" dirty="0"/>
            <a:t>Finally, the final work that will be submitted to the organization, showing the results in detail in a descriptive and graphic way.</a:t>
          </a:r>
          <a:endParaRPr lang="pt-BR" sz="1600" dirty="0">
            <a:latin typeface="+mn-lt"/>
          </a:endParaRPr>
        </a:p>
      </dgm:t>
    </dgm:pt>
    <dgm:pt modelId="{A861A835-3A0D-4B09-8870-87D7FDC7B27F}" type="parTrans" cxnId="{19CF03A0-47BE-4ABD-A62C-A27E16D6C5A3}">
      <dgm:prSet/>
      <dgm:spPr/>
      <dgm:t>
        <a:bodyPr rtlCol="0"/>
        <a:lstStyle/>
        <a:p>
          <a:pPr rtl="0"/>
          <a:endParaRPr lang="pt-BR" sz="1800"/>
        </a:p>
      </dgm:t>
    </dgm:pt>
    <dgm:pt modelId="{D383A36B-470D-499F-AE13-85A6B2495524}" type="sibTrans" cxnId="{19CF03A0-47BE-4ABD-A62C-A27E16D6C5A3}">
      <dgm:prSet/>
      <dgm:spPr/>
      <dgm:t>
        <a:bodyPr rtlCol="0"/>
        <a:lstStyle/>
        <a:p>
          <a:pPr rtl="0"/>
          <a:endParaRPr lang="pt-BR" sz="1800"/>
        </a:p>
      </dgm:t>
    </dgm:pt>
    <dgm:pt modelId="{C032D242-8D23-4EEC-A10A-7B0691E5A409}">
      <dgm:prSet phldrT="[Text]" custT="1"/>
      <dgm:spPr/>
      <dgm:t>
        <a:bodyPr rtlCol="0"/>
        <a:lstStyle/>
        <a:p>
          <a:pPr rtl="0">
            <a:buFont typeface="Symbol" panose="05050102010706020507" pitchFamily="18" charset="2"/>
            <a:buChar char=""/>
          </a:pPr>
          <a:r>
            <a:rPr lang="en-US" sz="1600" dirty="0"/>
            <a:t>We will graphically present the results obtained and the correlation of the selected variables.</a:t>
          </a:r>
          <a:endParaRPr lang="pt-BR" sz="1600" dirty="0">
            <a:latin typeface="+mn-lt"/>
          </a:endParaRPr>
        </a:p>
      </dgm:t>
    </dgm:pt>
    <dgm:pt modelId="{167DA838-BF1F-42A4-81E8-806F40795A14}" type="parTrans" cxnId="{D9403C73-FB83-47D6-85AE-067D49ED63F2}">
      <dgm:prSet/>
      <dgm:spPr/>
      <dgm:t>
        <a:bodyPr rtlCol="0"/>
        <a:lstStyle/>
        <a:p>
          <a:pPr rtl="0"/>
          <a:endParaRPr lang="pt-BR" sz="1800"/>
        </a:p>
      </dgm:t>
    </dgm:pt>
    <dgm:pt modelId="{7EFA60CA-572D-434D-B452-A4ACBAEB4D2C}" type="sibTrans" cxnId="{D9403C73-FB83-47D6-85AE-067D49ED63F2}">
      <dgm:prSet/>
      <dgm:spPr/>
      <dgm:t>
        <a:bodyPr rtlCol="0"/>
        <a:lstStyle/>
        <a:p>
          <a:pPr rtl="0"/>
          <a:endParaRPr lang="pt-BR"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1"/>
    <dgm:cxn modelId="{467F290A-9E2A-412E-AF06-428DAA68BEDD}" type="presOf" srcId="{E4033A39-DCC4-4038-9562-AEDDBBB37A99}" destId="{539615E2-3277-4D8E-8484-FF5088C8BF01}" srcOrd="0" destOrd="0" presId="urn:microsoft.com/office/officeart/2016/7/layout/RoundedRectangleTimeline#1"/>
    <dgm:cxn modelId="{A2A50010-8F67-49E4-9B0A-E0F7FDA9656C}" type="presOf" srcId="{B54C8F6C-BE1E-4EAB-B7A0-48DE01FFAA36}" destId="{45A02F84-C6CB-43F5-AEE4-3EA66C2BD25F}" srcOrd="0" destOrd="0" presId="urn:microsoft.com/office/officeart/2016/7/layout/RoundedRectangleTimeline#1"/>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1"/>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1"/>
    <dgm:cxn modelId="{E6B56652-B46A-4546-9536-64D675143F1B}" type="presOf" srcId="{A4C0B4E4-70AD-4901-9E3F-7EA25DD6DAA1}" destId="{FEBD3C2A-A340-470A-A475-AE614EA07678}" srcOrd="0" destOrd="0" presId="urn:microsoft.com/office/officeart/2016/7/layout/RoundedRectangleTimeline#1"/>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1"/>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1"/>
    <dgm:cxn modelId="{C8CAF48F-322D-43C3-A68B-40DA904320AC}" type="presOf" srcId="{E5B2E815-0D19-41DC-B01B-4D608769620A}" destId="{196C9F68-3606-4282-A4C6-4485F1280B5F}" srcOrd="0" destOrd="0" presId="urn:microsoft.com/office/officeart/2016/7/layout/RoundedRectangleTimeline#1"/>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1"/>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1"/>
    <dgm:cxn modelId="{B5EA3CD6-0576-4168-82C9-9ADC0803B31E}" type="presParOf" srcId="{196C9F68-3606-4282-A4C6-4485F1280B5F}" destId="{68D8AC18-502F-4825-B069-75605ADB3A40}" srcOrd="0" destOrd="0" presId="urn:microsoft.com/office/officeart/2016/7/layout/RoundedRectangleTimeline#1"/>
    <dgm:cxn modelId="{30A197C5-075F-4643-BF26-64BC9FAF532F}" type="presParOf" srcId="{68D8AC18-502F-4825-B069-75605ADB3A40}" destId="{E088D226-49D7-4C30-90DC-CA1755D98829}" srcOrd="0" destOrd="0" presId="urn:microsoft.com/office/officeart/2016/7/layout/RoundedRectangleTimeline#1"/>
    <dgm:cxn modelId="{DBAA9861-CCB2-4B8A-A3AA-B305A4B5783E}" type="presParOf" srcId="{68D8AC18-502F-4825-B069-75605ADB3A40}" destId="{45A02F84-C6CB-43F5-AEE4-3EA66C2BD25F}" srcOrd="1" destOrd="0" presId="urn:microsoft.com/office/officeart/2016/7/layout/RoundedRectangleTimeline#1"/>
    <dgm:cxn modelId="{3F249148-C6F7-40D3-8583-B11C276DE023}" type="presParOf" srcId="{68D8AC18-502F-4825-B069-75605ADB3A40}" destId="{6BA46904-CB7C-4538-BD49-D3891EF19552}" srcOrd="2" destOrd="0" presId="urn:microsoft.com/office/officeart/2016/7/layout/RoundedRectangleTimeline#1"/>
    <dgm:cxn modelId="{337BF8D5-8206-4D0E-857F-BA46391BB745}" type="presParOf" srcId="{68D8AC18-502F-4825-B069-75605ADB3A40}" destId="{049FDBD0-77FE-49D1-A275-A272C8C5E426}" srcOrd="3" destOrd="0" presId="urn:microsoft.com/office/officeart/2016/7/layout/RoundedRectangleTimeline#1"/>
    <dgm:cxn modelId="{8E042F31-23CC-40C0-92DC-707183B24E81}" type="presParOf" srcId="{68D8AC18-502F-4825-B069-75605ADB3A40}" destId="{CB26EA94-33BB-4F98-9E1E-2237D4831263}" srcOrd="4" destOrd="0" presId="urn:microsoft.com/office/officeart/2016/7/layout/RoundedRectangleTimeline#1"/>
    <dgm:cxn modelId="{16926BC1-FC34-413E-B35A-2F54A781CCCD}" type="presParOf" srcId="{196C9F68-3606-4282-A4C6-4485F1280B5F}" destId="{606F1DBF-510E-4065-ACCB-3EBDA85CFB92}" srcOrd="1" destOrd="0" presId="urn:microsoft.com/office/officeart/2016/7/layout/RoundedRectangleTimeline#1"/>
    <dgm:cxn modelId="{42F07C1F-C715-41B1-8356-B99F8CE1AC01}" type="presParOf" srcId="{196C9F68-3606-4282-A4C6-4485F1280B5F}" destId="{07989479-D1A2-4D15-AA3A-B0CFFB9F91D9}" srcOrd="2" destOrd="0" presId="urn:microsoft.com/office/officeart/2016/7/layout/RoundedRectangleTimeline#1"/>
    <dgm:cxn modelId="{5856EE22-FE01-4788-BBF3-407A68D5A730}" type="presParOf" srcId="{07989479-D1A2-4D15-AA3A-B0CFFB9F91D9}" destId="{539615E2-3277-4D8E-8484-FF5088C8BF01}" srcOrd="0" destOrd="0" presId="urn:microsoft.com/office/officeart/2016/7/layout/RoundedRectangleTimeline#1"/>
    <dgm:cxn modelId="{3004EE47-5347-4BBA-95CC-D947A73AE485}" type="presParOf" srcId="{07989479-D1A2-4D15-AA3A-B0CFFB9F91D9}" destId="{FEBD3C2A-A340-470A-A475-AE614EA07678}" srcOrd="1" destOrd="0" presId="urn:microsoft.com/office/officeart/2016/7/layout/RoundedRectangleTimeline#1"/>
    <dgm:cxn modelId="{400A75AC-5289-4270-AC07-416891AF3888}" type="presParOf" srcId="{07989479-D1A2-4D15-AA3A-B0CFFB9F91D9}" destId="{080474C8-0FEA-4FD1-97F1-0978CFB4A37F}" srcOrd="2" destOrd="0" presId="urn:microsoft.com/office/officeart/2016/7/layout/RoundedRectangleTimeline#1"/>
    <dgm:cxn modelId="{304EB087-DD14-4AA8-8A06-DF9485956226}" type="presParOf" srcId="{07989479-D1A2-4D15-AA3A-B0CFFB9F91D9}" destId="{4797FB61-2602-4A58-81E6-6F133DB1E419}" srcOrd="3" destOrd="0" presId="urn:microsoft.com/office/officeart/2016/7/layout/RoundedRectangleTimeline#1"/>
    <dgm:cxn modelId="{BC4CC356-31E8-4421-B18C-CB3697E73FAC}" type="presParOf" srcId="{07989479-D1A2-4D15-AA3A-B0CFFB9F91D9}" destId="{3ADF0AE3-D759-4F4F-8135-572855211847}" srcOrd="4" destOrd="0" presId="urn:microsoft.com/office/officeart/2016/7/layout/RoundedRectangleTimeline#1"/>
    <dgm:cxn modelId="{718BABD9-3B60-482F-B01A-2E414F152777}" type="presParOf" srcId="{196C9F68-3606-4282-A4C6-4485F1280B5F}" destId="{B0CD7A53-7149-45F2-83E8-36717D7878A1}" srcOrd="3" destOrd="0" presId="urn:microsoft.com/office/officeart/2016/7/layout/RoundedRectangleTimeline#1"/>
    <dgm:cxn modelId="{FD435764-A46B-4635-A943-B6C17FFBD43C}" type="presParOf" srcId="{196C9F68-3606-4282-A4C6-4485F1280B5F}" destId="{FB379A6E-C0F9-420B-90FC-2785E757E6AE}" srcOrd="4" destOrd="0" presId="urn:microsoft.com/office/officeart/2016/7/layout/RoundedRectangleTimeline#1"/>
    <dgm:cxn modelId="{03D7F2C3-849C-416B-B668-D51C46CA90E6}" type="presParOf" srcId="{FB379A6E-C0F9-420B-90FC-2785E757E6AE}" destId="{9D82041D-873A-4600-A9C7-C0A0ADFB138B}" srcOrd="0" destOrd="0" presId="urn:microsoft.com/office/officeart/2016/7/layout/RoundedRectangleTimeline#1"/>
    <dgm:cxn modelId="{1DA536D0-EC28-4B9F-A5E9-28EC8F45638C}" type="presParOf" srcId="{FB379A6E-C0F9-420B-90FC-2785E757E6AE}" destId="{80CDBBF8-C6B4-4166-87C1-DC9120CC7586}" srcOrd="1" destOrd="0" presId="urn:microsoft.com/office/officeart/2016/7/layout/RoundedRectangleTimeline#1"/>
    <dgm:cxn modelId="{A1A8842C-F8BC-40AC-8FFC-6A922D88E333}" type="presParOf" srcId="{FB379A6E-C0F9-420B-90FC-2785E757E6AE}" destId="{89759DE5-9F8A-470E-A6D8-F13BB4DEE93D}" srcOrd="2" destOrd="0" presId="urn:microsoft.com/office/officeart/2016/7/layout/RoundedRectangleTimeline#1"/>
    <dgm:cxn modelId="{29E74E09-91C9-47DF-AE07-A1527FF00EB2}" type="presParOf" srcId="{FB379A6E-C0F9-420B-90FC-2785E757E6AE}" destId="{07CCF286-8B46-4A20-ACAC-84BA2D6EFBBC}" srcOrd="3" destOrd="0" presId="urn:microsoft.com/office/officeart/2016/7/layout/RoundedRectangleTimeline#1"/>
    <dgm:cxn modelId="{410C15E7-86BA-42B7-8F67-411E34B11038}" type="presParOf" srcId="{FB379A6E-C0F9-420B-90FC-2785E757E6AE}" destId="{4624FC32-5405-42B1-B5CC-DF0659852A58}" srcOrd="4" destOrd="0" presId="urn:microsoft.com/office/officeart/2016/7/layout/RoundedRectangleTimeline#1"/>
    <dgm:cxn modelId="{E805D201-407E-43CA-9B74-1CB556699F3D}" type="presParOf" srcId="{196C9F68-3606-4282-A4C6-4485F1280B5F}" destId="{8C327064-3851-4ECF-AAB7-82B51711041E}" srcOrd="5" destOrd="0" presId="urn:microsoft.com/office/officeart/2016/7/layout/RoundedRectangleTimeline#1"/>
    <dgm:cxn modelId="{43BD8313-2385-4BA0-9145-2022434D3E68}" type="presParOf" srcId="{196C9F68-3606-4282-A4C6-4485F1280B5F}" destId="{3ADEA4DF-6814-494D-9D3D-41947417052B}" srcOrd="6" destOrd="0" presId="urn:microsoft.com/office/officeart/2016/7/layout/RoundedRectangleTimeline#1"/>
    <dgm:cxn modelId="{77EE5245-99F9-4607-BF5D-14371704AD7C}" type="presParOf" srcId="{3ADEA4DF-6814-494D-9D3D-41947417052B}" destId="{74CD3FF2-195B-429B-BC6F-5B5A7FED2BE2}" srcOrd="0" destOrd="0" presId="urn:microsoft.com/office/officeart/2016/7/layout/RoundedRectangleTimeline#1"/>
    <dgm:cxn modelId="{4182CE37-4E54-4351-9A5F-1904FF20E71C}" type="presParOf" srcId="{3ADEA4DF-6814-494D-9D3D-41947417052B}" destId="{1BB5FD64-47F9-47A3-911F-535BFE17A3B9}" srcOrd="1" destOrd="0" presId="urn:microsoft.com/office/officeart/2016/7/layout/RoundedRectangleTimeline#1"/>
    <dgm:cxn modelId="{618B960F-61F5-4357-A407-60CA51E36041}" type="presParOf" srcId="{3ADEA4DF-6814-494D-9D3D-41947417052B}" destId="{FE9B27EB-7AC7-485A-9A55-41E8118F9EAF}" srcOrd="2" destOrd="0" presId="urn:microsoft.com/office/officeart/2016/7/layout/RoundedRectangleTimeline#1"/>
    <dgm:cxn modelId="{181A4BE4-72AF-463E-880D-D34673D0F9E8}" type="presParOf" srcId="{3ADEA4DF-6814-494D-9D3D-41947417052B}" destId="{46BD4721-4664-4AD0-9F11-DBE7E0B207D5}" srcOrd="3" destOrd="0" presId="urn:microsoft.com/office/officeart/2016/7/layout/RoundedRectangleTimeline#1"/>
    <dgm:cxn modelId="{AC4EA57A-E4C0-4C2D-8EC9-38BC20FC13B6}" type="presParOf" srcId="{3ADEA4DF-6814-494D-9D3D-41947417052B}" destId="{69028BD0-349D-4B47-B1F4-B64C6478DE3C}" srcOrd="4" destOrd="0" presId="urn:microsoft.com/office/officeart/2016/7/layout/RoundedRectangleTimeline#1"/>
    <dgm:cxn modelId="{AA8AD3DD-2E80-42F5-B3E4-A5C7AF3802D4}" type="presParOf" srcId="{196C9F68-3606-4282-A4C6-4485F1280B5F}" destId="{619CFBB1-86F5-45A6-80BA-23F97450662F}" srcOrd="7" destOrd="0" presId="urn:microsoft.com/office/officeart/2016/7/layout/RoundedRectangleTimeline#1"/>
    <dgm:cxn modelId="{FDD0F37D-1C7B-48B3-AC81-ED4C6F1B5BBD}" type="presParOf" srcId="{196C9F68-3606-4282-A4C6-4485F1280B5F}" destId="{E4E0A96A-AF87-442A-A1A3-64B8F3CFC7FE}" srcOrd="8" destOrd="0" presId="urn:microsoft.com/office/officeart/2016/7/layout/RoundedRectangleTimeline#1"/>
    <dgm:cxn modelId="{CF303A04-9A48-4B41-A7BB-CC3D8C5695D3}" type="presParOf" srcId="{E4E0A96A-AF87-442A-A1A3-64B8F3CFC7FE}" destId="{483E7832-9872-48C4-8E65-DCB39D4CDBDF}" srcOrd="0" destOrd="0" presId="urn:microsoft.com/office/officeart/2016/7/layout/RoundedRectangleTimeline#1"/>
    <dgm:cxn modelId="{73245F8D-03D3-46C1-81E4-D90E66C49907}" type="presParOf" srcId="{E4E0A96A-AF87-442A-A1A3-64B8F3CFC7FE}" destId="{1FA3C236-5719-4A33-A6BB-80FA85F940E3}" srcOrd="1" destOrd="0" presId="urn:microsoft.com/office/officeart/2016/7/layout/RoundedRectangleTimeline#1"/>
    <dgm:cxn modelId="{412C5C97-3381-4F16-9B7D-FDFBEDD4E918}" type="presParOf" srcId="{E4E0A96A-AF87-442A-A1A3-64B8F3CFC7FE}" destId="{18F1C823-9ACD-4FCD-8102-F468DCE57A45}" srcOrd="2" destOrd="0" presId="urn:microsoft.com/office/officeart/2016/7/layout/RoundedRectangleTimeline#1"/>
    <dgm:cxn modelId="{23A8F6FC-DFDA-4E9F-A354-A33937E1BFC9}" type="presParOf" srcId="{E4E0A96A-AF87-442A-A1A3-64B8F3CFC7FE}" destId="{F8AD0AB8-BBDF-4F0A-A6A0-850E289DD521}" srcOrd="3" destOrd="0" presId="urn:microsoft.com/office/officeart/2016/7/layout/RoundedRectangleTimeline#1"/>
    <dgm:cxn modelId="{C02C06C2-0966-4212-84DD-DA325FCEF64C}" type="presParOf" srcId="{E4E0A96A-AF87-442A-A1A3-64B8F3CFC7FE}" destId="{11CAE2E7-2E06-450A-A729-9C2DCEF85421}" srcOrd="4" destOrd="0" presId="urn:microsoft.com/office/officeart/2016/7/layout/RoundedRectangleTimelin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1">
          <a:noAutofit/>
        </a:bodyPr>
        <a:lstStyle/>
        <a:p>
          <a:pPr marL="0" lvl="0" indent="0" algn="ctr" defTabSz="711200" rtl="0">
            <a:lnSpc>
              <a:spcPct val="90000"/>
            </a:lnSpc>
            <a:spcBef>
              <a:spcPct val="0"/>
            </a:spcBef>
            <a:spcAft>
              <a:spcPct val="35000"/>
            </a:spcAft>
            <a:buNone/>
          </a:pPr>
          <a:r>
            <a:rPr lang="pt-BR" sz="1600" kern="1200" dirty="0">
              <a:solidFill>
                <a:schemeClr val="tx1"/>
              </a:solidFill>
              <a:latin typeface="+mn-lt"/>
            </a:rPr>
            <a:t>Data Extraction</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rtlCol="0" anchor="b" anchorCtr="1">
          <a:noAutofit/>
        </a:bodyPr>
        <a:lstStyle/>
        <a:p>
          <a:pPr marL="0" lvl="0" indent="0" algn="ctr" defTabSz="711200" rtl="0">
            <a:lnSpc>
              <a:spcPct val="90000"/>
            </a:lnSpc>
            <a:spcBef>
              <a:spcPct val="0"/>
            </a:spcBef>
            <a:spcAft>
              <a:spcPct val="35000"/>
            </a:spcAft>
            <a:buFont typeface="Symbol" panose="05050102010706020507" pitchFamily="18" charset="2"/>
            <a:buNone/>
          </a:pPr>
          <a:r>
            <a:rPr lang="en-US" sz="1600" kern="1200" dirty="0"/>
            <a:t>We selected some Socioeconomic databases on the websites provided by the organization</a:t>
          </a:r>
          <a:r>
            <a:rPr lang="pt-BR" sz="1600" kern="1200" dirty="0">
              <a:latin typeface="+mn-lt"/>
            </a:rPr>
            <a:t>.</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en-US" sz="1400" kern="1200" dirty="0">
              <a:solidFill>
                <a:schemeClr val="tx1"/>
              </a:solidFill>
              <a:latin typeface="+mn-lt"/>
            </a:rPr>
            <a:t>Exploration and Treatment of Data</a:t>
          </a:r>
          <a:endParaRPr lang="pt-BR" sz="1400" kern="1200" dirty="0">
            <a:solidFill>
              <a:schemeClr val="tx1"/>
            </a:solidFill>
            <a:latin typeface="+mn-lt"/>
          </a:endParaRP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rtlCol="0" anchor="t" anchorCtr="1">
          <a:noAutofit/>
        </a:bodyPr>
        <a:lstStyle/>
        <a:p>
          <a:pPr marL="0" lvl="0" indent="0" algn="ctr" defTabSz="711200" rtl="0">
            <a:lnSpc>
              <a:spcPct val="90000"/>
            </a:lnSpc>
            <a:spcBef>
              <a:spcPct val="0"/>
            </a:spcBef>
            <a:spcAft>
              <a:spcPct val="35000"/>
            </a:spcAft>
            <a:buFont typeface="Symbol" panose="05050102010706020507" pitchFamily="18" charset="2"/>
            <a:buNone/>
          </a:pPr>
          <a:r>
            <a:rPr lang="en-US" sz="1600" kern="1200" dirty="0"/>
            <a:t>We will process and explore the data in detail to define more assertive targets</a:t>
          </a:r>
          <a:r>
            <a:rPr lang="pt-BR" sz="1600" kern="1200" dirty="0">
              <a:latin typeface="+mn-lt"/>
            </a:rPr>
            <a:t> </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1">
          <a:noAutofit/>
        </a:bodyPr>
        <a:lstStyle/>
        <a:p>
          <a:pPr marL="0" lvl="0" indent="0" algn="ctr" defTabSz="711200" rtl="0">
            <a:lnSpc>
              <a:spcPct val="90000"/>
            </a:lnSpc>
            <a:spcBef>
              <a:spcPct val="0"/>
            </a:spcBef>
            <a:spcAft>
              <a:spcPct val="35000"/>
            </a:spcAft>
            <a:buNone/>
          </a:pPr>
          <a:r>
            <a:rPr lang="pt-BR" sz="1600" kern="1200" dirty="0">
              <a:solidFill>
                <a:schemeClr val="tx1"/>
              </a:solidFill>
              <a:latin typeface="+mn-lt"/>
            </a:rPr>
            <a:t>Algorithm implementation</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en-US" sz="1600" kern="1200" dirty="0"/>
            <a:t>Implement Machine Learning algorithms and predictive model to reach the final results.</a:t>
          </a:r>
          <a:endParaRPr lang="pt-BR" sz="16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711200" rtl="0">
            <a:lnSpc>
              <a:spcPct val="90000"/>
            </a:lnSpc>
            <a:spcBef>
              <a:spcPct val="0"/>
            </a:spcBef>
            <a:spcAft>
              <a:spcPct val="35000"/>
            </a:spcAft>
            <a:buFont typeface="Symbol" panose="05050102010706020507" pitchFamily="18" charset="2"/>
            <a:buNone/>
          </a:pPr>
          <a:r>
            <a:rPr lang="pt-BR" sz="1400" kern="1200" dirty="0">
              <a:solidFill>
                <a:prstClr val="white"/>
              </a:solidFill>
              <a:latin typeface="Gill Sans MT"/>
              <a:ea typeface="+mn-ea"/>
              <a:cs typeface="+mn-cs"/>
            </a:rPr>
            <a:t>Graphic presentation of results</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rtlCol="0" anchor="t" anchorCtr="1">
          <a:noAutofit/>
        </a:bodyPr>
        <a:lstStyle/>
        <a:p>
          <a:pPr marL="0" lvl="0" indent="0" algn="ctr" defTabSz="711200" rtl="0">
            <a:lnSpc>
              <a:spcPct val="90000"/>
            </a:lnSpc>
            <a:spcBef>
              <a:spcPct val="0"/>
            </a:spcBef>
            <a:spcAft>
              <a:spcPct val="35000"/>
            </a:spcAft>
            <a:buFont typeface="Symbol" panose="05050102010706020507" pitchFamily="18" charset="2"/>
            <a:buNone/>
          </a:pPr>
          <a:r>
            <a:rPr lang="en-US" sz="1600" kern="1200" dirty="0"/>
            <a:t>We will graphically present the results obtained and the correlation of the selected variables.</a:t>
          </a:r>
          <a:endParaRPr lang="pt-BR" sz="16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rtlCol="0" anchor="ctr" anchorCtr="1">
          <a:noAutofit/>
        </a:bodyPr>
        <a:lstStyle/>
        <a:p>
          <a:pPr marL="0" lvl="0" indent="0" algn="ctr" defTabSz="711200" rtl="0">
            <a:lnSpc>
              <a:spcPct val="90000"/>
            </a:lnSpc>
            <a:spcBef>
              <a:spcPct val="0"/>
            </a:spcBef>
            <a:spcAft>
              <a:spcPct val="35000"/>
            </a:spcAft>
            <a:buFont typeface="Symbol" panose="05050102010706020507" pitchFamily="18" charset="2"/>
            <a:buNone/>
          </a:pPr>
          <a:r>
            <a:rPr lang="pt-BR" sz="1600" kern="1200" dirty="0">
              <a:solidFill>
                <a:prstClr val="white"/>
              </a:solidFill>
              <a:latin typeface="Gill Sans MT"/>
              <a:ea typeface="+mn-ea"/>
              <a:cs typeface="+mn-cs"/>
            </a:rPr>
            <a:t>Final Presentation Ppt</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rtlCol="0" anchor="b" anchorCtr="1">
          <a:noAutofit/>
        </a:bodyPr>
        <a:lstStyle/>
        <a:p>
          <a:pPr marL="0" lvl="0" indent="0" algn="ctr" defTabSz="711200" rtl="0">
            <a:lnSpc>
              <a:spcPct val="90000"/>
            </a:lnSpc>
            <a:spcBef>
              <a:spcPct val="0"/>
            </a:spcBef>
            <a:spcAft>
              <a:spcPct val="35000"/>
            </a:spcAft>
            <a:buFont typeface="Symbol" panose="05050102010706020507" pitchFamily="18" charset="2"/>
            <a:buNone/>
          </a:pPr>
          <a:r>
            <a:rPr lang="en-US" sz="1600" kern="1200" dirty="0"/>
            <a:t>Finally, the final work that will be submitted to the organization, showing the results in detail in a descriptive and graphic way.</a:t>
          </a:r>
          <a:endParaRPr lang="pt-BR" sz="16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1">
  <dgm:title val="Linha do tempo de retângulo arredondado"/>
  <dgm:desc val="Use para mostrar uma lista de eventos em ordem cronológica. Uma caixa invisível contém a descrição, e a data é mostrada em retângulos, exceto o primeiro e o último nós, nos quais os cantos do retângulo são arredondados. Ela pode exibir grandes quantidades de texto e longo formato de data descritivo."/>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25FB956-6D4A-42A4-8922-04A0471F5626}" type="datetime1">
              <a:rPr lang="pt-BR" smtClean="0"/>
              <a:t>10/11/2022</a:t>
            </a:fld>
            <a:endParaRPr lang="pt-BR"/>
          </a:p>
        </p:txBody>
      </p:sp>
      <p:sp>
        <p:nvSpPr>
          <p:cNvPr id="4" name="Espaço Reservado para Rodapé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5" name="Espaço Reservado para o Número do Slide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pt-BR" smtClean="0"/>
              <a:t>‹nº›</a:t>
            </a:fld>
            <a:endParaRPr lang="pt-BR"/>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8414BCE-8E15-4FAC-ABEA-824CFE89BEEF}" type="datetime1">
              <a:rPr lang="pt-BR" smtClean="0"/>
              <a:t>10/11/2022</a:t>
            </a:fld>
            <a:endParaRPr lang="pt-BR"/>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t-BR"/>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t-BR"/>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pt-BR" smtClean="0"/>
              <a:t>‹nº›</a:t>
            </a:fld>
            <a:endParaRPr lang="pt-BR"/>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1983A999-5E0E-42CA-8400-604AE921FF7C}" type="slidenum">
              <a:rPr lang="pt-BR" smtClean="0"/>
              <a:t>1</a:t>
            </a:fld>
            <a:endParaRPr lang="pt-BR"/>
          </a:p>
        </p:txBody>
      </p:sp>
      <p:sp>
        <p:nvSpPr>
          <p:cNvPr id="5" name="Espaço Reservado para Data 4">
            <a:extLst>
              <a:ext uri="{FF2B5EF4-FFF2-40B4-BE49-F238E27FC236}">
                <a16:creationId xmlns:a16="http://schemas.microsoft.com/office/drawing/2014/main" id="{6C82F5A7-E676-4E05-A13A-52A659F169E4}"/>
              </a:ext>
            </a:extLst>
          </p:cNvPr>
          <p:cNvSpPr>
            <a:spLocks noGrp="1"/>
          </p:cNvSpPr>
          <p:nvPr>
            <p:ph type="dt" idx="1"/>
          </p:nvPr>
        </p:nvSpPr>
        <p:spPr/>
        <p:txBody>
          <a:bodyPr/>
          <a:lstStyle/>
          <a:p>
            <a:pPr rtl="0"/>
            <a:fld id="{93A4E31E-6660-495C-8AF7-2B626A7C13ED}" type="datetime1">
              <a:rPr lang="pt-BR" smtClean="0"/>
              <a:t>10/11/2022</a:t>
            </a:fld>
            <a:endParaRPr lang="pt-BR"/>
          </a:p>
        </p:txBody>
      </p:sp>
    </p:spTree>
    <p:extLst>
      <p:ext uri="{BB962C8B-B14F-4D97-AF65-F5344CB8AC3E}">
        <p14:creationId xmlns:p14="http://schemas.microsoft.com/office/powerpoint/2010/main" val="39633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5"/>
          </p:nvPr>
        </p:nvSpPr>
        <p:spPr/>
        <p:txBody>
          <a:bodyPr rtlCol="0"/>
          <a:lstStyle/>
          <a:p>
            <a:pPr rtl="0"/>
            <a:fld id="{1983A999-5E0E-42CA-8400-604AE921FF7C}" type="slidenum">
              <a:rPr lang="pt-BR" smtClean="0"/>
              <a:t>2</a:t>
            </a:fld>
            <a:endParaRPr lang="pt-BR"/>
          </a:p>
        </p:txBody>
      </p:sp>
      <p:sp>
        <p:nvSpPr>
          <p:cNvPr id="5" name="Espaço Reservado para Data 4">
            <a:extLst>
              <a:ext uri="{FF2B5EF4-FFF2-40B4-BE49-F238E27FC236}">
                <a16:creationId xmlns:a16="http://schemas.microsoft.com/office/drawing/2014/main" id="{4A3FFBD9-DC2C-4D22-9832-E5C9FBD3925B}"/>
              </a:ext>
            </a:extLst>
          </p:cNvPr>
          <p:cNvSpPr>
            <a:spLocks noGrp="1"/>
          </p:cNvSpPr>
          <p:nvPr>
            <p:ph type="dt" idx="1"/>
          </p:nvPr>
        </p:nvSpPr>
        <p:spPr/>
        <p:txBody>
          <a:bodyPr/>
          <a:lstStyle/>
          <a:p>
            <a:pPr rtl="0"/>
            <a:fld id="{0167D616-0C84-4261-98FB-B2638BE9B6BB}" type="datetime1">
              <a:rPr lang="pt-BR" smtClean="0"/>
              <a:t>10/11/2022</a:t>
            </a:fld>
            <a:endParaRPr lang="pt-BR"/>
          </a:p>
        </p:txBody>
      </p:sp>
    </p:spTree>
    <p:extLst>
      <p:ext uri="{BB962C8B-B14F-4D97-AF65-F5344CB8AC3E}">
        <p14:creationId xmlns:p14="http://schemas.microsoft.com/office/powerpoint/2010/main" val="415089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p>
            <a:pPr rtl="0"/>
            <a:endParaRPr lang="pt-BR" dirty="0"/>
          </a:p>
        </p:txBody>
      </p:sp>
      <p:sp>
        <p:nvSpPr>
          <p:cNvPr id="4" name="Espaço Reservado para o Número do Slide 3"/>
          <p:cNvSpPr>
            <a:spLocks noGrp="1"/>
          </p:cNvSpPr>
          <p:nvPr>
            <p:ph type="sldNum" sz="quarter" idx="10"/>
          </p:nvPr>
        </p:nvSpPr>
        <p:spPr/>
        <p:txBody>
          <a:bodyPr rtlCol="0"/>
          <a:lstStyle/>
          <a:p>
            <a:pPr rtl="0"/>
            <a:fld id="{32DC0559-D619-4E56-BF6F-3712370C2150}" type="slidenum">
              <a:rPr lang="pt-BR" smtClean="0"/>
              <a:t>3</a:t>
            </a:fld>
            <a:endParaRPr lang="pt-BR"/>
          </a:p>
        </p:txBody>
      </p:sp>
      <p:sp>
        <p:nvSpPr>
          <p:cNvPr id="5" name="Espaço Reservado para Data 4">
            <a:extLst>
              <a:ext uri="{FF2B5EF4-FFF2-40B4-BE49-F238E27FC236}">
                <a16:creationId xmlns:a16="http://schemas.microsoft.com/office/drawing/2014/main" id="{A411347F-1F60-469A-9FBE-C9E883632532}"/>
              </a:ext>
            </a:extLst>
          </p:cNvPr>
          <p:cNvSpPr>
            <a:spLocks noGrp="1"/>
          </p:cNvSpPr>
          <p:nvPr>
            <p:ph type="dt" idx="1"/>
          </p:nvPr>
        </p:nvSpPr>
        <p:spPr/>
        <p:txBody>
          <a:bodyPr/>
          <a:lstStyle/>
          <a:p>
            <a:pPr rtl="0"/>
            <a:fld id="{7925796F-FBC9-436D-B0E8-C30C3924F0EC}" type="datetime1">
              <a:rPr lang="pt-BR" smtClean="0"/>
              <a:t>10/11/2022</a:t>
            </a:fld>
            <a:endParaRPr lang="pt-BR"/>
          </a:p>
        </p:txBody>
      </p:sp>
    </p:spTree>
    <p:extLst>
      <p:ext uri="{BB962C8B-B14F-4D97-AF65-F5344CB8AC3E}">
        <p14:creationId xmlns:p14="http://schemas.microsoft.com/office/powerpoint/2010/main" val="514541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ítul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pt-BR" sz="4800"/>
              <a:t>3DFloat</a:t>
            </a:r>
          </a:p>
        </p:txBody>
      </p:sp>
      <p:sp>
        <p:nvSpPr>
          <p:cNvPr id="14" name="Espaço Reservado para Imagem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pt-BR"/>
              <a:t>Clique no ícone para adicionar uma imagem</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nvGrpSpPr>
          <p:cNvPr id="9" name="Grupo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orma Livre: Forma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3" name="Espaço Reservado para Texto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pt-BR"/>
              <a:t>Clique para editar os estilos de texto Mestres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luna do conteúdo 3">
    <p:spTree>
      <p:nvGrpSpPr>
        <p:cNvPr id="1" name=""/>
        <p:cNvGrpSpPr/>
        <p:nvPr/>
      </p:nvGrpSpPr>
      <p:grpSpPr>
        <a:xfrm>
          <a:off x="0" y="0"/>
          <a:ext cx="0" cy="0"/>
          <a:chOff x="0" y="0"/>
          <a:chExt cx="0" cy="0"/>
        </a:xfrm>
      </p:grpSpPr>
      <p:grpSp>
        <p:nvGrpSpPr>
          <p:cNvPr id="34" name="Grupo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orma Liv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dirty="0"/>
            </a:p>
          </p:txBody>
        </p:sp>
        <p:sp>
          <p:nvSpPr>
            <p:cNvPr id="36" name="Forma Liv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19" name="Forma Livre: Forma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5" name="Título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pt-BR" sz="4800" dirty="0"/>
            </a:lvl1pPr>
          </a:lstStyle>
          <a:p>
            <a:pPr lvl="0" rtl="0">
              <a:lnSpc>
                <a:spcPct val="100000"/>
              </a:lnSpc>
            </a:pPr>
            <a:r>
              <a:rPr lang="pt-BR"/>
              <a:t>Clique para editar o título Mestre</a:t>
            </a:r>
          </a:p>
        </p:txBody>
      </p:sp>
      <p:sp>
        <p:nvSpPr>
          <p:cNvPr id="16" name="Espaço Reservado para Texto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17" name="Espaço Reservado para Conteúdo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22" name="Espaço Reservado para Texto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pt-BR" sz="2000" b="0" cap="all" spc="200" baseline="0" dirty="0">
                <a:solidFill>
                  <a:schemeClr val="tx1"/>
                </a:solidFill>
              </a:defRPr>
            </a:lvl1pPr>
          </a:lstStyle>
          <a:p>
            <a:pPr marL="228600" lvl="0" indent="-228600" rtl="0"/>
            <a:r>
              <a:rPr lang="pt-BR"/>
              <a:t>Clique para editar os estilos de texto Mestres</a:t>
            </a:r>
          </a:p>
        </p:txBody>
      </p:sp>
      <p:sp>
        <p:nvSpPr>
          <p:cNvPr id="23" name="Espaço Reservado para Conteúdo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8" name="Espaço Reservado para Texto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pt-BR" sz="2000" b="0" cap="all" spc="200" baseline="0" dirty="0">
                <a:solidFill>
                  <a:schemeClr val="tx1"/>
                </a:solidFill>
              </a:defRPr>
            </a:lvl1pPr>
          </a:lstStyle>
          <a:p>
            <a:pPr marL="228600" lvl="0" indent="-228600" rtl="0"/>
            <a:r>
              <a:rPr lang="pt-BR"/>
              <a:t>Clique para EDITAR</a:t>
            </a:r>
          </a:p>
        </p:txBody>
      </p:sp>
      <p:sp>
        <p:nvSpPr>
          <p:cNvPr id="21" name="Espaço Reservado para Conteúdo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4" name="Espaço Reservado para Dat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pt-BR"/>
              <a:t>Terça-feira, 2 de fevereiro, 20XX</a:t>
            </a:r>
            <a:endParaRPr lang="pt-BR" dirty="0"/>
          </a:p>
        </p:txBody>
      </p:sp>
      <p:sp>
        <p:nvSpPr>
          <p:cNvPr id="5" name="Espaço Reservado para Rodapé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pt-BR"/>
              <a:t>Amostra de Texto de Rodapé</a:t>
            </a:r>
          </a:p>
        </p:txBody>
      </p:sp>
      <p:sp>
        <p:nvSpPr>
          <p:cNvPr id="6" name="Espaço Reservado para o Número do Slide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Resumo">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pt-BR"/>
              <a:t>Clique para editar o título Mestre</a:t>
            </a:r>
          </a:p>
        </p:txBody>
      </p:sp>
      <p:sp>
        <p:nvSpPr>
          <p:cNvPr id="10" name="Espaço Reservado para Imagem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pt-BR"/>
              <a:t>Clique no ícone para adicionar uma imagem</a:t>
            </a:r>
          </a:p>
        </p:txBody>
      </p:sp>
      <p:sp>
        <p:nvSpPr>
          <p:cNvPr id="7" name="Espaço Reservado para Conteúdo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pt-BR"/>
              <a:t>Clique para editar os estilos de texto Mestres</a:t>
            </a:r>
          </a:p>
        </p:txBody>
      </p:sp>
      <p:sp>
        <p:nvSpPr>
          <p:cNvPr id="2" name="Espaço Reservado para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pt-BR"/>
              <a:t>Terça-feira, 2 de fevereiro, 20XX</a:t>
            </a:r>
          </a:p>
        </p:txBody>
      </p:sp>
      <p:sp>
        <p:nvSpPr>
          <p:cNvPr id="3" name="Espaço Reservado para Rodapé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pt-BR"/>
              <a:t>Amostra de Texto de Rodapé</a:t>
            </a:r>
          </a:p>
        </p:txBody>
      </p:sp>
      <p:sp>
        <p:nvSpPr>
          <p:cNvPr id="4" name="Espaço Reservado para o Número do Slid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Fechamento">
    <p:spTree>
      <p:nvGrpSpPr>
        <p:cNvPr id="1" name=""/>
        <p:cNvGrpSpPr/>
        <p:nvPr/>
      </p:nvGrpSpPr>
      <p:grpSpPr>
        <a:xfrm>
          <a:off x="0" y="0"/>
          <a:ext cx="0" cy="0"/>
          <a:chOff x="0" y="0"/>
          <a:chExt cx="0" cy="0"/>
        </a:xfrm>
      </p:grpSpPr>
      <p:sp>
        <p:nvSpPr>
          <p:cNvPr id="28" name="Título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pt-BR"/>
              <a:t>Clique para editar o título Mestre</a:t>
            </a:r>
            <a:endParaRPr lang="pt-BR" dirty="0"/>
          </a:p>
        </p:txBody>
      </p:sp>
      <p:sp>
        <p:nvSpPr>
          <p:cNvPr id="31" name="Subtítulo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pt-BR">
                <a:solidFill>
                  <a:schemeClr val="tx1">
                    <a:alpha val="60000"/>
                  </a:schemeClr>
                </a:solidFill>
              </a:rPr>
              <a:t>Clique para editar o estilo do subtítulo Mestre</a:t>
            </a:r>
            <a:endParaRPr lang="pt-BR" dirty="0">
              <a:solidFill>
                <a:schemeClr val="tx1">
                  <a:alpha val="60000"/>
                </a:schemeClr>
              </a:solidFill>
            </a:endParaRPr>
          </a:p>
        </p:txBody>
      </p:sp>
      <p:sp>
        <p:nvSpPr>
          <p:cNvPr id="40" name="Espaço Reservado para Imagem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pt-BR"/>
              <a:t>Clique no ícone para adicionar uma imagem</a:t>
            </a:r>
            <a:endParaRPr lang="pt-BR" dirty="0"/>
          </a:p>
        </p:txBody>
      </p:sp>
      <p:sp>
        <p:nvSpPr>
          <p:cNvPr id="42" name="Espaço Reservado para Imagem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pt-BR"/>
              <a:t>Clique no ícone para adicionar uma imagem</a:t>
            </a:r>
          </a:p>
        </p:txBody>
      </p:sp>
      <p:grpSp>
        <p:nvGrpSpPr>
          <p:cNvPr id="43" name="Grupo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orma livre: Forma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46" name="Forma livre: Forma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pt-BR">
                <a:solidFill>
                  <a:schemeClr val="tx1"/>
                </a:solidFill>
              </a:endParaRPr>
            </a:p>
          </p:txBody>
        </p:sp>
      </p:grpSp>
      <p:grpSp>
        <p:nvGrpSpPr>
          <p:cNvPr id="15" name="Grupo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orma Livre: Forma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5" name="Espaço Reservado para Data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pt-BR"/>
              <a:t>Terça-feira, 2 de fevereiro, 20XX</a:t>
            </a:r>
          </a:p>
        </p:txBody>
      </p:sp>
      <p:sp>
        <p:nvSpPr>
          <p:cNvPr id="6" name="Espaço Reservado para Rodapé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pt-BR"/>
              <a:t>Amostra de Texto de Rodapé</a:t>
            </a:r>
          </a:p>
        </p:txBody>
      </p:sp>
      <p:sp>
        <p:nvSpPr>
          <p:cNvPr id="7" name="Espaço Reservado para o Número do Slide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pt-BR"/>
              <a:t>Clique para editar o título Mestre</a:t>
            </a:r>
            <a:endParaRPr lang="pt-BR" dirty="0"/>
          </a:p>
        </p:txBody>
      </p:sp>
      <p:sp>
        <p:nvSpPr>
          <p:cNvPr id="3" name="Subtítulo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a:t>Clique para editar o estilo do subtítulo Mestre</a:t>
            </a:r>
            <a:endParaRPr lang="pt-BR" dirty="0"/>
          </a:p>
        </p:txBody>
      </p:sp>
      <p:sp>
        <p:nvSpPr>
          <p:cNvPr id="4" name="Espaço Reservado para Dat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pt-BR"/>
              <a:t>Terça-feira, 2 de fevereiro, 20XX</a:t>
            </a:r>
            <a:endParaRPr lang="pt-BR" dirty="0"/>
          </a:p>
        </p:txBody>
      </p:sp>
      <p:sp>
        <p:nvSpPr>
          <p:cNvPr id="5" name="Espaço Reservado para Rodapé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pt-BR"/>
              <a:t>Amostra de Texto de Rodapé</a:t>
            </a:r>
          </a:p>
        </p:txBody>
      </p:sp>
      <p:sp>
        <p:nvSpPr>
          <p:cNvPr id="6" name="Espaço Reservado para o Número do Slide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
        <p:nvSpPr>
          <p:cNvPr id="19" name="Forma Livre: Forma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nvGrpSpPr>
          <p:cNvPr id="34" name="Grupo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orma Liv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dirty="0"/>
            </a:p>
          </p:txBody>
        </p:sp>
        <p:sp>
          <p:nvSpPr>
            <p:cNvPr id="36" name="Forma Liv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nvGrpSpPr>
          <p:cNvPr id="13" name="Grupo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orma Livre: Forma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2" name="Título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pt-BR"/>
              <a:t>Clique para editar o título Mestre</a:t>
            </a:r>
            <a:endParaRPr lang="pt-BR" dirty="0"/>
          </a:p>
        </p:txBody>
      </p:sp>
      <p:sp>
        <p:nvSpPr>
          <p:cNvPr id="3" name="Espaço Reservado para Conteúdo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Conteúdo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5" name="Espaço Reservado para Data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pt-BR"/>
              <a:t>Terça-feira, 2 de fevereiro, 20XX</a:t>
            </a:r>
          </a:p>
        </p:txBody>
      </p:sp>
      <p:sp>
        <p:nvSpPr>
          <p:cNvPr id="6" name="Espaço Reservado para Rodapé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pt-BR"/>
              <a:t>Amostra de Texto de Rodapé</a:t>
            </a:r>
          </a:p>
        </p:txBody>
      </p:sp>
      <p:sp>
        <p:nvSpPr>
          <p:cNvPr id="7" name="Espaço Reservado para o Número do Slide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pt-BR"/>
              <a:t>Terça-feira, 2 de fevereiro, 20XX</a:t>
            </a:r>
          </a:p>
        </p:txBody>
      </p:sp>
      <p:sp>
        <p:nvSpPr>
          <p:cNvPr id="3" name="Espaço Reservado para Rodapé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pt-BR"/>
              <a:t>Amostra de Texto de Rodapé</a:t>
            </a:r>
          </a:p>
        </p:txBody>
      </p:sp>
      <p:sp>
        <p:nvSpPr>
          <p:cNvPr id="4" name="Espaço Reservado para o Número do Slid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orma Livre: Forma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2" name="Título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pt-BR"/>
              <a:t>Clique para editar o título Mestre</a:t>
            </a:r>
            <a:endParaRPr lang="pt-BR" dirty="0"/>
          </a:p>
        </p:txBody>
      </p:sp>
      <p:sp>
        <p:nvSpPr>
          <p:cNvPr id="3" name="Espaço Reservado para Conteúdo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Texto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t-BR"/>
              <a:t>Clique para editar os estilos de texto Mestres</a:t>
            </a:r>
          </a:p>
        </p:txBody>
      </p:sp>
      <p:sp>
        <p:nvSpPr>
          <p:cNvPr id="5" name="Espaço Reservado para Data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pt-BR"/>
              <a:t>Terça-feira, 2 de fevereiro, 20XX</a:t>
            </a:r>
          </a:p>
        </p:txBody>
      </p:sp>
      <p:sp>
        <p:nvSpPr>
          <p:cNvPr id="6" name="Espaço Reservado para Rodapé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pt-BR"/>
              <a:t>Amostra de Texto de Rodapé</a:t>
            </a:r>
          </a:p>
        </p:txBody>
      </p:sp>
      <p:sp>
        <p:nvSpPr>
          <p:cNvPr id="7" name="Espaço Reservado para o Número do Slide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pt-BR"/>
              <a:t>Clique para adicionar um título</a:t>
            </a:r>
          </a:p>
        </p:txBody>
      </p:sp>
      <p:sp>
        <p:nvSpPr>
          <p:cNvPr id="7" name="Espaço Reservado para Conteúdo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pt-BR" sz="1600"/>
              <a:t>Clique para adicionar o texto</a:t>
            </a:r>
          </a:p>
        </p:txBody>
      </p:sp>
      <p:sp>
        <p:nvSpPr>
          <p:cNvPr id="17" name="Espaço Reservado para Imagem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pt-BR"/>
              <a:t>Clique no ícone para adicionar uma imagem</a:t>
            </a:r>
          </a:p>
        </p:txBody>
      </p:sp>
      <p:sp>
        <p:nvSpPr>
          <p:cNvPr id="22" name="Espaço Reservado para Imagem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pt-BR"/>
              <a:t>Clique no ícone para adicionar uma imagem</a:t>
            </a:r>
          </a:p>
        </p:txBody>
      </p:sp>
      <p:sp>
        <p:nvSpPr>
          <p:cNvPr id="25" name="Espaço Reservado para Imagem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pt-BR"/>
              <a:t>Clique no ícone para adicionar uma imagem</a:t>
            </a:r>
          </a:p>
        </p:txBody>
      </p:sp>
      <p:sp>
        <p:nvSpPr>
          <p:cNvPr id="2" name="Espaço Reservado para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pt-BR"/>
              <a:t>Terça-feira, 2 de fevereiro, 20XX</a:t>
            </a:r>
          </a:p>
        </p:txBody>
      </p:sp>
      <p:sp>
        <p:nvSpPr>
          <p:cNvPr id="3" name="Espaço Reservado para Rodapé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pt-BR"/>
              <a:t>Amostra de Texto de Rodapé</a:t>
            </a:r>
          </a:p>
        </p:txBody>
      </p:sp>
      <p:sp>
        <p:nvSpPr>
          <p:cNvPr id="4" name="Espaço Reservado para o Número do Slid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nvGrpSpPr>
          <p:cNvPr id="10" name="Grupo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orma Livre: Forma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ção">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pt-BR"/>
              <a:t>Clique para editar o título Mestre</a:t>
            </a:r>
            <a:endParaRPr lang="pt-BR" dirty="0"/>
          </a:p>
        </p:txBody>
      </p:sp>
      <p:sp>
        <p:nvSpPr>
          <p:cNvPr id="12" name="Espaço Reservado para Imagem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pt-BR"/>
              <a:t>Clique no ícone para adicionar uma imagem</a:t>
            </a:r>
          </a:p>
        </p:txBody>
      </p:sp>
      <p:sp>
        <p:nvSpPr>
          <p:cNvPr id="18" name="Espaço Reservado para Imagem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pt-BR"/>
              <a:t>Clique no ícone para adicionar uma imagem</a:t>
            </a:r>
          </a:p>
        </p:txBody>
      </p:sp>
      <p:sp>
        <p:nvSpPr>
          <p:cNvPr id="19" name="Espaço Reservado para Imagem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pt-BR"/>
              <a:t>Clique no ícone para adicionar uma imagem</a:t>
            </a:r>
          </a:p>
        </p:txBody>
      </p:sp>
      <p:sp>
        <p:nvSpPr>
          <p:cNvPr id="20" name="Espaço Reservado para Imagem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pt-BR"/>
              <a:t>Clique no ícone para adicionar uma imagem</a:t>
            </a:r>
          </a:p>
        </p:txBody>
      </p:sp>
      <p:sp>
        <p:nvSpPr>
          <p:cNvPr id="2" name="Espaço Reservado para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pt-BR"/>
              <a:t>Terça-feira, 2 de fevereiro, 20XX</a:t>
            </a:r>
          </a:p>
        </p:txBody>
      </p:sp>
      <p:sp>
        <p:nvSpPr>
          <p:cNvPr id="3" name="Espaço Reservado para Rodapé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pt-BR"/>
              <a:t>Amostra de Texto de Rodapé</a:t>
            </a:r>
          </a:p>
        </p:txBody>
      </p:sp>
      <p:sp>
        <p:nvSpPr>
          <p:cNvPr id="4" name="Espaço Reservado para o Número do Slid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
        <p:nvSpPr>
          <p:cNvPr id="11" name="Espaço Reservado para Conteúdo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pt-BR"/>
              <a:t>Clique para editar os estilos de texto Mestres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Quebra de seção">
    <p:bg>
      <p:bgRef idx="1001">
        <a:schemeClr val="bg1"/>
      </p:bgRef>
    </p:bg>
    <p:spTree>
      <p:nvGrpSpPr>
        <p:cNvPr id="1" name=""/>
        <p:cNvGrpSpPr/>
        <p:nvPr/>
      </p:nvGrpSpPr>
      <p:grpSpPr>
        <a:xfrm>
          <a:off x="0" y="0"/>
          <a:ext cx="0" cy="0"/>
          <a:chOff x="0" y="0"/>
          <a:chExt cx="0" cy="0"/>
        </a:xfrm>
      </p:grpSpPr>
      <p:sp>
        <p:nvSpPr>
          <p:cNvPr id="8" name="Espaço Reservado para Imagem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pt-BR"/>
              <a:t>Clique no ícone para adicionar uma imagem</a:t>
            </a:r>
          </a:p>
        </p:txBody>
      </p:sp>
      <p:sp>
        <p:nvSpPr>
          <p:cNvPr id="4" name="Espaço Reservado para Data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pt-BR"/>
              <a:t>Terça-feira, 2 de fevereiro, 20XX</a:t>
            </a:r>
          </a:p>
        </p:txBody>
      </p:sp>
      <p:sp>
        <p:nvSpPr>
          <p:cNvPr id="5" name="Espaço Reservado para Rodapé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pt-BR"/>
              <a:t>Amostra de Texto de Rodapé</a:t>
            </a:r>
          </a:p>
        </p:txBody>
      </p:sp>
      <p:sp>
        <p:nvSpPr>
          <p:cNvPr id="6" name="Espaço Reservado para o Número do Slide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pt-BR" smtClean="0"/>
              <a:t>‹nº›</a:t>
            </a:fld>
            <a:endParaRPr lang="pt-BR"/>
          </a:p>
        </p:txBody>
      </p:sp>
      <p:sp>
        <p:nvSpPr>
          <p:cNvPr id="13" name="Retângulo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14" name="Retângulo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t-BR"/>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pt-BR"/>
              <a:t>Clique para editar o título Mestre</a:t>
            </a:r>
            <a:endParaRPr lang="pt-BR" dirty="0"/>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pt-BR">
                <a:solidFill>
                  <a:schemeClr val="tx1">
                    <a:alpha val="60000"/>
                  </a:schemeClr>
                </a:solidFill>
              </a:rPr>
              <a:t>Clique para editar o estilo do subtítulo Mestre</a:t>
            </a:r>
            <a:endParaRPr lang="pt-BR"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Quebra de seção">
    <p:bg>
      <p:bgRef idx="1001">
        <a:schemeClr val="bg1"/>
      </p:bgRef>
    </p:bg>
    <p:spTree>
      <p:nvGrpSpPr>
        <p:cNvPr id="1" name=""/>
        <p:cNvGrpSpPr/>
        <p:nvPr/>
      </p:nvGrpSpPr>
      <p:grpSpPr>
        <a:xfrm>
          <a:off x="0" y="0"/>
          <a:ext cx="0" cy="0"/>
          <a:chOff x="0" y="0"/>
          <a:chExt cx="0" cy="0"/>
        </a:xfrm>
      </p:grpSpPr>
      <p:sp>
        <p:nvSpPr>
          <p:cNvPr id="8" name="Espaço Reservado para Imagem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pt-BR"/>
              <a:t>Clique no ícone para adicionar uma imagem</a:t>
            </a:r>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pt-BR">
                <a:solidFill>
                  <a:schemeClr val="tx1">
                    <a:alpha val="60000"/>
                  </a:schemeClr>
                </a:solidFill>
              </a:rPr>
              <a:t>Clique para editar o estilo do subtítulo Mestre</a:t>
            </a:r>
            <a:endParaRPr lang="pt-BR" dirty="0">
              <a:solidFill>
                <a:schemeClr val="tx1">
                  <a:alpha val="60000"/>
                </a:schemeClr>
              </a:solidFill>
            </a:endParaRPr>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pt-BR"/>
              <a:t>Clique para editar o título Mestre</a:t>
            </a:r>
            <a:endParaRPr lang="pt-BR"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Linha do tempo da Tabela do Gráfico">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orma livre: Forma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6" name="Forma Livre: Forma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dirty="0">
                <a:solidFill>
                  <a:schemeClr val="tx1"/>
                </a:solidFill>
              </a:endParaRPr>
            </a:p>
          </p:txBody>
        </p:sp>
      </p:grpSp>
      <p:sp>
        <p:nvSpPr>
          <p:cNvPr id="2" name="Título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pt-BR" dirty="0"/>
            </a:lvl1pPr>
          </a:lstStyle>
          <a:p>
            <a:pPr lvl="0" rtl="0">
              <a:lnSpc>
                <a:spcPct val="100000"/>
              </a:lnSpc>
            </a:pPr>
            <a:r>
              <a:rPr lang="pt-BR"/>
              <a:t>Clique para editar o título Mestre</a:t>
            </a:r>
          </a:p>
        </p:txBody>
      </p:sp>
      <p:sp>
        <p:nvSpPr>
          <p:cNvPr id="3" name="Espaço Reservado para Conteúdo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Data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pt-BR"/>
              <a:t>Terça-feira, 2 de fevereiro, 20XX</a:t>
            </a:r>
          </a:p>
        </p:txBody>
      </p:sp>
      <p:sp>
        <p:nvSpPr>
          <p:cNvPr id="5" name="Espaço Reservado para Rodapé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pt-BR"/>
              <a:t>Amostra de Texto de Rodapé</a:t>
            </a:r>
          </a:p>
        </p:txBody>
      </p:sp>
      <p:sp>
        <p:nvSpPr>
          <p:cNvPr id="6" name="Espaço Reservado para o Número do Slide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ção">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pt-BR"/>
              <a:t>Clique para editar o título Mestre</a:t>
            </a:r>
            <a:endParaRPr lang="pt-BR" dirty="0"/>
          </a:p>
        </p:txBody>
      </p:sp>
      <p:grpSp>
        <p:nvGrpSpPr>
          <p:cNvPr id="8" name="Grupo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orma Livre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0" name="Forma Livre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1" name="Forma Livre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7" name="Espaço Reservado para Conteúdo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pt-BR"/>
              <a:t>Clique para editar os estilos de texto Mestres</a:t>
            </a:r>
          </a:p>
        </p:txBody>
      </p:sp>
      <p:sp>
        <p:nvSpPr>
          <p:cNvPr id="15" name="Espaço Reservado para Imagem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pt-BR"/>
              <a:t>Clique no ícone para adicionar uma imagem</a:t>
            </a:r>
          </a:p>
        </p:txBody>
      </p:sp>
      <p:sp>
        <p:nvSpPr>
          <p:cNvPr id="2" name="Espaço Reservado para Dat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pt-BR"/>
              <a:t>Terça-feira, 2 de fevereiro, 20XX</a:t>
            </a:r>
          </a:p>
        </p:txBody>
      </p:sp>
      <p:sp>
        <p:nvSpPr>
          <p:cNvPr id="3" name="Espaço Reservado para Rodapé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pt-BR"/>
              <a:t>Amostra de Texto de Rodapé</a:t>
            </a:r>
          </a:p>
        </p:txBody>
      </p:sp>
      <p:sp>
        <p:nvSpPr>
          <p:cNvPr id="4" name="Espaço Reservado para o Número do Slide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Equipe">
    <p:spTree>
      <p:nvGrpSpPr>
        <p:cNvPr id="1" name=""/>
        <p:cNvGrpSpPr/>
        <p:nvPr/>
      </p:nvGrpSpPr>
      <p:grpSpPr>
        <a:xfrm>
          <a:off x="0" y="0"/>
          <a:ext cx="0" cy="0"/>
          <a:chOff x="0" y="0"/>
          <a:chExt cx="0" cy="0"/>
        </a:xfrm>
      </p:grpSpPr>
      <p:sp>
        <p:nvSpPr>
          <p:cNvPr id="16" name="Retângulo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40" name="Título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pt-BR"/>
              <a:t>Equipe</a:t>
            </a:r>
          </a:p>
        </p:txBody>
      </p:sp>
      <p:grpSp>
        <p:nvGrpSpPr>
          <p:cNvPr id="51" name="Grupo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orma livre: Forma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a:p>
          </p:txBody>
        </p:sp>
        <p:sp>
          <p:nvSpPr>
            <p:cNvPr id="53" name="Forma Livre: Forma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grpSp>
      <p:sp>
        <p:nvSpPr>
          <p:cNvPr id="56" name="Espaço Reservado para Imagem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pt-BR"/>
              <a:t>Clique no ícone para adicionar uma imagem</a:t>
            </a:r>
          </a:p>
        </p:txBody>
      </p:sp>
      <p:sp>
        <p:nvSpPr>
          <p:cNvPr id="57" name="Espaço Reservado para Imagem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pt-BR"/>
              <a:t>Clique no ícone para adicionar uma imagem</a:t>
            </a:r>
          </a:p>
        </p:txBody>
      </p:sp>
      <p:sp>
        <p:nvSpPr>
          <p:cNvPr id="58" name="Espaço Reservado para Imagem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pt-BR"/>
              <a:t>Clique no ícone para adicionar uma imagem</a:t>
            </a:r>
            <a:endParaRPr lang="pt-BR" dirty="0"/>
          </a:p>
        </p:txBody>
      </p:sp>
      <p:sp>
        <p:nvSpPr>
          <p:cNvPr id="59" name="Espaço Reservado para Imagem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pt-BR"/>
              <a:t>Clique no ícone para adicionar uma imagem</a:t>
            </a:r>
          </a:p>
        </p:txBody>
      </p:sp>
      <p:sp>
        <p:nvSpPr>
          <p:cNvPr id="63" name="Espaço Reservado para Texto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pt-BR"/>
              <a:t>Nome</a:t>
            </a:r>
          </a:p>
        </p:txBody>
      </p:sp>
      <p:sp>
        <p:nvSpPr>
          <p:cNvPr id="61" name="Espaço Reservado para Texto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pt-BR"/>
              <a:t>Título</a:t>
            </a:r>
          </a:p>
        </p:txBody>
      </p:sp>
      <p:sp>
        <p:nvSpPr>
          <p:cNvPr id="65" name="Espaço Reservado para Texto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pt-BR"/>
              <a:t>Nome</a:t>
            </a:r>
          </a:p>
        </p:txBody>
      </p:sp>
      <p:sp>
        <p:nvSpPr>
          <p:cNvPr id="64" name="Espaço Reservado para Texto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pt-BR"/>
              <a:t>Título</a:t>
            </a:r>
          </a:p>
        </p:txBody>
      </p:sp>
      <p:sp>
        <p:nvSpPr>
          <p:cNvPr id="67" name="Espaço Reservado para Texto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pt-BR"/>
              <a:t>Nome</a:t>
            </a:r>
          </a:p>
        </p:txBody>
      </p:sp>
      <p:sp>
        <p:nvSpPr>
          <p:cNvPr id="66" name="Espaço Reservado para Texto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pt-BR"/>
              <a:t>Título</a:t>
            </a:r>
          </a:p>
        </p:txBody>
      </p:sp>
      <p:sp>
        <p:nvSpPr>
          <p:cNvPr id="69" name="Espaço Reservado para Texto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pt-BR"/>
              <a:t>Nome</a:t>
            </a:r>
          </a:p>
        </p:txBody>
      </p:sp>
      <p:sp>
        <p:nvSpPr>
          <p:cNvPr id="68" name="Espaço Reservado para Texto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pt-BR"/>
              <a:t>Título</a:t>
            </a:r>
          </a:p>
        </p:txBody>
      </p:sp>
      <p:sp>
        <p:nvSpPr>
          <p:cNvPr id="4" name="Espaço Reservado para Data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pt-BR"/>
              <a:t>Terça-feira, 2 de fevereiro, 20XX</a:t>
            </a:r>
            <a:endParaRPr lang="pt-BR" dirty="0"/>
          </a:p>
        </p:txBody>
      </p:sp>
      <p:sp>
        <p:nvSpPr>
          <p:cNvPr id="5" name="Espaço Reservado para Rodapé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pt-BR"/>
              <a:t>Amostra de Texto de Rodapé</a:t>
            </a:r>
          </a:p>
        </p:txBody>
      </p:sp>
      <p:sp>
        <p:nvSpPr>
          <p:cNvPr id="6" name="Espaço Reservado para o Número do Slide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údo da coluna 2 (slide de comparação)">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pt-BR"/>
          </a:p>
        </p:txBody>
      </p:sp>
      <p:sp>
        <p:nvSpPr>
          <p:cNvPr id="11" name="Retângulo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pt-BR"/>
          </a:p>
        </p:txBody>
      </p:sp>
      <p:sp>
        <p:nvSpPr>
          <p:cNvPr id="2" name="Título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pt-BR" sz="4800" dirty="0"/>
            </a:lvl1pPr>
          </a:lstStyle>
          <a:p>
            <a:pPr lvl="0" rtl="0">
              <a:lnSpc>
                <a:spcPct val="100000"/>
              </a:lnSpc>
            </a:pPr>
            <a:r>
              <a:rPr lang="pt-BR"/>
              <a:t>Clique para editar o título Mestre</a:t>
            </a:r>
          </a:p>
        </p:txBody>
      </p:sp>
      <p:sp>
        <p:nvSpPr>
          <p:cNvPr id="3" name="Espaço Reservado para Texto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Texto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pt-BR" sz="1400" b="0" cap="all" spc="200" baseline="0" dirty="0">
                <a:solidFill>
                  <a:schemeClr val="tx1"/>
                </a:solidFill>
              </a:defRPr>
            </a:lvl1pPr>
          </a:lstStyle>
          <a:p>
            <a:pPr marL="228600" lvl="0" indent="-228600" rtl="0"/>
            <a:r>
              <a:rPr lang="pt-BR"/>
              <a:t>Clique para editar os estilos de texto Mestres</a:t>
            </a:r>
          </a:p>
        </p:txBody>
      </p:sp>
      <p:sp>
        <p:nvSpPr>
          <p:cNvPr id="6" name="Espaço Reservado para Conteúdo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7" name="Espaço Reservado para Data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pt-BR"/>
              <a:t>Terça-feira, 2 de fevereiro, 20XX</a:t>
            </a:r>
          </a:p>
        </p:txBody>
      </p:sp>
      <p:sp>
        <p:nvSpPr>
          <p:cNvPr id="8" name="Espaço Reservado para Rodapé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pt-BR"/>
              <a:t>Amostra de Texto de Rodapé</a:t>
            </a:r>
          </a:p>
        </p:txBody>
      </p:sp>
      <p:sp>
        <p:nvSpPr>
          <p:cNvPr id="9" name="Espaço Reservado para o Número do Slide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pt-BR" smtClean="0"/>
              <a:t>‹nº›</a:t>
            </a:fld>
            <a:endParaRPr lang="pt-BR"/>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pt-BR"/>
              <a:t>Clique para editar o estilo de título Mestre</a:t>
            </a:r>
            <a:endParaRPr lang="pt-BR" dirty="0"/>
          </a:p>
        </p:txBody>
      </p:sp>
      <p:sp>
        <p:nvSpPr>
          <p:cNvPr id="3" name="Espaço Reservado para Texto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4" name="Espaço Reservado para Data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pt-BR"/>
              <a:t>Terça-feira, 2 de fevereiro, 20XX</a:t>
            </a:r>
            <a:endParaRPr lang="pt-BR" dirty="0"/>
          </a:p>
        </p:txBody>
      </p:sp>
      <p:sp>
        <p:nvSpPr>
          <p:cNvPr id="5" name="Espaço Reservado para Rodapé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pt-BR"/>
              <a:t>Amostra de Texto de Rodapé</a:t>
            </a:r>
            <a:endParaRPr lang="pt-BR" dirty="0"/>
          </a:p>
        </p:txBody>
      </p:sp>
      <p:sp>
        <p:nvSpPr>
          <p:cNvPr id="6" name="Espaço Reservado para o Número do Slide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pt-BR" smtClean="0"/>
              <a:pPr rtl="0"/>
              <a:t>‹nº›</a:t>
            </a:fld>
            <a:endParaRPr lang="pt-BR"/>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pt-BR"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hyperlink" Target="https://databank.worldbank.org/source/food-prices-for-nutrition" TargetMode="External"/><Relationship Id="rId2" Type="http://schemas.openxmlformats.org/officeDocument/2006/relationships/hyperlink" Target="https://databank.worldbank.org/source/world-development-indicators" TargetMode="External"/><Relationship Id="rId1" Type="http://schemas.openxmlformats.org/officeDocument/2006/relationships/slideLayout" Target="../slideLayouts/slideLayout6.xml"/><Relationship Id="rId6" Type="http://schemas.openxmlformats.org/officeDocument/2006/relationships/hyperlink" Target="https://globalnutritionreport.org/" TargetMode="External"/><Relationship Id="rId5" Type="http://schemas.openxmlformats.org/officeDocument/2006/relationships/hyperlink" Target="https://www.globaldietarydatabase.org/" TargetMode="External"/><Relationship Id="rId4" Type="http://schemas.openxmlformats.org/officeDocument/2006/relationships/hyperlink" Target="https://doi.org/10.1038/s43016-022-00594-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ED2A30C0-1BC4-4764-9C0F-5D811CAB8312}"/>
              </a:ext>
            </a:extLst>
          </p:cNvPr>
          <p:cNvSpPr>
            <a:spLocks noGrp="1"/>
          </p:cNvSpPr>
          <p:nvPr>
            <p:ph type="ctrTitle"/>
          </p:nvPr>
        </p:nvSpPr>
        <p:spPr>
          <a:xfrm>
            <a:off x="1509700" y="1036151"/>
            <a:ext cx="8281987" cy="1253041"/>
          </a:xfrm>
        </p:spPr>
        <p:txBody>
          <a:bodyPr rtlCol="0"/>
          <a:lstStyle/>
          <a:p>
            <a:pPr algn="ctr" rtl="0"/>
            <a:r>
              <a:rPr lang="pt-BR" dirty="0"/>
              <a:t>CSPlyaers Team</a:t>
            </a:r>
            <a:br>
              <a:rPr lang="pt-BR" dirty="0"/>
            </a:br>
            <a:r>
              <a:rPr lang="en-US" sz="2400" b="0" i="0" dirty="0">
                <a:effectLst/>
                <a:latin typeface="Arial" panose="020B0604020202020204" pitchFamily="34" charset="0"/>
              </a:rPr>
              <a:t>2022 UN Youth Hackathon</a:t>
            </a:r>
            <a:endParaRPr lang="pt-BR" dirty="0"/>
          </a:p>
        </p:txBody>
      </p:sp>
      <p:pic>
        <p:nvPicPr>
          <p:cNvPr id="17" name="Espaço Reservado para Imagem 16">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a:blip r:embed="rId3"/>
          <a:srcRect/>
          <a:stretch/>
        </p:blipFill>
        <p:spPr>
          <a:xfrm>
            <a:off x="1444095" y="3063901"/>
            <a:ext cx="1397385" cy="1477775"/>
          </a:xfrm>
          <a:ln>
            <a:solidFill>
              <a:schemeClr val="tx1"/>
            </a:solidFill>
          </a:ln>
        </p:spPr>
      </p:pic>
      <p:pic>
        <p:nvPicPr>
          <p:cNvPr id="36" name="Espaço Reservado para Imagem 35">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a:blip r:embed="rId4"/>
          <a:srcRect/>
          <a:stretch/>
        </p:blipFill>
        <p:spPr>
          <a:xfrm>
            <a:off x="5210609" y="3133200"/>
            <a:ext cx="1435608" cy="1435608"/>
          </a:xfrm>
          <a:ln>
            <a:solidFill>
              <a:schemeClr val="tx1"/>
            </a:solidFill>
          </a:ln>
        </p:spPr>
      </p:pic>
      <p:pic>
        <p:nvPicPr>
          <p:cNvPr id="38" name="Espaço Reservado para Imagem 37">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a:blip r:embed="rId5"/>
          <a:srcRect/>
          <a:stretch/>
        </p:blipFill>
        <p:spPr>
          <a:xfrm>
            <a:off x="9192346" y="3133200"/>
            <a:ext cx="1435608" cy="1435608"/>
          </a:xfrm>
          <a:ln>
            <a:solidFill>
              <a:schemeClr val="tx1"/>
            </a:solidFill>
          </a:ln>
        </p:spPr>
      </p:pic>
      <p:sp>
        <p:nvSpPr>
          <p:cNvPr id="41" name="Espaço Reservado para Texto 40">
            <a:extLst>
              <a:ext uri="{FF2B5EF4-FFF2-40B4-BE49-F238E27FC236}">
                <a16:creationId xmlns:a16="http://schemas.microsoft.com/office/drawing/2014/main" id="{91181F6D-A54F-4289-8C36-80ECE3B2C8E2}"/>
              </a:ext>
            </a:extLst>
          </p:cNvPr>
          <p:cNvSpPr>
            <a:spLocks noGrp="1"/>
          </p:cNvSpPr>
          <p:nvPr>
            <p:ph type="body" sz="quarter" idx="18"/>
          </p:nvPr>
        </p:nvSpPr>
        <p:spPr>
          <a:xfrm>
            <a:off x="1287124" y="4668692"/>
            <a:ext cx="1711325" cy="351649"/>
          </a:xfrm>
        </p:spPr>
        <p:txBody>
          <a:bodyPr vert="horz" wrap="square" lIns="0" tIns="0" rIns="0" bIns="0" rtlCol="0" anchor="t">
            <a:noAutofit/>
          </a:bodyPr>
          <a:lstStyle/>
          <a:p>
            <a:pPr rtl="0"/>
            <a:r>
              <a:rPr lang="pt-BR" dirty="0"/>
              <a:t>Alberto Neto</a:t>
            </a:r>
          </a:p>
          <a:p>
            <a:endParaRPr lang="pt-BR" b="0" dirty="0">
              <a:solidFill>
                <a:srgbClr val="FFFFFF">
                  <a:alpha val="60000"/>
                </a:srgbClr>
              </a:solidFill>
            </a:endParaRPr>
          </a:p>
        </p:txBody>
      </p:sp>
      <p:sp>
        <p:nvSpPr>
          <p:cNvPr id="15" name="Subtítulo 14">
            <a:extLst>
              <a:ext uri="{FF2B5EF4-FFF2-40B4-BE49-F238E27FC236}">
                <a16:creationId xmlns:a16="http://schemas.microsoft.com/office/drawing/2014/main" id="{84D39D81-9726-4BD7-BDC0-FA0B2AD0D219}"/>
              </a:ext>
            </a:extLst>
          </p:cNvPr>
          <p:cNvSpPr>
            <a:spLocks noGrp="1"/>
          </p:cNvSpPr>
          <p:nvPr>
            <p:ph type="body" sz="quarter" idx="17"/>
          </p:nvPr>
        </p:nvSpPr>
        <p:spPr>
          <a:xfrm>
            <a:off x="1152085" y="5206515"/>
            <a:ext cx="2036457" cy="987784"/>
          </a:xfrm>
        </p:spPr>
        <p:txBody>
          <a:bodyPr rtlCol="0"/>
          <a:lstStyle/>
          <a:p>
            <a:pPr algn="ctr" rtl="0">
              <a:lnSpc>
                <a:spcPct val="100000"/>
              </a:lnSpc>
            </a:pPr>
            <a:r>
              <a:rPr lang="pt-BR" dirty="0"/>
              <a:t>Jr Data </a:t>
            </a:r>
            <a:r>
              <a:rPr lang="pt-BR" dirty="0" err="1"/>
              <a:t>Scientist</a:t>
            </a:r>
            <a:endParaRPr lang="pt-BR" dirty="0"/>
          </a:p>
          <a:p>
            <a:pPr algn="ctr" rtl="0">
              <a:lnSpc>
                <a:spcPct val="100000"/>
              </a:lnSpc>
            </a:pPr>
            <a:r>
              <a:rPr lang="pt-BR" dirty="0" err="1"/>
              <a:t>Angolan</a:t>
            </a:r>
            <a:endParaRPr lang="pt-BR" dirty="0"/>
          </a:p>
        </p:txBody>
      </p:sp>
      <p:sp>
        <p:nvSpPr>
          <p:cNvPr id="43" name="Espaço Reservado para Texto 42">
            <a:extLst>
              <a:ext uri="{FF2B5EF4-FFF2-40B4-BE49-F238E27FC236}">
                <a16:creationId xmlns:a16="http://schemas.microsoft.com/office/drawing/2014/main" id="{E4387CED-5FBE-4AFF-B64D-975B5574F16F}"/>
              </a:ext>
            </a:extLst>
          </p:cNvPr>
          <p:cNvSpPr>
            <a:spLocks noGrp="1"/>
          </p:cNvSpPr>
          <p:nvPr>
            <p:ph type="body" sz="quarter" idx="20"/>
          </p:nvPr>
        </p:nvSpPr>
        <p:spPr>
          <a:xfrm>
            <a:off x="4820820" y="4668692"/>
            <a:ext cx="2215186" cy="309316"/>
          </a:xfrm>
        </p:spPr>
        <p:txBody>
          <a:bodyPr vert="horz" wrap="square" lIns="0" tIns="0" rIns="0" bIns="0" rtlCol="0" anchor="t">
            <a:noAutofit/>
          </a:bodyPr>
          <a:lstStyle/>
          <a:p>
            <a:pPr rtl="0"/>
            <a:r>
              <a:rPr lang="pt-BR" dirty="0"/>
              <a:t>Nickolas Machado</a:t>
            </a:r>
            <a:endParaRPr lang="pt-BR" sz="1600" b="0" dirty="0">
              <a:solidFill>
                <a:srgbClr val="FFFFFF">
                  <a:alpha val="60000"/>
                </a:srgbClr>
              </a:solidFill>
              <a:ea typeface="+mn-lt"/>
              <a:cs typeface="+mn-lt"/>
            </a:endParaRPr>
          </a:p>
        </p:txBody>
      </p:sp>
      <p:sp>
        <p:nvSpPr>
          <p:cNvPr id="42" name="Espaço Reservado para Texto 41">
            <a:extLst>
              <a:ext uri="{FF2B5EF4-FFF2-40B4-BE49-F238E27FC236}">
                <a16:creationId xmlns:a16="http://schemas.microsoft.com/office/drawing/2014/main" id="{CCDF84CD-BC27-4182-9FBA-9D4FEED95410}"/>
              </a:ext>
            </a:extLst>
          </p:cNvPr>
          <p:cNvSpPr>
            <a:spLocks noGrp="1"/>
          </p:cNvSpPr>
          <p:nvPr>
            <p:ph type="body" sz="quarter" idx="19"/>
          </p:nvPr>
        </p:nvSpPr>
        <p:spPr>
          <a:xfrm>
            <a:off x="4080050" y="5254938"/>
            <a:ext cx="3894017" cy="1083864"/>
          </a:xfrm>
        </p:spPr>
        <p:txBody>
          <a:bodyPr rtlCol="0"/>
          <a:lstStyle/>
          <a:p>
            <a:pPr algn="ctr" rtl="0"/>
            <a:r>
              <a:rPr lang="pt-BR" dirty="0"/>
              <a:t>Jr </a:t>
            </a:r>
            <a:r>
              <a:rPr lang="pt-BR" dirty="0" err="1"/>
              <a:t>Machine</a:t>
            </a:r>
            <a:r>
              <a:rPr lang="pt-BR" dirty="0"/>
              <a:t> Learning </a:t>
            </a:r>
            <a:r>
              <a:rPr lang="pt-BR" dirty="0" err="1"/>
              <a:t>Engineer</a:t>
            </a:r>
            <a:endParaRPr lang="pt-BR" dirty="0"/>
          </a:p>
          <a:p>
            <a:pPr algn="ctr" rtl="0"/>
            <a:r>
              <a:rPr lang="pt-BR" dirty="0" err="1"/>
              <a:t>Brazilian</a:t>
            </a:r>
            <a:r>
              <a:rPr lang="pt-BR" dirty="0"/>
              <a:t> </a:t>
            </a:r>
          </a:p>
        </p:txBody>
      </p:sp>
      <p:sp>
        <p:nvSpPr>
          <p:cNvPr id="45" name="Espaço Reservado para Texto 44">
            <a:extLst>
              <a:ext uri="{FF2B5EF4-FFF2-40B4-BE49-F238E27FC236}">
                <a16:creationId xmlns:a16="http://schemas.microsoft.com/office/drawing/2014/main" id="{FE5CD03B-066A-46AF-8FB8-E8A78074ABEF}"/>
              </a:ext>
            </a:extLst>
          </p:cNvPr>
          <p:cNvSpPr>
            <a:spLocks noGrp="1"/>
          </p:cNvSpPr>
          <p:nvPr>
            <p:ph type="body" sz="quarter" idx="22"/>
          </p:nvPr>
        </p:nvSpPr>
        <p:spPr>
          <a:xfrm>
            <a:off x="8963289" y="4668692"/>
            <a:ext cx="2379551" cy="309315"/>
          </a:xfrm>
        </p:spPr>
        <p:txBody>
          <a:bodyPr vert="horz" wrap="square" lIns="0" tIns="0" rIns="0" bIns="0" rtlCol="0" anchor="t">
            <a:noAutofit/>
          </a:bodyPr>
          <a:lstStyle/>
          <a:p>
            <a:pPr rtl="0"/>
            <a:r>
              <a:rPr lang="pt-BR" dirty="0"/>
              <a:t>Matheus da Silva</a:t>
            </a:r>
            <a:endParaRPr lang="pt-BR" sz="1200" dirty="0">
              <a:solidFill>
                <a:srgbClr val="FFFFFF">
                  <a:alpha val="60000"/>
                </a:srgbClr>
              </a:solidFill>
            </a:endParaRPr>
          </a:p>
        </p:txBody>
      </p:sp>
      <p:sp>
        <p:nvSpPr>
          <p:cNvPr id="44" name="Espaço Reservado para Texto 43">
            <a:extLst>
              <a:ext uri="{FF2B5EF4-FFF2-40B4-BE49-F238E27FC236}">
                <a16:creationId xmlns:a16="http://schemas.microsoft.com/office/drawing/2014/main" id="{10E83414-3440-46C7-8C07-7D073B69C422}"/>
              </a:ext>
            </a:extLst>
          </p:cNvPr>
          <p:cNvSpPr>
            <a:spLocks noGrp="1"/>
          </p:cNvSpPr>
          <p:nvPr>
            <p:ph type="body" sz="quarter" idx="21"/>
          </p:nvPr>
        </p:nvSpPr>
        <p:spPr>
          <a:xfrm>
            <a:off x="9036737" y="5337542"/>
            <a:ext cx="1852682" cy="852494"/>
          </a:xfrm>
        </p:spPr>
        <p:txBody>
          <a:bodyPr rtlCol="0"/>
          <a:lstStyle/>
          <a:p>
            <a:pPr algn="ctr" rtl="0"/>
            <a:r>
              <a:rPr lang="pt-BR" dirty="0"/>
              <a:t>BI </a:t>
            </a:r>
            <a:r>
              <a:rPr lang="pt-BR" dirty="0" err="1"/>
              <a:t>Intern</a:t>
            </a:r>
            <a:endParaRPr lang="pt-BR" dirty="0"/>
          </a:p>
          <a:p>
            <a:pPr algn="ctr" rtl="0"/>
            <a:r>
              <a:rPr lang="pt-BR" dirty="0" err="1"/>
              <a:t>Brazilian</a:t>
            </a:r>
            <a:endParaRPr lang="pt-BR" dirty="0"/>
          </a:p>
        </p:txBody>
      </p:sp>
      <p:sp>
        <p:nvSpPr>
          <p:cNvPr id="9" name="Espaço Reservado para o Número do Slide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t-BR" smtClean="0"/>
              <a:pPr rtl="0"/>
              <a:t>1</a:t>
            </a:fld>
            <a:endParaRPr lang="pt-BR" dirty="0"/>
          </a:p>
        </p:txBody>
      </p:sp>
      <p:sp>
        <p:nvSpPr>
          <p:cNvPr id="2" name="CaixaDeTexto 1">
            <a:extLst>
              <a:ext uri="{FF2B5EF4-FFF2-40B4-BE49-F238E27FC236}">
                <a16:creationId xmlns:a16="http://schemas.microsoft.com/office/drawing/2014/main" id="{22C073D4-1844-E30D-6DB9-077883EB096F}"/>
              </a:ext>
            </a:extLst>
          </p:cNvPr>
          <p:cNvSpPr txBox="1"/>
          <p:nvPr/>
        </p:nvSpPr>
        <p:spPr>
          <a:xfrm>
            <a:off x="3921540" y="4947162"/>
            <a:ext cx="4211038"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1600" b="1" dirty="0"/>
              <a:t>nickolasrochamachado@gmail.com</a:t>
            </a:r>
          </a:p>
          <a:p>
            <a:pPr algn="l"/>
            <a:endParaRPr lang="pt-BR" dirty="0"/>
          </a:p>
        </p:txBody>
      </p:sp>
      <p:sp>
        <p:nvSpPr>
          <p:cNvPr id="3" name="CaixaDeTexto 2">
            <a:extLst>
              <a:ext uri="{FF2B5EF4-FFF2-40B4-BE49-F238E27FC236}">
                <a16:creationId xmlns:a16="http://schemas.microsoft.com/office/drawing/2014/main" id="{F826444F-D147-64B8-5F4D-8D5D65BD0B71}"/>
              </a:ext>
            </a:extLst>
          </p:cNvPr>
          <p:cNvSpPr txBox="1"/>
          <p:nvPr/>
        </p:nvSpPr>
        <p:spPr>
          <a:xfrm>
            <a:off x="7957462" y="4947162"/>
            <a:ext cx="40112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dirty="0"/>
              <a:t>matheusjunqueira.job@gmail.com</a:t>
            </a:r>
          </a:p>
        </p:txBody>
      </p:sp>
      <p:sp>
        <p:nvSpPr>
          <p:cNvPr id="4" name="CaixaDeTexto 3">
            <a:extLst>
              <a:ext uri="{FF2B5EF4-FFF2-40B4-BE49-F238E27FC236}">
                <a16:creationId xmlns:a16="http://schemas.microsoft.com/office/drawing/2014/main" id="{B050B2FC-DA42-0C9E-2D3A-122E16D16D14}"/>
              </a:ext>
            </a:extLst>
          </p:cNvPr>
          <p:cNvSpPr txBox="1"/>
          <p:nvPr/>
        </p:nvSpPr>
        <p:spPr>
          <a:xfrm>
            <a:off x="223305" y="4913734"/>
            <a:ext cx="389401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1600" b="1" dirty="0"/>
              <a:t>ferreiraneto304@gmail.com</a:t>
            </a:r>
          </a:p>
        </p:txBody>
      </p:sp>
    </p:spTree>
    <p:extLst>
      <p:ext uri="{BB962C8B-B14F-4D97-AF65-F5344CB8AC3E}">
        <p14:creationId xmlns:p14="http://schemas.microsoft.com/office/powerpoint/2010/main" val="2979876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ECD2E6-95DA-F223-3D2B-473C1197D419}"/>
              </a:ext>
            </a:extLst>
          </p:cNvPr>
          <p:cNvSpPr>
            <a:spLocks noGrp="1"/>
          </p:cNvSpPr>
          <p:nvPr>
            <p:ph type="title"/>
          </p:nvPr>
        </p:nvSpPr>
        <p:spPr>
          <a:xfrm>
            <a:off x="550862" y="549275"/>
            <a:ext cx="10011121" cy="616916"/>
          </a:xfrm>
        </p:spPr>
        <p:txBody>
          <a:bodyPr/>
          <a:lstStyle/>
          <a:p>
            <a:pPr algn="ctr"/>
            <a:r>
              <a:rPr lang="pt-BR" dirty="0" err="1"/>
              <a:t>Features</a:t>
            </a:r>
            <a:endParaRPr lang="pt-BR" dirty="0"/>
          </a:p>
        </p:txBody>
      </p:sp>
      <p:sp>
        <p:nvSpPr>
          <p:cNvPr id="3" name="Espaço Reservado para Conteúdo 2">
            <a:extLst>
              <a:ext uri="{FF2B5EF4-FFF2-40B4-BE49-F238E27FC236}">
                <a16:creationId xmlns:a16="http://schemas.microsoft.com/office/drawing/2014/main" id="{3BCD7A2A-C86E-422C-B898-EA5362DE0E3A}"/>
              </a:ext>
            </a:extLst>
          </p:cNvPr>
          <p:cNvSpPr>
            <a:spLocks noGrp="1"/>
          </p:cNvSpPr>
          <p:nvPr>
            <p:ph idx="1"/>
          </p:nvPr>
        </p:nvSpPr>
        <p:spPr>
          <a:xfrm>
            <a:off x="550862" y="1395495"/>
            <a:ext cx="11090274" cy="4913230"/>
          </a:xfrm>
        </p:spPr>
        <p:txBody>
          <a:bodyPr vert="horz" wrap="square" lIns="0" tIns="0" rIns="0" bIns="0" rtlCol="0" anchor="t">
            <a:noAutofit/>
          </a:bodyPr>
          <a:lstStyle/>
          <a:p>
            <a:r>
              <a:rPr lang="en-US" sz="2400" dirty="0"/>
              <a:t>Selected Features</a:t>
            </a:r>
          </a:p>
          <a:p>
            <a:pPr lvl="1"/>
            <a:r>
              <a:rPr lang="en-US" sz="1800" dirty="0"/>
              <a:t>After using RFE, we decided to manually check the most meaningful ones and to selected them based on our knowledge.  The chosen features are stated below:</a:t>
            </a:r>
          </a:p>
          <a:p>
            <a:pPr lvl="2"/>
            <a:r>
              <a:rPr lang="en-US" sz="1800" dirty="0"/>
              <a:t>Human Capital Index (HCI): Measures the capital lost by a country due to poor education or health systems. RFE selected 5 different variations of it, but we picked only the regular HCI in order to avoid multicollinearity and because it seems important for us the model relates AHEI to non nutritional features.</a:t>
            </a:r>
          </a:p>
          <a:p>
            <a:pPr lvl="2"/>
            <a:r>
              <a:rPr lang="en-US" sz="1800" dirty="0"/>
              <a:t>Consumer Price Index (CPI): Gives the model an understanding of how much the prices are above the population buying power.  Important to support how affordable is the country’s food.</a:t>
            </a:r>
          </a:p>
          <a:p>
            <a:pPr lvl="2"/>
            <a:r>
              <a:rPr lang="en-US" sz="1800" dirty="0"/>
              <a:t>Components Share:  A set of 6 features containing how much each food component, like Oils, Proteins, Starch, contribute to the country’s healthy diet cost. Important because show us how much a meal component cost from the total.</a:t>
            </a:r>
          </a:p>
          <a:p>
            <a:pPr lvl="2"/>
            <a:r>
              <a:rPr lang="en-US" sz="1800" dirty="0"/>
              <a:t>Healthy Diet Cost: How much the population pays for a healthy meal in USD.  Useful for the cases where the cost prohibits the people from buying healthy components.</a:t>
            </a:r>
            <a:br>
              <a:rPr lang="en-US" dirty="0"/>
            </a:br>
            <a:endParaRPr lang="en-US" dirty="0"/>
          </a:p>
          <a:p>
            <a:endParaRPr lang="pt-BR" dirty="0">
              <a:solidFill>
                <a:srgbClr val="FFFFFF">
                  <a:alpha val="60000"/>
                </a:srgbClr>
              </a:solidFill>
            </a:endParaRPr>
          </a:p>
        </p:txBody>
      </p:sp>
      <p:sp>
        <p:nvSpPr>
          <p:cNvPr id="6" name="Espaço Reservado para Número de Slide 5">
            <a:extLst>
              <a:ext uri="{FF2B5EF4-FFF2-40B4-BE49-F238E27FC236}">
                <a16:creationId xmlns:a16="http://schemas.microsoft.com/office/drawing/2014/main" id="{6359A345-F4C6-BE01-B830-0778989E7E63}"/>
              </a:ext>
            </a:extLst>
          </p:cNvPr>
          <p:cNvSpPr>
            <a:spLocks noGrp="1"/>
          </p:cNvSpPr>
          <p:nvPr>
            <p:ph type="sldNum" sz="quarter" idx="12"/>
          </p:nvPr>
        </p:nvSpPr>
        <p:spPr/>
        <p:txBody>
          <a:bodyPr/>
          <a:lstStyle/>
          <a:p>
            <a:pPr rtl="0"/>
            <a:fld id="{DBA1B0FB-D917-4C8C-928F-313BD683BF39}" type="slidenum">
              <a:rPr lang="pt-BR" smtClean="0"/>
              <a:t>10</a:t>
            </a:fld>
            <a:endParaRPr lang="pt-BR"/>
          </a:p>
        </p:txBody>
      </p:sp>
    </p:spTree>
    <p:extLst>
      <p:ext uri="{BB962C8B-B14F-4D97-AF65-F5344CB8AC3E}">
        <p14:creationId xmlns:p14="http://schemas.microsoft.com/office/powerpoint/2010/main" val="1361928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ECD2E6-95DA-F223-3D2B-473C1197D419}"/>
              </a:ext>
            </a:extLst>
          </p:cNvPr>
          <p:cNvSpPr>
            <a:spLocks noGrp="1"/>
          </p:cNvSpPr>
          <p:nvPr>
            <p:ph type="title"/>
          </p:nvPr>
        </p:nvSpPr>
        <p:spPr>
          <a:xfrm>
            <a:off x="550862" y="549275"/>
            <a:ext cx="10011121" cy="616916"/>
          </a:xfrm>
        </p:spPr>
        <p:txBody>
          <a:bodyPr/>
          <a:lstStyle/>
          <a:p>
            <a:pPr algn="ctr"/>
            <a:r>
              <a:rPr lang="pt-BR" dirty="0" err="1"/>
              <a:t>Features</a:t>
            </a:r>
            <a:endParaRPr lang="pt-BR" dirty="0"/>
          </a:p>
        </p:txBody>
      </p:sp>
      <p:sp>
        <p:nvSpPr>
          <p:cNvPr id="3" name="Espaço Reservado para Conteúdo 2">
            <a:extLst>
              <a:ext uri="{FF2B5EF4-FFF2-40B4-BE49-F238E27FC236}">
                <a16:creationId xmlns:a16="http://schemas.microsoft.com/office/drawing/2014/main" id="{3BCD7A2A-C86E-422C-B898-EA5362DE0E3A}"/>
              </a:ext>
            </a:extLst>
          </p:cNvPr>
          <p:cNvSpPr>
            <a:spLocks noGrp="1"/>
          </p:cNvSpPr>
          <p:nvPr>
            <p:ph idx="1"/>
          </p:nvPr>
        </p:nvSpPr>
        <p:spPr>
          <a:xfrm>
            <a:off x="550862" y="1395495"/>
            <a:ext cx="11090274" cy="4554731"/>
          </a:xfrm>
        </p:spPr>
        <p:txBody>
          <a:bodyPr vert="horz" wrap="square" lIns="0" tIns="0" rIns="0" bIns="0" rtlCol="0" anchor="t">
            <a:noAutofit/>
          </a:bodyPr>
          <a:lstStyle/>
          <a:p>
            <a:r>
              <a:rPr lang="en-US" sz="2400" dirty="0"/>
              <a:t>Predicting Features</a:t>
            </a:r>
          </a:p>
          <a:p>
            <a:pPr lvl="1"/>
            <a:r>
              <a:rPr lang="en-US" sz="1800" dirty="0"/>
              <a:t>Because the datasets contained gaps between years and because they start from different years, we decided to pick the ones from 2000 up to today, since it wouldn’t affect GDD data prevalence and will keep a good amount of historic data for the features for predicting them.</a:t>
            </a:r>
          </a:p>
          <a:p>
            <a:pPr lvl="1"/>
            <a:r>
              <a:rPr lang="en-US" sz="1800" dirty="0"/>
              <a:t>After filtering, we choose to use Facebook’s Prophet for filling the missing values in the past and the future through seasonality and trend only. This way we could introduce realism to our data without requiring to learn patterns from lots of examples. Also, we forecasted up to 2025.</a:t>
            </a:r>
            <a:br>
              <a:rPr lang="en-US" sz="1800" dirty="0"/>
            </a:br>
            <a:endParaRPr lang="en-US" sz="1800" dirty="0"/>
          </a:p>
          <a:p>
            <a:endParaRPr lang="pt-BR" dirty="0">
              <a:solidFill>
                <a:srgbClr val="FFFFFF">
                  <a:alpha val="60000"/>
                </a:srgbClr>
              </a:solidFill>
            </a:endParaRPr>
          </a:p>
        </p:txBody>
      </p:sp>
      <p:sp>
        <p:nvSpPr>
          <p:cNvPr id="6" name="Espaço Reservado para Número de Slide 5">
            <a:extLst>
              <a:ext uri="{FF2B5EF4-FFF2-40B4-BE49-F238E27FC236}">
                <a16:creationId xmlns:a16="http://schemas.microsoft.com/office/drawing/2014/main" id="{6359A345-F4C6-BE01-B830-0778989E7E63}"/>
              </a:ext>
            </a:extLst>
          </p:cNvPr>
          <p:cNvSpPr>
            <a:spLocks noGrp="1"/>
          </p:cNvSpPr>
          <p:nvPr>
            <p:ph type="sldNum" sz="quarter" idx="12"/>
          </p:nvPr>
        </p:nvSpPr>
        <p:spPr/>
        <p:txBody>
          <a:bodyPr/>
          <a:lstStyle/>
          <a:p>
            <a:pPr rtl="0"/>
            <a:fld id="{DBA1B0FB-D917-4C8C-928F-313BD683BF39}" type="slidenum">
              <a:rPr lang="pt-BR" smtClean="0"/>
              <a:t>11</a:t>
            </a:fld>
            <a:endParaRPr lang="pt-BR"/>
          </a:p>
        </p:txBody>
      </p:sp>
      <p:pic>
        <p:nvPicPr>
          <p:cNvPr id="5" name="Imagem 4">
            <a:extLst>
              <a:ext uri="{FF2B5EF4-FFF2-40B4-BE49-F238E27FC236}">
                <a16:creationId xmlns:a16="http://schemas.microsoft.com/office/drawing/2014/main" id="{204D1020-A14D-E226-52C6-BAF49DC40ADA}"/>
              </a:ext>
            </a:extLst>
          </p:cNvPr>
          <p:cNvPicPr>
            <a:picLocks noChangeAspect="1"/>
          </p:cNvPicPr>
          <p:nvPr/>
        </p:nvPicPr>
        <p:blipFill>
          <a:blip r:embed="rId2"/>
          <a:stretch>
            <a:fillRect/>
          </a:stretch>
        </p:blipFill>
        <p:spPr>
          <a:xfrm>
            <a:off x="665991" y="4254539"/>
            <a:ext cx="5430008" cy="1695687"/>
          </a:xfrm>
          <a:prstGeom prst="rect">
            <a:avLst/>
          </a:prstGeom>
          <a:ln>
            <a:solidFill>
              <a:schemeClr val="tx1"/>
            </a:solidFill>
          </a:ln>
        </p:spPr>
      </p:pic>
      <p:pic>
        <p:nvPicPr>
          <p:cNvPr id="8" name="Imagem 7">
            <a:extLst>
              <a:ext uri="{FF2B5EF4-FFF2-40B4-BE49-F238E27FC236}">
                <a16:creationId xmlns:a16="http://schemas.microsoft.com/office/drawing/2014/main" id="{7F2E0678-67B1-6569-004A-5A7DA96BCB70}"/>
              </a:ext>
            </a:extLst>
          </p:cNvPr>
          <p:cNvPicPr>
            <a:picLocks noChangeAspect="1"/>
          </p:cNvPicPr>
          <p:nvPr/>
        </p:nvPicPr>
        <p:blipFill>
          <a:blip r:embed="rId3"/>
          <a:stretch>
            <a:fillRect/>
          </a:stretch>
        </p:blipFill>
        <p:spPr>
          <a:xfrm>
            <a:off x="7343950" y="4102117"/>
            <a:ext cx="4182059" cy="2000529"/>
          </a:xfrm>
          <a:prstGeom prst="rect">
            <a:avLst/>
          </a:prstGeom>
          <a:ln>
            <a:solidFill>
              <a:schemeClr val="tx1"/>
            </a:solidFill>
          </a:ln>
        </p:spPr>
      </p:pic>
      <p:sp>
        <p:nvSpPr>
          <p:cNvPr id="9" name="CaixaDeTexto 8">
            <a:extLst>
              <a:ext uri="{FF2B5EF4-FFF2-40B4-BE49-F238E27FC236}">
                <a16:creationId xmlns:a16="http://schemas.microsoft.com/office/drawing/2014/main" id="{BFB51D28-E908-83C7-6222-CA8923637F47}"/>
              </a:ext>
            </a:extLst>
          </p:cNvPr>
          <p:cNvSpPr txBox="1"/>
          <p:nvPr/>
        </p:nvSpPr>
        <p:spPr>
          <a:xfrm>
            <a:off x="665991" y="6122504"/>
            <a:ext cx="5430008" cy="276999"/>
          </a:xfrm>
          <a:prstGeom prst="rect">
            <a:avLst/>
          </a:prstGeom>
          <a:noFill/>
        </p:spPr>
        <p:txBody>
          <a:bodyPr wrap="square" rtlCol="0">
            <a:spAutoFit/>
          </a:bodyPr>
          <a:lstStyle/>
          <a:p>
            <a:pPr algn="ctr"/>
            <a:r>
              <a:rPr lang="pt-BR" sz="1200" dirty="0"/>
              <a:t>Figure 7. </a:t>
            </a:r>
            <a:r>
              <a:rPr lang="pt-BR" sz="1200" dirty="0" err="1"/>
              <a:t>Feature</a:t>
            </a:r>
            <a:r>
              <a:rPr lang="pt-BR" sz="1200" dirty="0"/>
              <a:t> </a:t>
            </a:r>
            <a:r>
              <a:rPr lang="pt-BR" sz="1200" dirty="0" err="1"/>
              <a:t>prediction</a:t>
            </a:r>
            <a:r>
              <a:rPr lang="pt-BR" sz="1200" dirty="0"/>
              <a:t> </a:t>
            </a:r>
            <a:r>
              <a:rPr lang="pt-BR" sz="1200" dirty="0" err="1"/>
              <a:t>algorithm</a:t>
            </a:r>
            <a:endParaRPr lang="pt-BR" sz="1200" dirty="0"/>
          </a:p>
        </p:txBody>
      </p:sp>
      <p:sp>
        <p:nvSpPr>
          <p:cNvPr id="10" name="CaixaDeTexto 9">
            <a:extLst>
              <a:ext uri="{FF2B5EF4-FFF2-40B4-BE49-F238E27FC236}">
                <a16:creationId xmlns:a16="http://schemas.microsoft.com/office/drawing/2014/main" id="{13E1EA11-7F54-59CC-CEA9-287124D679B1}"/>
              </a:ext>
            </a:extLst>
          </p:cNvPr>
          <p:cNvSpPr txBox="1"/>
          <p:nvPr/>
        </p:nvSpPr>
        <p:spPr>
          <a:xfrm>
            <a:off x="7421217" y="6261003"/>
            <a:ext cx="3935896" cy="276999"/>
          </a:xfrm>
          <a:prstGeom prst="rect">
            <a:avLst/>
          </a:prstGeom>
          <a:noFill/>
        </p:spPr>
        <p:txBody>
          <a:bodyPr wrap="square" rtlCol="0">
            <a:spAutoFit/>
          </a:bodyPr>
          <a:lstStyle/>
          <a:p>
            <a:pPr algn="ctr"/>
            <a:r>
              <a:rPr lang="pt-BR" sz="1200" dirty="0"/>
              <a:t>Figure 8. Some </a:t>
            </a:r>
            <a:r>
              <a:rPr lang="pt-BR" sz="1200" dirty="0" err="1"/>
              <a:t>predicted</a:t>
            </a:r>
            <a:r>
              <a:rPr lang="pt-BR" sz="1200" dirty="0"/>
              <a:t> </a:t>
            </a:r>
            <a:r>
              <a:rPr lang="pt-BR" sz="1200" dirty="0" err="1"/>
              <a:t>features</a:t>
            </a:r>
            <a:endParaRPr lang="pt-BR" sz="1200" dirty="0"/>
          </a:p>
        </p:txBody>
      </p:sp>
    </p:spTree>
    <p:extLst>
      <p:ext uri="{BB962C8B-B14F-4D97-AF65-F5344CB8AC3E}">
        <p14:creationId xmlns:p14="http://schemas.microsoft.com/office/powerpoint/2010/main" val="2008707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ECD2E6-95DA-F223-3D2B-473C1197D419}"/>
              </a:ext>
            </a:extLst>
          </p:cNvPr>
          <p:cNvSpPr>
            <a:spLocks noGrp="1"/>
          </p:cNvSpPr>
          <p:nvPr>
            <p:ph type="title"/>
          </p:nvPr>
        </p:nvSpPr>
        <p:spPr>
          <a:xfrm>
            <a:off x="550862" y="549275"/>
            <a:ext cx="10011121" cy="616916"/>
          </a:xfrm>
        </p:spPr>
        <p:txBody>
          <a:bodyPr/>
          <a:lstStyle/>
          <a:p>
            <a:pPr algn="ctr"/>
            <a:r>
              <a:rPr lang="pt-BR" dirty="0"/>
              <a:t>Forecast</a:t>
            </a:r>
          </a:p>
        </p:txBody>
      </p:sp>
      <p:sp>
        <p:nvSpPr>
          <p:cNvPr id="3" name="Espaço Reservado para Conteúdo 2">
            <a:extLst>
              <a:ext uri="{FF2B5EF4-FFF2-40B4-BE49-F238E27FC236}">
                <a16:creationId xmlns:a16="http://schemas.microsoft.com/office/drawing/2014/main" id="{3BCD7A2A-C86E-422C-B898-EA5362DE0E3A}"/>
              </a:ext>
            </a:extLst>
          </p:cNvPr>
          <p:cNvSpPr>
            <a:spLocks noGrp="1"/>
          </p:cNvSpPr>
          <p:nvPr>
            <p:ph idx="1"/>
          </p:nvPr>
        </p:nvSpPr>
        <p:spPr>
          <a:xfrm>
            <a:off x="550862" y="1395495"/>
            <a:ext cx="11090274" cy="4554731"/>
          </a:xfrm>
        </p:spPr>
        <p:txBody>
          <a:bodyPr vert="horz" wrap="square" lIns="0" tIns="0" rIns="0" bIns="0" rtlCol="0" anchor="t">
            <a:noAutofit/>
          </a:bodyPr>
          <a:lstStyle/>
          <a:p>
            <a:r>
              <a:rPr lang="en-US" sz="1800" dirty="0"/>
              <a:t>Predicting AHEI using the Features</a:t>
            </a:r>
          </a:p>
          <a:p>
            <a:pPr lvl="1"/>
            <a:r>
              <a:rPr lang="en-US" sz="1800" dirty="0" err="1"/>
              <a:t>Wused</a:t>
            </a:r>
            <a:r>
              <a:rPr lang="en-US" sz="1800" dirty="0"/>
              <a:t> the features with prophet as its regressors without trend and seasonality fitting. We did this because we wanted to evaluate how these features could contribute to the model AHEI.</a:t>
            </a:r>
            <a:br>
              <a:rPr lang="en-US" sz="1200" dirty="0"/>
            </a:br>
            <a:endParaRPr lang="en-US" sz="1200" dirty="0"/>
          </a:p>
          <a:p>
            <a:endParaRPr lang="pt-BR" dirty="0">
              <a:solidFill>
                <a:srgbClr val="FFFFFF">
                  <a:alpha val="60000"/>
                </a:srgbClr>
              </a:solidFill>
            </a:endParaRPr>
          </a:p>
        </p:txBody>
      </p:sp>
      <p:sp>
        <p:nvSpPr>
          <p:cNvPr id="6" name="Espaço Reservado para Número de Slide 5">
            <a:extLst>
              <a:ext uri="{FF2B5EF4-FFF2-40B4-BE49-F238E27FC236}">
                <a16:creationId xmlns:a16="http://schemas.microsoft.com/office/drawing/2014/main" id="{6359A345-F4C6-BE01-B830-0778989E7E63}"/>
              </a:ext>
            </a:extLst>
          </p:cNvPr>
          <p:cNvSpPr>
            <a:spLocks noGrp="1"/>
          </p:cNvSpPr>
          <p:nvPr>
            <p:ph type="sldNum" sz="quarter" idx="12"/>
          </p:nvPr>
        </p:nvSpPr>
        <p:spPr/>
        <p:txBody>
          <a:bodyPr/>
          <a:lstStyle/>
          <a:p>
            <a:pPr rtl="0"/>
            <a:fld id="{DBA1B0FB-D917-4C8C-928F-313BD683BF39}" type="slidenum">
              <a:rPr lang="pt-BR" smtClean="0"/>
              <a:t>12</a:t>
            </a:fld>
            <a:endParaRPr lang="pt-BR"/>
          </a:p>
        </p:txBody>
      </p:sp>
      <p:pic>
        <p:nvPicPr>
          <p:cNvPr id="7" name="Imagem 6">
            <a:extLst>
              <a:ext uri="{FF2B5EF4-FFF2-40B4-BE49-F238E27FC236}">
                <a16:creationId xmlns:a16="http://schemas.microsoft.com/office/drawing/2014/main" id="{71E469D8-B548-CF7E-9175-281CDA76658E}"/>
              </a:ext>
            </a:extLst>
          </p:cNvPr>
          <p:cNvPicPr>
            <a:picLocks noChangeAspect="1"/>
          </p:cNvPicPr>
          <p:nvPr/>
        </p:nvPicPr>
        <p:blipFill>
          <a:blip r:embed="rId2"/>
          <a:stretch>
            <a:fillRect/>
          </a:stretch>
        </p:blipFill>
        <p:spPr>
          <a:xfrm>
            <a:off x="448434" y="3305556"/>
            <a:ext cx="3953427" cy="2467319"/>
          </a:xfrm>
          <a:prstGeom prst="rect">
            <a:avLst/>
          </a:prstGeom>
          <a:ln>
            <a:solidFill>
              <a:schemeClr val="tx1"/>
            </a:solidFill>
          </a:ln>
        </p:spPr>
      </p:pic>
      <p:pic>
        <p:nvPicPr>
          <p:cNvPr id="12" name="Imagem 11">
            <a:extLst>
              <a:ext uri="{FF2B5EF4-FFF2-40B4-BE49-F238E27FC236}">
                <a16:creationId xmlns:a16="http://schemas.microsoft.com/office/drawing/2014/main" id="{E70CAB8A-230A-568E-E352-19B4CE983019}"/>
              </a:ext>
            </a:extLst>
          </p:cNvPr>
          <p:cNvPicPr>
            <a:picLocks noChangeAspect="1"/>
          </p:cNvPicPr>
          <p:nvPr/>
        </p:nvPicPr>
        <p:blipFill>
          <a:blip r:embed="rId3"/>
          <a:stretch>
            <a:fillRect/>
          </a:stretch>
        </p:blipFill>
        <p:spPr>
          <a:xfrm>
            <a:off x="4641044" y="3424634"/>
            <a:ext cx="2143424" cy="2229161"/>
          </a:xfrm>
          <a:prstGeom prst="rect">
            <a:avLst/>
          </a:prstGeom>
          <a:ln>
            <a:solidFill>
              <a:schemeClr val="tx1"/>
            </a:solidFill>
          </a:ln>
        </p:spPr>
      </p:pic>
      <p:pic>
        <p:nvPicPr>
          <p:cNvPr id="16" name="Imagem 15">
            <a:extLst>
              <a:ext uri="{FF2B5EF4-FFF2-40B4-BE49-F238E27FC236}">
                <a16:creationId xmlns:a16="http://schemas.microsoft.com/office/drawing/2014/main" id="{CB9FCDC3-79A4-778D-0349-18D0D635D888}"/>
              </a:ext>
            </a:extLst>
          </p:cNvPr>
          <p:cNvPicPr>
            <a:picLocks noChangeAspect="1"/>
          </p:cNvPicPr>
          <p:nvPr/>
        </p:nvPicPr>
        <p:blipFill>
          <a:blip r:embed="rId4"/>
          <a:stretch>
            <a:fillRect/>
          </a:stretch>
        </p:blipFill>
        <p:spPr>
          <a:xfrm>
            <a:off x="7023652" y="3429000"/>
            <a:ext cx="4812747" cy="1300503"/>
          </a:xfrm>
          <a:prstGeom prst="rect">
            <a:avLst/>
          </a:prstGeom>
          <a:ln>
            <a:solidFill>
              <a:schemeClr val="tx1"/>
            </a:solidFill>
          </a:ln>
        </p:spPr>
      </p:pic>
      <p:sp>
        <p:nvSpPr>
          <p:cNvPr id="17" name="CaixaDeTexto 16">
            <a:extLst>
              <a:ext uri="{FF2B5EF4-FFF2-40B4-BE49-F238E27FC236}">
                <a16:creationId xmlns:a16="http://schemas.microsoft.com/office/drawing/2014/main" id="{D433B2C5-1225-3C95-91A7-334C2CF7D497}"/>
              </a:ext>
            </a:extLst>
          </p:cNvPr>
          <p:cNvSpPr txBox="1"/>
          <p:nvPr/>
        </p:nvSpPr>
        <p:spPr>
          <a:xfrm>
            <a:off x="448434" y="5923722"/>
            <a:ext cx="3953427" cy="276999"/>
          </a:xfrm>
          <a:prstGeom prst="rect">
            <a:avLst/>
          </a:prstGeom>
          <a:noFill/>
        </p:spPr>
        <p:txBody>
          <a:bodyPr wrap="square" rtlCol="0">
            <a:spAutoFit/>
          </a:bodyPr>
          <a:lstStyle/>
          <a:p>
            <a:pPr algn="ctr"/>
            <a:r>
              <a:rPr lang="pt-BR" sz="1200" dirty="0"/>
              <a:t>Figure 9. AHEI </a:t>
            </a:r>
            <a:r>
              <a:rPr lang="pt-BR" sz="1200" dirty="0" err="1"/>
              <a:t>prediction</a:t>
            </a:r>
            <a:r>
              <a:rPr lang="pt-BR" sz="1200" dirty="0"/>
              <a:t> </a:t>
            </a:r>
            <a:r>
              <a:rPr lang="pt-BR" sz="1200" dirty="0" err="1"/>
              <a:t>algorithm</a:t>
            </a:r>
            <a:endParaRPr lang="pt-BR" sz="1200" dirty="0"/>
          </a:p>
        </p:txBody>
      </p:sp>
      <p:sp>
        <p:nvSpPr>
          <p:cNvPr id="18" name="CaixaDeTexto 17">
            <a:extLst>
              <a:ext uri="{FF2B5EF4-FFF2-40B4-BE49-F238E27FC236}">
                <a16:creationId xmlns:a16="http://schemas.microsoft.com/office/drawing/2014/main" id="{355F0E28-37E5-469F-3C2A-EA36BBAC4372}"/>
              </a:ext>
            </a:extLst>
          </p:cNvPr>
          <p:cNvSpPr txBox="1"/>
          <p:nvPr/>
        </p:nvSpPr>
        <p:spPr>
          <a:xfrm>
            <a:off x="4641044" y="5936974"/>
            <a:ext cx="2143424" cy="461665"/>
          </a:xfrm>
          <a:prstGeom prst="rect">
            <a:avLst/>
          </a:prstGeom>
          <a:noFill/>
        </p:spPr>
        <p:txBody>
          <a:bodyPr wrap="square" rtlCol="0">
            <a:spAutoFit/>
          </a:bodyPr>
          <a:lstStyle/>
          <a:p>
            <a:r>
              <a:rPr lang="pt-BR" sz="1200" dirty="0"/>
              <a:t>Figure 10. </a:t>
            </a:r>
            <a:r>
              <a:rPr lang="pt-BR" sz="1200" dirty="0" err="1"/>
              <a:t>Example</a:t>
            </a:r>
            <a:r>
              <a:rPr lang="pt-BR" sz="1200" dirty="0"/>
              <a:t> </a:t>
            </a:r>
            <a:r>
              <a:rPr lang="pt-BR" sz="1200" dirty="0" err="1"/>
              <a:t>of</a:t>
            </a:r>
            <a:r>
              <a:rPr lang="pt-BR" sz="1200" dirty="0"/>
              <a:t> </a:t>
            </a:r>
            <a:r>
              <a:rPr lang="pt-BR" sz="1200" dirty="0" err="1"/>
              <a:t>constant</a:t>
            </a:r>
            <a:r>
              <a:rPr lang="pt-BR" sz="1200" dirty="0"/>
              <a:t> </a:t>
            </a:r>
            <a:r>
              <a:rPr lang="pt-BR" sz="1200" dirty="0" err="1"/>
              <a:t>trend</a:t>
            </a:r>
            <a:r>
              <a:rPr lang="pt-BR" sz="1200" dirty="0"/>
              <a:t> </a:t>
            </a:r>
            <a:r>
              <a:rPr lang="pt-BR" sz="1200" dirty="0" err="1"/>
              <a:t>by</a:t>
            </a:r>
            <a:r>
              <a:rPr lang="pt-BR" sz="1200" dirty="0"/>
              <a:t> country</a:t>
            </a:r>
          </a:p>
        </p:txBody>
      </p:sp>
      <p:sp>
        <p:nvSpPr>
          <p:cNvPr id="19" name="CaixaDeTexto 18">
            <a:extLst>
              <a:ext uri="{FF2B5EF4-FFF2-40B4-BE49-F238E27FC236}">
                <a16:creationId xmlns:a16="http://schemas.microsoft.com/office/drawing/2014/main" id="{E10C3819-3D84-E08B-7322-FAF02AE78C46}"/>
              </a:ext>
            </a:extLst>
          </p:cNvPr>
          <p:cNvSpPr txBox="1"/>
          <p:nvPr/>
        </p:nvSpPr>
        <p:spPr>
          <a:xfrm>
            <a:off x="7023651" y="5208104"/>
            <a:ext cx="4858467" cy="276999"/>
          </a:xfrm>
          <a:prstGeom prst="rect">
            <a:avLst/>
          </a:prstGeom>
          <a:noFill/>
        </p:spPr>
        <p:txBody>
          <a:bodyPr wrap="square" rtlCol="0">
            <a:spAutoFit/>
          </a:bodyPr>
          <a:lstStyle/>
          <a:p>
            <a:pPr algn="ctr"/>
            <a:r>
              <a:rPr lang="pt-BR" sz="1200" dirty="0"/>
              <a:t>Figure 11. r2 </a:t>
            </a:r>
            <a:r>
              <a:rPr lang="pt-BR" sz="1200" dirty="0" err="1"/>
              <a:t>and</a:t>
            </a:r>
            <a:r>
              <a:rPr lang="pt-BR" sz="1200" dirty="0"/>
              <a:t> </a:t>
            </a:r>
            <a:r>
              <a:rPr lang="pt-BR" sz="1200" dirty="0" err="1"/>
              <a:t>mape</a:t>
            </a:r>
            <a:r>
              <a:rPr lang="pt-BR" sz="1200" dirty="0"/>
              <a:t> </a:t>
            </a:r>
            <a:r>
              <a:rPr lang="pt-BR" sz="1200" dirty="0" err="1"/>
              <a:t>values</a:t>
            </a:r>
            <a:r>
              <a:rPr lang="pt-BR" sz="1200" dirty="0"/>
              <a:t> for </a:t>
            </a:r>
            <a:r>
              <a:rPr lang="pt-BR" sz="1200" dirty="0" err="1"/>
              <a:t>the</a:t>
            </a:r>
            <a:r>
              <a:rPr lang="pt-BR" sz="1200" dirty="0"/>
              <a:t> model</a:t>
            </a:r>
          </a:p>
        </p:txBody>
      </p:sp>
    </p:spTree>
    <p:extLst>
      <p:ext uri="{BB962C8B-B14F-4D97-AF65-F5344CB8AC3E}">
        <p14:creationId xmlns:p14="http://schemas.microsoft.com/office/powerpoint/2010/main" val="3926289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ECD2E6-95DA-F223-3D2B-473C1197D419}"/>
              </a:ext>
            </a:extLst>
          </p:cNvPr>
          <p:cNvSpPr>
            <a:spLocks noGrp="1"/>
          </p:cNvSpPr>
          <p:nvPr>
            <p:ph type="title"/>
          </p:nvPr>
        </p:nvSpPr>
        <p:spPr>
          <a:xfrm>
            <a:off x="550862" y="536023"/>
            <a:ext cx="11091600" cy="1332000"/>
          </a:xfrm>
        </p:spPr>
        <p:txBody>
          <a:bodyPr/>
          <a:lstStyle/>
          <a:p>
            <a:pPr algn="ctr"/>
            <a:r>
              <a:rPr lang="pt-BR" dirty="0" err="1"/>
              <a:t>Results</a:t>
            </a:r>
            <a:endParaRPr lang="pt-BR" dirty="0"/>
          </a:p>
        </p:txBody>
      </p:sp>
      <p:sp>
        <p:nvSpPr>
          <p:cNvPr id="3" name="Espaço Reservado para Conteúdo 2">
            <a:extLst>
              <a:ext uri="{FF2B5EF4-FFF2-40B4-BE49-F238E27FC236}">
                <a16:creationId xmlns:a16="http://schemas.microsoft.com/office/drawing/2014/main" id="{3BCD7A2A-C86E-422C-B898-EA5362DE0E3A}"/>
              </a:ext>
            </a:extLst>
          </p:cNvPr>
          <p:cNvSpPr>
            <a:spLocks noGrp="1"/>
          </p:cNvSpPr>
          <p:nvPr>
            <p:ph idx="1"/>
          </p:nvPr>
        </p:nvSpPr>
        <p:spPr>
          <a:xfrm>
            <a:off x="550863" y="1622869"/>
            <a:ext cx="11090274" cy="3979625"/>
          </a:xfrm>
        </p:spPr>
        <p:txBody>
          <a:bodyPr vert="horz" wrap="square" lIns="0" tIns="0" rIns="0" bIns="0" rtlCol="0" anchor="t">
            <a:noAutofit/>
          </a:bodyPr>
          <a:lstStyle/>
          <a:p>
            <a:r>
              <a:rPr lang="en-US" dirty="0"/>
              <a:t>Visualization</a:t>
            </a:r>
          </a:p>
          <a:p>
            <a:pPr lvl="1"/>
            <a:r>
              <a:rPr lang="en-US" dirty="0"/>
              <a:t>Country rankings: We find an interesting topic is to check what is the current AHEI value in now days and in 2025 to see what countries currently have the best and the worst diets in terms of nutrition and how will they be in the future.</a:t>
            </a:r>
            <a:br>
              <a:rPr lang="en-US" dirty="0"/>
            </a:br>
            <a:endParaRPr lang="en-US" dirty="0"/>
          </a:p>
          <a:p>
            <a:endParaRPr lang="pt-BR" dirty="0">
              <a:solidFill>
                <a:srgbClr val="FFFFFF">
                  <a:alpha val="60000"/>
                </a:srgbClr>
              </a:solidFill>
            </a:endParaRPr>
          </a:p>
        </p:txBody>
      </p:sp>
      <p:sp>
        <p:nvSpPr>
          <p:cNvPr id="6" name="Espaço Reservado para Número de Slide 5">
            <a:extLst>
              <a:ext uri="{FF2B5EF4-FFF2-40B4-BE49-F238E27FC236}">
                <a16:creationId xmlns:a16="http://schemas.microsoft.com/office/drawing/2014/main" id="{6359A345-F4C6-BE01-B830-0778989E7E63}"/>
              </a:ext>
            </a:extLst>
          </p:cNvPr>
          <p:cNvSpPr>
            <a:spLocks noGrp="1"/>
          </p:cNvSpPr>
          <p:nvPr>
            <p:ph type="sldNum" sz="quarter" idx="12"/>
          </p:nvPr>
        </p:nvSpPr>
        <p:spPr/>
        <p:txBody>
          <a:bodyPr/>
          <a:lstStyle/>
          <a:p>
            <a:pPr rtl="0"/>
            <a:fld id="{DBA1B0FB-D917-4C8C-928F-313BD683BF39}" type="slidenum">
              <a:rPr lang="pt-BR" smtClean="0"/>
              <a:t>13</a:t>
            </a:fld>
            <a:endParaRPr lang="pt-BR"/>
          </a:p>
        </p:txBody>
      </p:sp>
      <p:pic>
        <p:nvPicPr>
          <p:cNvPr id="5" name="Imagem 4">
            <a:extLst>
              <a:ext uri="{FF2B5EF4-FFF2-40B4-BE49-F238E27FC236}">
                <a16:creationId xmlns:a16="http://schemas.microsoft.com/office/drawing/2014/main" id="{4B753753-0C7E-17AC-03AA-82B2CC868CBD}"/>
              </a:ext>
            </a:extLst>
          </p:cNvPr>
          <p:cNvPicPr>
            <a:picLocks noChangeAspect="1"/>
          </p:cNvPicPr>
          <p:nvPr/>
        </p:nvPicPr>
        <p:blipFill>
          <a:blip r:embed="rId2"/>
          <a:stretch>
            <a:fillRect/>
          </a:stretch>
        </p:blipFill>
        <p:spPr>
          <a:xfrm>
            <a:off x="1323261" y="2954868"/>
            <a:ext cx="4382830" cy="3555581"/>
          </a:xfrm>
          <a:prstGeom prst="rect">
            <a:avLst/>
          </a:prstGeom>
        </p:spPr>
      </p:pic>
      <p:pic>
        <p:nvPicPr>
          <p:cNvPr id="8" name="Imagem 7">
            <a:extLst>
              <a:ext uri="{FF2B5EF4-FFF2-40B4-BE49-F238E27FC236}">
                <a16:creationId xmlns:a16="http://schemas.microsoft.com/office/drawing/2014/main" id="{64AC443D-1C6B-237C-09BA-ACA5EFD31EC7}"/>
              </a:ext>
            </a:extLst>
          </p:cNvPr>
          <p:cNvPicPr>
            <a:picLocks noChangeAspect="1"/>
          </p:cNvPicPr>
          <p:nvPr/>
        </p:nvPicPr>
        <p:blipFill>
          <a:blip r:embed="rId3"/>
          <a:stretch>
            <a:fillRect/>
          </a:stretch>
        </p:blipFill>
        <p:spPr>
          <a:xfrm>
            <a:off x="6485911" y="2954868"/>
            <a:ext cx="4382830" cy="3514091"/>
          </a:xfrm>
          <a:prstGeom prst="rect">
            <a:avLst/>
          </a:prstGeom>
        </p:spPr>
      </p:pic>
      <p:sp>
        <p:nvSpPr>
          <p:cNvPr id="9" name="CaixaDeTexto 8">
            <a:extLst>
              <a:ext uri="{FF2B5EF4-FFF2-40B4-BE49-F238E27FC236}">
                <a16:creationId xmlns:a16="http://schemas.microsoft.com/office/drawing/2014/main" id="{6DFE729F-D681-59A0-16EF-C416F413A752}"/>
              </a:ext>
            </a:extLst>
          </p:cNvPr>
          <p:cNvSpPr txBox="1"/>
          <p:nvPr/>
        </p:nvSpPr>
        <p:spPr>
          <a:xfrm>
            <a:off x="1449846" y="6491785"/>
            <a:ext cx="2030639" cy="276999"/>
          </a:xfrm>
          <a:prstGeom prst="rect">
            <a:avLst/>
          </a:prstGeom>
          <a:noFill/>
        </p:spPr>
        <p:txBody>
          <a:bodyPr wrap="square" rtlCol="0">
            <a:spAutoFit/>
          </a:bodyPr>
          <a:lstStyle/>
          <a:p>
            <a:r>
              <a:rPr lang="pt-BR" sz="1200" dirty="0"/>
              <a:t>Figure 12</a:t>
            </a:r>
          </a:p>
        </p:txBody>
      </p:sp>
      <p:sp>
        <p:nvSpPr>
          <p:cNvPr id="10" name="CaixaDeTexto 9">
            <a:extLst>
              <a:ext uri="{FF2B5EF4-FFF2-40B4-BE49-F238E27FC236}">
                <a16:creationId xmlns:a16="http://schemas.microsoft.com/office/drawing/2014/main" id="{125DB16D-DEBC-2893-077D-1ED883BCC0FA}"/>
              </a:ext>
            </a:extLst>
          </p:cNvPr>
          <p:cNvSpPr txBox="1"/>
          <p:nvPr/>
        </p:nvSpPr>
        <p:spPr>
          <a:xfrm>
            <a:off x="6437236" y="6491785"/>
            <a:ext cx="2030639" cy="276999"/>
          </a:xfrm>
          <a:prstGeom prst="rect">
            <a:avLst/>
          </a:prstGeom>
          <a:noFill/>
        </p:spPr>
        <p:txBody>
          <a:bodyPr wrap="square" rtlCol="0">
            <a:spAutoFit/>
          </a:bodyPr>
          <a:lstStyle/>
          <a:p>
            <a:r>
              <a:rPr lang="pt-BR" sz="1200" dirty="0"/>
              <a:t>Figure 13</a:t>
            </a:r>
          </a:p>
        </p:txBody>
      </p:sp>
    </p:spTree>
    <p:extLst>
      <p:ext uri="{BB962C8B-B14F-4D97-AF65-F5344CB8AC3E}">
        <p14:creationId xmlns:p14="http://schemas.microsoft.com/office/powerpoint/2010/main" val="2130976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ECD2E6-95DA-F223-3D2B-473C1197D419}"/>
              </a:ext>
            </a:extLst>
          </p:cNvPr>
          <p:cNvSpPr>
            <a:spLocks noGrp="1"/>
          </p:cNvSpPr>
          <p:nvPr>
            <p:ph type="title"/>
          </p:nvPr>
        </p:nvSpPr>
        <p:spPr>
          <a:xfrm>
            <a:off x="550862" y="536023"/>
            <a:ext cx="11091600" cy="1332000"/>
          </a:xfrm>
        </p:spPr>
        <p:txBody>
          <a:bodyPr/>
          <a:lstStyle/>
          <a:p>
            <a:pPr algn="ctr"/>
            <a:r>
              <a:rPr lang="pt-BR" dirty="0" err="1"/>
              <a:t>Results</a:t>
            </a:r>
            <a:endParaRPr lang="pt-BR" dirty="0"/>
          </a:p>
        </p:txBody>
      </p:sp>
      <p:sp>
        <p:nvSpPr>
          <p:cNvPr id="3" name="Espaço Reservado para Conteúdo 2">
            <a:extLst>
              <a:ext uri="{FF2B5EF4-FFF2-40B4-BE49-F238E27FC236}">
                <a16:creationId xmlns:a16="http://schemas.microsoft.com/office/drawing/2014/main" id="{3BCD7A2A-C86E-422C-B898-EA5362DE0E3A}"/>
              </a:ext>
            </a:extLst>
          </p:cNvPr>
          <p:cNvSpPr>
            <a:spLocks noGrp="1"/>
          </p:cNvSpPr>
          <p:nvPr>
            <p:ph idx="1"/>
          </p:nvPr>
        </p:nvSpPr>
        <p:spPr>
          <a:xfrm>
            <a:off x="550863" y="1622869"/>
            <a:ext cx="11090274" cy="3979625"/>
          </a:xfrm>
        </p:spPr>
        <p:txBody>
          <a:bodyPr vert="horz" wrap="square" lIns="0" tIns="0" rIns="0" bIns="0" rtlCol="0" anchor="t">
            <a:noAutofit/>
          </a:bodyPr>
          <a:lstStyle/>
          <a:p>
            <a:r>
              <a:rPr lang="en-US" dirty="0"/>
              <a:t>Visualization</a:t>
            </a:r>
          </a:p>
          <a:p>
            <a:pPr lvl="1"/>
            <a:r>
              <a:rPr lang="en-US" dirty="0"/>
              <a:t>Country rankings: We find an interesting topic is to check what is the current AHEI value in now days and in 2025 to see what countries currently have the best and the worst diets in terms of nutrition and how will they be in the future.</a:t>
            </a:r>
            <a:br>
              <a:rPr lang="en-US" dirty="0"/>
            </a:br>
            <a:endParaRPr lang="en-US" dirty="0"/>
          </a:p>
          <a:p>
            <a:endParaRPr lang="pt-BR" dirty="0">
              <a:solidFill>
                <a:srgbClr val="FFFFFF">
                  <a:alpha val="60000"/>
                </a:srgbClr>
              </a:solidFill>
            </a:endParaRPr>
          </a:p>
        </p:txBody>
      </p:sp>
      <p:sp>
        <p:nvSpPr>
          <p:cNvPr id="6" name="Espaço Reservado para Número de Slide 5">
            <a:extLst>
              <a:ext uri="{FF2B5EF4-FFF2-40B4-BE49-F238E27FC236}">
                <a16:creationId xmlns:a16="http://schemas.microsoft.com/office/drawing/2014/main" id="{6359A345-F4C6-BE01-B830-0778989E7E63}"/>
              </a:ext>
            </a:extLst>
          </p:cNvPr>
          <p:cNvSpPr>
            <a:spLocks noGrp="1"/>
          </p:cNvSpPr>
          <p:nvPr>
            <p:ph type="sldNum" sz="quarter" idx="12"/>
          </p:nvPr>
        </p:nvSpPr>
        <p:spPr/>
        <p:txBody>
          <a:bodyPr/>
          <a:lstStyle/>
          <a:p>
            <a:pPr rtl="0"/>
            <a:fld id="{DBA1B0FB-D917-4C8C-928F-313BD683BF39}" type="slidenum">
              <a:rPr lang="pt-BR" smtClean="0"/>
              <a:t>14</a:t>
            </a:fld>
            <a:endParaRPr lang="pt-BR"/>
          </a:p>
        </p:txBody>
      </p:sp>
      <p:pic>
        <p:nvPicPr>
          <p:cNvPr id="7" name="Imagem 6">
            <a:extLst>
              <a:ext uri="{FF2B5EF4-FFF2-40B4-BE49-F238E27FC236}">
                <a16:creationId xmlns:a16="http://schemas.microsoft.com/office/drawing/2014/main" id="{9225B62C-EB39-D9A0-9E90-3B2E19C48EB0}"/>
              </a:ext>
            </a:extLst>
          </p:cNvPr>
          <p:cNvPicPr>
            <a:picLocks noChangeAspect="1"/>
          </p:cNvPicPr>
          <p:nvPr/>
        </p:nvPicPr>
        <p:blipFill>
          <a:blip r:embed="rId2"/>
          <a:stretch>
            <a:fillRect/>
          </a:stretch>
        </p:blipFill>
        <p:spPr>
          <a:xfrm>
            <a:off x="1449846" y="2954869"/>
            <a:ext cx="4345558" cy="3505987"/>
          </a:xfrm>
          <a:prstGeom prst="rect">
            <a:avLst/>
          </a:prstGeom>
        </p:spPr>
      </p:pic>
      <p:pic>
        <p:nvPicPr>
          <p:cNvPr id="10" name="Imagem 9">
            <a:extLst>
              <a:ext uri="{FF2B5EF4-FFF2-40B4-BE49-F238E27FC236}">
                <a16:creationId xmlns:a16="http://schemas.microsoft.com/office/drawing/2014/main" id="{EE4DD49B-3F45-6BB1-8EE2-EBE1226EF26C}"/>
              </a:ext>
            </a:extLst>
          </p:cNvPr>
          <p:cNvPicPr>
            <a:picLocks noChangeAspect="1"/>
          </p:cNvPicPr>
          <p:nvPr/>
        </p:nvPicPr>
        <p:blipFill>
          <a:blip r:embed="rId3"/>
          <a:stretch>
            <a:fillRect/>
          </a:stretch>
        </p:blipFill>
        <p:spPr>
          <a:xfrm>
            <a:off x="6437236" y="2954868"/>
            <a:ext cx="4304918" cy="3505987"/>
          </a:xfrm>
          <a:prstGeom prst="rect">
            <a:avLst/>
          </a:prstGeom>
        </p:spPr>
      </p:pic>
      <p:sp>
        <p:nvSpPr>
          <p:cNvPr id="11" name="CaixaDeTexto 10">
            <a:extLst>
              <a:ext uri="{FF2B5EF4-FFF2-40B4-BE49-F238E27FC236}">
                <a16:creationId xmlns:a16="http://schemas.microsoft.com/office/drawing/2014/main" id="{017C83B6-D5B7-5DE4-E5E6-1B0A554B6E5F}"/>
              </a:ext>
            </a:extLst>
          </p:cNvPr>
          <p:cNvSpPr txBox="1"/>
          <p:nvPr/>
        </p:nvSpPr>
        <p:spPr>
          <a:xfrm>
            <a:off x="1449846" y="6492544"/>
            <a:ext cx="2030639" cy="276999"/>
          </a:xfrm>
          <a:prstGeom prst="rect">
            <a:avLst/>
          </a:prstGeom>
          <a:noFill/>
        </p:spPr>
        <p:txBody>
          <a:bodyPr wrap="square" rtlCol="0">
            <a:spAutoFit/>
          </a:bodyPr>
          <a:lstStyle/>
          <a:p>
            <a:r>
              <a:rPr lang="pt-BR" sz="1200" dirty="0"/>
              <a:t>Figure 14</a:t>
            </a:r>
          </a:p>
        </p:txBody>
      </p:sp>
      <p:sp>
        <p:nvSpPr>
          <p:cNvPr id="12" name="CaixaDeTexto 11">
            <a:extLst>
              <a:ext uri="{FF2B5EF4-FFF2-40B4-BE49-F238E27FC236}">
                <a16:creationId xmlns:a16="http://schemas.microsoft.com/office/drawing/2014/main" id="{17C5F3C9-ABC1-FADB-E051-1950A4CFFE46}"/>
              </a:ext>
            </a:extLst>
          </p:cNvPr>
          <p:cNvSpPr txBox="1"/>
          <p:nvPr/>
        </p:nvSpPr>
        <p:spPr>
          <a:xfrm>
            <a:off x="6437236" y="6491785"/>
            <a:ext cx="2030639" cy="276999"/>
          </a:xfrm>
          <a:prstGeom prst="rect">
            <a:avLst/>
          </a:prstGeom>
          <a:noFill/>
        </p:spPr>
        <p:txBody>
          <a:bodyPr wrap="square" rtlCol="0">
            <a:spAutoFit/>
          </a:bodyPr>
          <a:lstStyle/>
          <a:p>
            <a:r>
              <a:rPr lang="pt-BR" sz="1200" dirty="0"/>
              <a:t>Figure 15</a:t>
            </a:r>
          </a:p>
        </p:txBody>
      </p:sp>
    </p:spTree>
    <p:extLst>
      <p:ext uri="{BB962C8B-B14F-4D97-AF65-F5344CB8AC3E}">
        <p14:creationId xmlns:p14="http://schemas.microsoft.com/office/powerpoint/2010/main" val="3155058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ECD2E6-95DA-F223-3D2B-473C1197D419}"/>
              </a:ext>
            </a:extLst>
          </p:cNvPr>
          <p:cNvSpPr>
            <a:spLocks noGrp="1"/>
          </p:cNvSpPr>
          <p:nvPr>
            <p:ph type="title"/>
          </p:nvPr>
        </p:nvSpPr>
        <p:spPr>
          <a:xfrm>
            <a:off x="550862" y="522771"/>
            <a:ext cx="11091600" cy="1332000"/>
          </a:xfrm>
        </p:spPr>
        <p:txBody>
          <a:bodyPr/>
          <a:lstStyle/>
          <a:p>
            <a:pPr algn="ctr"/>
            <a:r>
              <a:rPr lang="pt-BR" dirty="0" err="1"/>
              <a:t>Results</a:t>
            </a:r>
            <a:endParaRPr lang="pt-BR" dirty="0"/>
          </a:p>
        </p:txBody>
      </p:sp>
      <p:sp>
        <p:nvSpPr>
          <p:cNvPr id="3" name="Espaço Reservado para Conteúdo 2">
            <a:extLst>
              <a:ext uri="{FF2B5EF4-FFF2-40B4-BE49-F238E27FC236}">
                <a16:creationId xmlns:a16="http://schemas.microsoft.com/office/drawing/2014/main" id="{3BCD7A2A-C86E-422C-B898-EA5362DE0E3A}"/>
              </a:ext>
            </a:extLst>
          </p:cNvPr>
          <p:cNvSpPr>
            <a:spLocks noGrp="1"/>
          </p:cNvSpPr>
          <p:nvPr>
            <p:ph idx="1"/>
          </p:nvPr>
        </p:nvSpPr>
        <p:spPr>
          <a:xfrm>
            <a:off x="550863" y="1622869"/>
            <a:ext cx="11090274" cy="3979625"/>
          </a:xfrm>
        </p:spPr>
        <p:txBody>
          <a:bodyPr vert="horz" wrap="square" lIns="0" tIns="0" rIns="0" bIns="0" rtlCol="0" anchor="t">
            <a:noAutofit/>
          </a:bodyPr>
          <a:lstStyle/>
          <a:p>
            <a:r>
              <a:rPr lang="en-US" dirty="0"/>
              <a:t>Visualization</a:t>
            </a:r>
          </a:p>
          <a:p>
            <a:pPr lvl="1"/>
            <a:r>
              <a:rPr lang="en-US" dirty="0"/>
              <a:t>Countries with probability of improving its diet quality in the future compared to their past AHEIs: This plot was designed to show what countries are probably need less attention in a nutritional meaning.</a:t>
            </a:r>
            <a:br>
              <a:rPr lang="en-US" dirty="0"/>
            </a:br>
            <a:endParaRPr lang="en-US" dirty="0"/>
          </a:p>
          <a:p>
            <a:endParaRPr lang="pt-BR" dirty="0">
              <a:solidFill>
                <a:srgbClr val="FFFFFF">
                  <a:alpha val="60000"/>
                </a:srgbClr>
              </a:solidFill>
            </a:endParaRPr>
          </a:p>
        </p:txBody>
      </p:sp>
      <p:sp>
        <p:nvSpPr>
          <p:cNvPr id="6" name="Espaço Reservado para Número de Slide 5">
            <a:extLst>
              <a:ext uri="{FF2B5EF4-FFF2-40B4-BE49-F238E27FC236}">
                <a16:creationId xmlns:a16="http://schemas.microsoft.com/office/drawing/2014/main" id="{6359A345-F4C6-BE01-B830-0778989E7E63}"/>
              </a:ext>
            </a:extLst>
          </p:cNvPr>
          <p:cNvSpPr>
            <a:spLocks noGrp="1"/>
          </p:cNvSpPr>
          <p:nvPr>
            <p:ph type="sldNum" sz="quarter" idx="12"/>
          </p:nvPr>
        </p:nvSpPr>
        <p:spPr/>
        <p:txBody>
          <a:bodyPr/>
          <a:lstStyle/>
          <a:p>
            <a:pPr rtl="0"/>
            <a:fld id="{DBA1B0FB-D917-4C8C-928F-313BD683BF39}" type="slidenum">
              <a:rPr lang="pt-BR" smtClean="0"/>
              <a:t>15</a:t>
            </a:fld>
            <a:endParaRPr lang="pt-BR"/>
          </a:p>
        </p:txBody>
      </p:sp>
      <p:sp>
        <p:nvSpPr>
          <p:cNvPr id="8" name="CaixaDeTexto 7">
            <a:extLst>
              <a:ext uri="{FF2B5EF4-FFF2-40B4-BE49-F238E27FC236}">
                <a16:creationId xmlns:a16="http://schemas.microsoft.com/office/drawing/2014/main" id="{6F82D348-935C-0175-3A41-B11ABD31CE09}"/>
              </a:ext>
            </a:extLst>
          </p:cNvPr>
          <p:cNvSpPr txBox="1"/>
          <p:nvPr/>
        </p:nvSpPr>
        <p:spPr>
          <a:xfrm>
            <a:off x="2799471" y="6191073"/>
            <a:ext cx="6836898" cy="461665"/>
          </a:xfrm>
          <a:prstGeom prst="rect">
            <a:avLst/>
          </a:prstGeom>
          <a:noFill/>
        </p:spPr>
        <p:txBody>
          <a:bodyPr wrap="square" rtlCol="0">
            <a:spAutoFit/>
          </a:bodyPr>
          <a:lstStyle/>
          <a:p>
            <a:r>
              <a:rPr lang="pt-BR" sz="1200" dirty="0"/>
              <a:t>Figure 16.  The countries in </a:t>
            </a:r>
            <a:r>
              <a:rPr lang="pt-BR" sz="1200" dirty="0" err="1"/>
              <a:t>green</a:t>
            </a:r>
            <a:r>
              <a:rPr lang="pt-BR" sz="1200" dirty="0"/>
              <a:t> </a:t>
            </a:r>
            <a:r>
              <a:rPr lang="pt-BR" sz="1200" dirty="0" err="1"/>
              <a:t>were</a:t>
            </a:r>
            <a:r>
              <a:rPr lang="pt-BR" sz="1200" dirty="0"/>
              <a:t> </a:t>
            </a:r>
            <a:r>
              <a:rPr lang="pt-BR" sz="1200" dirty="0" err="1"/>
              <a:t>predicted</a:t>
            </a:r>
            <a:r>
              <a:rPr lang="pt-BR" sz="1200" dirty="0"/>
              <a:t> as </a:t>
            </a:r>
            <a:r>
              <a:rPr lang="pt-BR" sz="1200" dirty="0" err="1"/>
              <a:t>improving</a:t>
            </a:r>
            <a:r>
              <a:rPr lang="pt-BR" sz="1200" dirty="0"/>
              <a:t>, </a:t>
            </a:r>
            <a:r>
              <a:rPr lang="pt-BR" sz="1200" dirty="0" err="1"/>
              <a:t>while</a:t>
            </a:r>
            <a:r>
              <a:rPr lang="pt-BR" sz="1200" dirty="0"/>
              <a:t> </a:t>
            </a:r>
            <a:r>
              <a:rPr lang="pt-BR" sz="1200" dirty="0" err="1"/>
              <a:t>the</a:t>
            </a:r>
            <a:r>
              <a:rPr lang="pt-BR" sz="1200" dirty="0"/>
              <a:t> </a:t>
            </a:r>
            <a:r>
              <a:rPr lang="pt-BR" sz="1200" dirty="0" err="1"/>
              <a:t>red</a:t>
            </a:r>
            <a:r>
              <a:rPr lang="pt-BR" sz="1200" dirty="0"/>
              <a:t> </a:t>
            </a:r>
            <a:r>
              <a:rPr lang="pt-BR" sz="1200" dirty="0" err="1"/>
              <a:t>ones</a:t>
            </a:r>
            <a:r>
              <a:rPr lang="pt-BR" sz="1200" dirty="0"/>
              <a:t> are </a:t>
            </a:r>
            <a:r>
              <a:rPr lang="pt-BR" sz="1200" dirty="0" err="1"/>
              <a:t>worsening</a:t>
            </a:r>
            <a:r>
              <a:rPr lang="pt-BR" sz="1200" dirty="0"/>
              <a:t> </a:t>
            </a:r>
            <a:r>
              <a:rPr lang="pt-BR" sz="1200" dirty="0" err="1"/>
              <a:t>or</a:t>
            </a:r>
            <a:r>
              <a:rPr lang="pt-BR" sz="1200" dirty="0"/>
              <a:t> </a:t>
            </a:r>
            <a:r>
              <a:rPr lang="pt-BR" sz="1200" dirty="0" err="1"/>
              <a:t>not</a:t>
            </a:r>
            <a:r>
              <a:rPr lang="pt-BR" sz="1200" dirty="0"/>
              <a:t> </a:t>
            </a:r>
            <a:r>
              <a:rPr lang="pt-BR" sz="1200" dirty="0" err="1"/>
              <a:t>present</a:t>
            </a:r>
            <a:r>
              <a:rPr lang="pt-BR" sz="1200" dirty="0"/>
              <a:t> in </a:t>
            </a:r>
            <a:r>
              <a:rPr lang="pt-BR" sz="1200" dirty="0" err="1"/>
              <a:t>the</a:t>
            </a:r>
            <a:r>
              <a:rPr lang="pt-BR" sz="1200" dirty="0"/>
              <a:t> </a:t>
            </a:r>
            <a:r>
              <a:rPr lang="pt-BR" sz="1200" dirty="0" err="1"/>
              <a:t>forecast</a:t>
            </a:r>
            <a:r>
              <a:rPr lang="pt-BR" sz="1200" dirty="0"/>
              <a:t>.</a:t>
            </a:r>
          </a:p>
        </p:txBody>
      </p:sp>
      <p:pic>
        <p:nvPicPr>
          <p:cNvPr id="11" name="Imagem 10">
            <a:extLst>
              <a:ext uri="{FF2B5EF4-FFF2-40B4-BE49-F238E27FC236}">
                <a16:creationId xmlns:a16="http://schemas.microsoft.com/office/drawing/2014/main" id="{C7D4947D-9AA6-E39D-2280-4A17A17AA138}"/>
              </a:ext>
            </a:extLst>
          </p:cNvPr>
          <p:cNvPicPr>
            <a:picLocks noChangeAspect="1"/>
          </p:cNvPicPr>
          <p:nvPr/>
        </p:nvPicPr>
        <p:blipFill>
          <a:blip r:embed="rId2"/>
          <a:stretch>
            <a:fillRect/>
          </a:stretch>
        </p:blipFill>
        <p:spPr>
          <a:xfrm>
            <a:off x="2937485" y="2834062"/>
            <a:ext cx="6560870" cy="3220791"/>
          </a:xfrm>
          <a:prstGeom prst="rect">
            <a:avLst/>
          </a:prstGeom>
        </p:spPr>
      </p:pic>
    </p:spTree>
    <p:extLst>
      <p:ext uri="{BB962C8B-B14F-4D97-AF65-F5344CB8AC3E}">
        <p14:creationId xmlns:p14="http://schemas.microsoft.com/office/powerpoint/2010/main" val="283171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ECD2E6-95DA-F223-3D2B-473C1197D419}"/>
              </a:ext>
            </a:extLst>
          </p:cNvPr>
          <p:cNvSpPr>
            <a:spLocks noGrp="1"/>
          </p:cNvSpPr>
          <p:nvPr>
            <p:ph type="title"/>
          </p:nvPr>
        </p:nvSpPr>
        <p:spPr>
          <a:xfrm>
            <a:off x="550862" y="536023"/>
            <a:ext cx="11091600" cy="1332000"/>
          </a:xfrm>
        </p:spPr>
        <p:txBody>
          <a:bodyPr/>
          <a:lstStyle/>
          <a:p>
            <a:pPr algn="ctr"/>
            <a:r>
              <a:rPr lang="pt-BR" dirty="0" err="1"/>
              <a:t>Results</a:t>
            </a:r>
            <a:endParaRPr lang="pt-BR" dirty="0"/>
          </a:p>
        </p:txBody>
      </p:sp>
      <p:sp>
        <p:nvSpPr>
          <p:cNvPr id="3" name="Espaço Reservado para Conteúdo 2">
            <a:extLst>
              <a:ext uri="{FF2B5EF4-FFF2-40B4-BE49-F238E27FC236}">
                <a16:creationId xmlns:a16="http://schemas.microsoft.com/office/drawing/2014/main" id="{3BCD7A2A-C86E-422C-B898-EA5362DE0E3A}"/>
              </a:ext>
            </a:extLst>
          </p:cNvPr>
          <p:cNvSpPr>
            <a:spLocks noGrp="1"/>
          </p:cNvSpPr>
          <p:nvPr>
            <p:ph idx="1"/>
          </p:nvPr>
        </p:nvSpPr>
        <p:spPr>
          <a:xfrm>
            <a:off x="550863" y="1622869"/>
            <a:ext cx="11090274" cy="3979625"/>
          </a:xfrm>
        </p:spPr>
        <p:txBody>
          <a:bodyPr vert="horz" wrap="square" lIns="0" tIns="0" rIns="0" bIns="0" rtlCol="0" anchor="t">
            <a:noAutofit/>
          </a:bodyPr>
          <a:lstStyle/>
          <a:p>
            <a:r>
              <a:rPr lang="en-US" dirty="0"/>
              <a:t>Visualization</a:t>
            </a:r>
          </a:p>
          <a:p>
            <a:pPr lvl="1"/>
            <a:r>
              <a:rPr lang="en-US" dirty="0"/>
              <a:t>Countries with probability of worsening its diet quality in the future compared to their past AHEIs: This plot was designed to show what countries are probably going to require more attention on this topic in the future</a:t>
            </a:r>
            <a:br>
              <a:rPr lang="en-US" dirty="0"/>
            </a:br>
            <a:endParaRPr lang="en-US" dirty="0"/>
          </a:p>
          <a:p>
            <a:endParaRPr lang="pt-BR" dirty="0">
              <a:solidFill>
                <a:srgbClr val="FFFFFF">
                  <a:alpha val="60000"/>
                </a:srgbClr>
              </a:solidFill>
            </a:endParaRPr>
          </a:p>
        </p:txBody>
      </p:sp>
      <p:sp>
        <p:nvSpPr>
          <p:cNvPr id="6" name="Espaço Reservado para Número de Slide 5">
            <a:extLst>
              <a:ext uri="{FF2B5EF4-FFF2-40B4-BE49-F238E27FC236}">
                <a16:creationId xmlns:a16="http://schemas.microsoft.com/office/drawing/2014/main" id="{6359A345-F4C6-BE01-B830-0778989E7E63}"/>
              </a:ext>
            </a:extLst>
          </p:cNvPr>
          <p:cNvSpPr>
            <a:spLocks noGrp="1"/>
          </p:cNvSpPr>
          <p:nvPr>
            <p:ph type="sldNum" sz="quarter" idx="12"/>
          </p:nvPr>
        </p:nvSpPr>
        <p:spPr/>
        <p:txBody>
          <a:bodyPr/>
          <a:lstStyle/>
          <a:p>
            <a:pPr rtl="0"/>
            <a:fld id="{DBA1B0FB-D917-4C8C-928F-313BD683BF39}" type="slidenum">
              <a:rPr lang="pt-BR" smtClean="0"/>
              <a:t>16</a:t>
            </a:fld>
            <a:endParaRPr lang="pt-BR"/>
          </a:p>
        </p:txBody>
      </p:sp>
      <p:sp>
        <p:nvSpPr>
          <p:cNvPr id="8" name="CaixaDeTexto 7">
            <a:extLst>
              <a:ext uri="{FF2B5EF4-FFF2-40B4-BE49-F238E27FC236}">
                <a16:creationId xmlns:a16="http://schemas.microsoft.com/office/drawing/2014/main" id="{6F82D348-935C-0175-3A41-B11ABD31CE09}"/>
              </a:ext>
            </a:extLst>
          </p:cNvPr>
          <p:cNvSpPr txBox="1"/>
          <p:nvPr/>
        </p:nvSpPr>
        <p:spPr>
          <a:xfrm>
            <a:off x="2799471" y="6191073"/>
            <a:ext cx="6836898" cy="461665"/>
          </a:xfrm>
          <a:prstGeom prst="rect">
            <a:avLst/>
          </a:prstGeom>
          <a:noFill/>
        </p:spPr>
        <p:txBody>
          <a:bodyPr wrap="square" rtlCol="0">
            <a:spAutoFit/>
          </a:bodyPr>
          <a:lstStyle/>
          <a:p>
            <a:r>
              <a:rPr lang="pt-BR" sz="1200" dirty="0"/>
              <a:t>Figure 17.  The countries in </a:t>
            </a:r>
            <a:r>
              <a:rPr lang="pt-BR" sz="1200" dirty="0" err="1"/>
              <a:t>red</a:t>
            </a:r>
            <a:r>
              <a:rPr lang="pt-BR" sz="1200" dirty="0"/>
              <a:t> </a:t>
            </a:r>
            <a:r>
              <a:rPr lang="pt-BR" sz="1200" dirty="0" err="1"/>
              <a:t>were</a:t>
            </a:r>
            <a:r>
              <a:rPr lang="pt-BR" sz="1200" dirty="0"/>
              <a:t> </a:t>
            </a:r>
            <a:r>
              <a:rPr lang="pt-BR" sz="1200" dirty="0" err="1"/>
              <a:t>predicted</a:t>
            </a:r>
            <a:r>
              <a:rPr lang="pt-BR" sz="1200" dirty="0"/>
              <a:t> as </a:t>
            </a:r>
            <a:r>
              <a:rPr lang="pt-BR" sz="1200" dirty="0" err="1"/>
              <a:t>worsening</a:t>
            </a:r>
            <a:r>
              <a:rPr lang="pt-BR" sz="1200" dirty="0"/>
              <a:t>, </a:t>
            </a:r>
            <a:r>
              <a:rPr lang="pt-BR" sz="1200" dirty="0" err="1"/>
              <a:t>while</a:t>
            </a:r>
            <a:r>
              <a:rPr lang="pt-BR" sz="1200" dirty="0"/>
              <a:t> </a:t>
            </a:r>
            <a:r>
              <a:rPr lang="pt-BR" sz="1200" dirty="0" err="1"/>
              <a:t>the</a:t>
            </a:r>
            <a:r>
              <a:rPr lang="pt-BR" sz="1200" dirty="0"/>
              <a:t> </a:t>
            </a:r>
            <a:r>
              <a:rPr lang="pt-BR" sz="1200" dirty="0" err="1"/>
              <a:t>green</a:t>
            </a:r>
            <a:r>
              <a:rPr lang="pt-BR" sz="1200" dirty="0"/>
              <a:t> </a:t>
            </a:r>
            <a:r>
              <a:rPr lang="pt-BR" sz="1200" dirty="0" err="1"/>
              <a:t>ones</a:t>
            </a:r>
            <a:r>
              <a:rPr lang="pt-BR" sz="1200" dirty="0"/>
              <a:t> are </a:t>
            </a:r>
            <a:r>
              <a:rPr lang="pt-BR" sz="1200" dirty="0" err="1"/>
              <a:t>improving</a:t>
            </a:r>
            <a:r>
              <a:rPr lang="pt-BR" sz="1200" dirty="0"/>
              <a:t> </a:t>
            </a:r>
            <a:r>
              <a:rPr lang="pt-BR" sz="1200" dirty="0" err="1"/>
              <a:t>or</a:t>
            </a:r>
            <a:r>
              <a:rPr lang="pt-BR" sz="1200" dirty="0"/>
              <a:t> </a:t>
            </a:r>
            <a:r>
              <a:rPr lang="pt-BR" sz="1200" dirty="0" err="1"/>
              <a:t>not</a:t>
            </a:r>
            <a:r>
              <a:rPr lang="pt-BR" sz="1200" dirty="0"/>
              <a:t> </a:t>
            </a:r>
            <a:r>
              <a:rPr lang="pt-BR" sz="1200" dirty="0" err="1"/>
              <a:t>present</a:t>
            </a:r>
            <a:r>
              <a:rPr lang="pt-BR" sz="1200" dirty="0"/>
              <a:t> in </a:t>
            </a:r>
            <a:r>
              <a:rPr lang="pt-BR" sz="1200" dirty="0" err="1"/>
              <a:t>the</a:t>
            </a:r>
            <a:r>
              <a:rPr lang="pt-BR" sz="1200" dirty="0"/>
              <a:t> </a:t>
            </a:r>
            <a:r>
              <a:rPr lang="pt-BR" sz="1200" dirty="0" err="1"/>
              <a:t>forecast</a:t>
            </a:r>
            <a:r>
              <a:rPr lang="pt-BR" sz="1200" dirty="0"/>
              <a:t>.</a:t>
            </a:r>
          </a:p>
        </p:txBody>
      </p:sp>
      <p:pic>
        <p:nvPicPr>
          <p:cNvPr id="5" name="Imagem 4">
            <a:extLst>
              <a:ext uri="{FF2B5EF4-FFF2-40B4-BE49-F238E27FC236}">
                <a16:creationId xmlns:a16="http://schemas.microsoft.com/office/drawing/2014/main" id="{BA39443B-26E9-59B2-6A7C-0E0B887852A1}"/>
              </a:ext>
            </a:extLst>
          </p:cNvPr>
          <p:cNvPicPr>
            <a:picLocks noChangeAspect="1"/>
          </p:cNvPicPr>
          <p:nvPr/>
        </p:nvPicPr>
        <p:blipFill>
          <a:blip r:embed="rId2"/>
          <a:stretch>
            <a:fillRect/>
          </a:stretch>
        </p:blipFill>
        <p:spPr>
          <a:xfrm>
            <a:off x="2868324" y="2830208"/>
            <a:ext cx="6455352" cy="3180132"/>
          </a:xfrm>
          <a:prstGeom prst="rect">
            <a:avLst/>
          </a:prstGeom>
        </p:spPr>
      </p:pic>
    </p:spTree>
    <p:extLst>
      <p:ext uri="{BB962C8B-B14F-4D97-AF65-F5344CB8AC3E}">
        <p14:creationId xmlns:p14="http://schemas.microsoft.com/office/powerpoint/2010/main" val="2314217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ECD2E6-95DA-F223-3D2B-473C1197D419}"/>
              </a:ext>
            </a:extLst>
          </p:cNvPr>
          <p:cNvSpPr>
            <a:spLocks noGrp="1"/>
          </p:cNvSpPr>
          <p:nvPr>
            <p:ph type="title"/>
          </p:nvPr>
        </p:nvSpPr>
        <p:spPr>
          <a:xfrm>
            <a:off x="550863" y="549275"/>
            <a:ext cx="11090274" cy="1332000"/>
          </a:xfrm>
        </p:spPr>
        <p:txBody>
          <a:bodyPr wrap="square" anchor="t">
            <a:normAutofit/>
          </a:bodyPr>
          <a:lstStyle/>
          <a:p>
            <a:pPr algn="ctr"/>
            <a:r>
              <a:rPr lang="pt-BR" dirty="0" err="1"/>
              <a:t>Results</a:t>
            </a:r>
            <a:endParaRPr lang="pt-BR" dirty="0"/>
          </a:p>
        </p:txBody>
      </p:sp>
      <p:sp>
        <p:nvSpPr>
          <p:cNvPr id="3" name="Espaço Reservado para Conteúdo 2">
            <a:extLst>
              <a:ext uri="{FF2B5EF4-FFF2-40B4-BE49-F238E27FC236}">
                <a16:creationId xmlns:a16="http://schemas.microsoft.com/office/drawing/2014/main" id="{3BCD7A2A-C86E-422C-B898-EA5362DE0E3A}"/>
              </a:ext>
            </a:extLst>
          </p:cNvPr>
          <p:cNvSpPr>
            <a:spLocks noGrp="1"/>
          </p:cNvSpPr>
          <p:nvPr>
            <p:ph sz="half" idx="1"/>
          </p:nvPr>
        </p:nvSpPr>
        <p:spPr>
          <a:xfrm>
            <a:off x="565852" y="2097175"/>
            <a:ext cx="5435600" cy="3995650"/>
          </a:xfrm>
        </p:spPr>
        <p:txBody>
          <a:bodyPr vert="horz" wrap="square" lIns="0" tIns="0" rIns="0" bIns="0" rtlCol="0">
            <a:normAutofit/>
          </a:bodyPr>
          <a:lstStyle/>
          <a:p>
            <a:r>
              <a:rPr lang="en-US" dirty="0"/>
              <a:t>Visualization</a:t>
            </a:r>
          </a:p>
          <a:p>
            <a:pPr lvl="1"/>
            <a:r>
              <a:rPr lang="en-US" sz="2000" dirty="0"/>
              <a:t>Features impact on the forecast: Because the trend is flat, it is possible to analyze which of the features we choose are the most impactful on the model forecast. This would allow us to see what are the other factors that most influence on a diet quality without the need of knowing the food composition</a:t>
            </a:r>
            <a:br>
              <a:rPr lang="en-US" sz="2000" dirty="0"/>
            </a:br>
            <a:endParaRPr lang="en-US" sz="2000" dirty="0"/>
          </a:p>
          <a:p>
            <a:endParaRPr lang="pt-BR" dirty="0"/>
          </a:p>
        </p:txBody>
      </p:sp>
      <p:pic>
        <p:nvPicPr>
          <p:cNvPr id="7" name="Imagem 6">
            <a:extLst>
              <a:ext uri="{FF2B5EF4-FFF2-40B4-BE49-F238E27FC236}">
                <a16:creationId xmlns:a16="http://schemas.microsoft.com/office/drawing/2014/main" id="{788F598A-CF5F-0D6F-F533-64E4F4BC4AAE}"/>
              </a:ext>
            </a:extLst>
          </p:cNvPr>
          <p:cNvPicPr>
            <a:picLocks noChangeAspect="1"/>
          </p:cNvPicPr>
          <p:nvPr/>
        </p:nvPicPr>
        <p:blipFill>
          <a:blip r:embed="rId2"/>
          <a:stretch>
            <a:fillRect/>
          </a:stretch>
        </p:blipFill>
        <p:spPr>
          <a:xfrm>
            <a:off x="6715796" y="2097175"/>
            <a:ext cx="4415083" cy="3995650"/>
          </a:xfrm>
          <a:prstGeom prst="rect">
            <a:avLst/>
          </a:prstGeom>
          <a:noFill/>
        </p:spPr>
      </p:pic>
      <p:sp>
        <p:nvSpPr>
          <p:cNvPr id="6" name="Espaço Reservado para Número de Slide 5">
            <a:extLst>
              <a:ext uri="{FF2B5EF4-FFF2-40B4-BE49-F238E27FC236}">
                <a16:creationId xmlns:a16="http://schemas.microsoft.com/office/drawing/2014/main" id="{6359A345-F4C6-BE01-B830-0778989E7E63}"/>
              </a:ext>
            </a:extLst>
          </p:cNvPr>
          <p:cNvSpPr>
            <a:spLocks noGrp="1"/>
          </p:cNvSpPr>
          <p:nvPr>
            <p:ph type="sldNum" sz="quarter" idx="12"/>
          </p:nvPr>
        </p:nvSpPr>
        <p:spPr>
          <a:xfrm>
            <a:off x="9948863" y="6507212"/>
            <a:ext cx="1692274" cy="153888"/>
          </a:xfrm>
        </p:spPr>
        <p:txBody>
          <a:bodyPr wrap="square" anchor="ctr">
            <a:normAutofit/>
          </a:bodyPr>
          <a:lstStyle/>
          <a:p>
            <a:pPr rtl="0">
              <a:spcAft>
                <a:spcPts val="600"/>
              </a:spcAft>
            </a:pPr>
            <a:fld id="{DBA1B0FB-D917-4C8C-928F-313BD683BF39}" type="slidenum">
              <a:rPr lang="pt-BR" smtClean="0"/>
              <a:pPr rtl="0">
                <a:spcAft>
                  <a:spcPts val="600"/>
                </a:spcAft>
              </a:pPr>
              <a:t>17</a:t>
            </a:fld>
            <a:endParaRPr lang="pt-BR"/>
          </a:p>
        </p:txBody>
      </p:sp>
      <p:sp>
        <p:nvSpPr>
          <p:cNvPr id="9" name="CaixaDeTexto 8">
            <a:extLst>
              <a:ext uri="{FF2B5EF4-FFF2-40B4-BE49-F238E27FC236}">
                <a16:creationId xmlns:a16="http://schemas.microsoft.com/office/drawing/2014/main" id="{5D26D998-4E1D-0DC9-95C3-3E24D2F34290}"/>
              </a:ext>
            </a:extLst>
          </p:cNvPr>
          <p:cNvSpPr txBox="1"/>
          <p:nvPr/>
        </p:nvSpPr>
        <p:spPr>
          <a:xfrm>
            <a:off x="6715796" y="6255026"/>
            <a:ext cx="2030639" cy="276999"/>
          </a:xfrm>
          <a:prstGeom prst="rect">
            <a:avLst/>
          </a:prstGeom>
          <a:noFill/>
        </p:spPr>
        <p:txBody>
          <a:bodyPr wrap="square" rtlCol="0">
            <a:spAutoFit/>
          </a:bodyPr>
          <a:lstStyle/>
          <a:p>
            <a:r>
              <a:rPr lang="pt-BR" sz="1200" dirty="0"/>
              <a:t>Figure 18</a:t>
            </a:r>
          </a:p>
        </p:txBody>
      </p:sp>
    </p:spTree>
    <p:extLst>
      <p:ext uri="{BB962C8B-B14F-4D97-AF65-F5344CB8AC3E}">
        <p14:creationId xmlns:p14="http://schemas.microsoft.com/office/powerpoint/2010/main" val="4080542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ECD2E6-95DA-F223-3D2B-473C1197D419}"/>
              </a:ext>
            </a:extLst>
          </p:cNvPr>
          <p:cNvSpPr>
            <a:spLocks noGrp="1"/>
          </p:cNvSpPr>
          <p:nvPr>
            <p:ph type="title"/>
          </p:nvPr>
        </p:nvSpPr>
        <p:spPr/>
        <p:txBody>
          <a:bodyPr/>
          <a:lstStyle/>
          <a:p>
            <a:pPr algn="ctr"/>
            <a:r>
              <a:rPr lang="pt-BR" dirty="0" err="1"/>
              <a:t>References</a:t>
            </a:r>
            <a:endParaRPr lang="pt-BR" dirty="0"/>
          </a:p>
        </p:txBody>
      </p:sp>
      <p:sp>
        <p:nvSpPr>
          <p:cNvPr id="3" name="Espaço Reservado para Conteúdo 2">
            <a:extLst>
              <a:ext uri="{FF2B5EF4-FFF2-40B4-BE49-F238E27FC236}">
                <a16:creationId xmlns:a16="http://schemas.microsoft.com/office/drawing/2014/main" id="{3BCD7A2A-C86E-422C-B898-EA5362DE0E3A}"/>
              </a:ext>
            </a:extLst>
          </p:cNvPr>
          <p:cNvSpPr>
            <a:spLocks noGrp="1"/>
          </p:cNvSpPr>
          <p:nvPr>
            <p:ph idx="1"/>
          </p:nvPr>
        </p:nvSpPr>
        <p:spPr/>
        <p:txBody>
          <a:bodyPr vert="horz" wrap="square" lIns="0" tIns="0" rIns="0" bIns="0" rtlCol="0" anchor="t">
            <a:noAutofit/>
          </a:bodyPr>
          <a:lstStyle/>
          <a:p>
            <a:r>
              <a:rPr lang="pt-BR" dirty="0">
                <a:ea typeface="+mn-lt"/>
                <a:cs typeface="+mn-lt"/>
              </a:rPr>
              <a:t>World </a:t>
            </a:r>
            <a:r>
              <a:rPr lang="pt-BR" dirty="0" err="1">
                <a:ea typeface="+mn-lt"/>
                <a:cs typeface="+mn-lt"/>
              </a:rPr>
              <a:t>Development</a:t>
            </a:r>
            <a:r>
              <a:rPr lang="pt-BR" dirty="0">
                <a:ea typeface="+mn-lt"/>
                <a:cs typeface="+mn-lt"/>
              </a:rPr>
              <a:t> </a:t>
            </a:r>
            <a:r>
              <a:rPr lang="pt-BR" dirty="0" err="1">
                <a:ea typeface="+mn-lt"/>
                <a:cs typeface="+mn-lt"/>
              </a:rPr>
              <a:t>Indicators</a:t>
            </a:r>
            <a:r>
              <a:rPr lang="pt-BR" dirty="0">
                <a:ea typeface="+mn-lt"/>
                <a:cs typeface="+mn-lt"/>
              </a:rPr>
              <a:t>, The World Bank. </a:t>
            </a:r>
            <a:r>
              <a:rPr lang="pt-BR" dirty="0">
                <a:ea typeface="+mn-lt"/>
                <a:cs typeface="+mn-lt"/>
                <a:hlinkClick r:id="rId2"/>
              </a:rPr>
              <a:t>https://databank.worldbank.org/source/world-development-indicators</a:t>
            </a:r>
            <a:r>
              <a:rPr lang="pt-BR" dirty="0">
                <a:ea typeface="+mn-lt"/>
                <a:cs typeface="+mn-lt"/>
              </a:rPr>
              <a:t> </a:t>
            </a:r>
          </a:p>
          <a:p>
            <a:r>
              <a:rPr lang="pt-BR" dirty="0">
                <a:ea typeface="+mn-lt"/>
                <a:cs typeface="+mn-lt"/>
              </a:rPr>
              <a:t>Food </a:t>
            </a:r>
            <a:r>
              <a:rPr lang="pt-BR" dirty="0" err="1">
                <a:ea typeface="+mn-lt"/>
                <a:cs typeface="+mn-lt"/>
              </a:rPr>
              <a:t>PricesFor</a:t>
            </a:r>
            <a:r>
              <a:rPr lang="pt-BR" dirty="0">
                <a:ea typeface="+mn-lt"/>
                <a:cs typeface="+mn-lt"/>
              </a:rPr>
              <a:t> </a:t>
            </a:r>
            <a:r>
              <a:rPr lang="pt-BR" dirty="0" err="1">
                <a:ea typeface="+mn-lt"/>
                <a:cs typeface="+mn-lt"/>
              </a:rPr>
              <a:t>Nutrition</a:t>
            </a:r>
            <a:r>
              <a:rPr lang="pt-BR" dirty="0">
                <a:ea typeface="+mn-lt"/>
                <a:cs typeface="+mn-lt"/>
              </a:rPr>
              <a:t>, The World Bank.  </a:t>
            </a:r>
            <a:r>
              <a:rPr lang="pt-BR" dirty="0">
                <a:ea typeface="+mn-lt"/>
                <a:cs typeface="+mn-lt"/>
                <a:hlinkClick r:id="rId3"/>
              </a:rPr>
              <a:t>https://databank.worldbank.org/source/food-prices-for-nutrition</a:t>
            </a:r>
            <a:endParaRPr lang="pt-BR" dirty="0">
              <a:ea typeface="+mn-lt"/>
              <a:cs typeface="+mn-lt"/>
            </a:endParaRPr>
          </a:p>
          <a:p>
            <a:r>
              <a:rPr lang="en-US" b="0" i="0" dirty="0">
                <a:solidFill>
                  <a:srgbClr val="BFBFBF"/>
                </a:solidFill>
                <a:effectLst/>
                <a:latin typeface="-apple-system"/>
              </a:rPr>
              <a:t>Miller, V., Webb, P., </a:t>
            </a:r>
            <a:r>
              <a:rPr lang="en-US" b="0" i="0" dirty="0" err="1">
                <a:solidFill>
                  <a:srgbClr val="BFBFBF"/>
                </a:solidFill>
                <a:effectLst/>
                <a:latin typeface="-apple-system"/>
              </a:rPr>
              <a:t>Cudhea</a:t>
            </a:r>
            <a:r>
              <a:rPr lang="en-US" b="0" i="0" dirty="0">
                <a:solidFill>
                  <a:srgbClr val="BFBFBF"/>
                </a:solidFill>
                <a:effectLst/>
                <a:latin typeface="-apple-system"/>
              </a:rPr>
              <a:t>, F. </a:t>
            </a:r>
            <a:r>
              <a:rPr lang="en-US" b="0" i="1" dirty="0">
                <a:solidFill>
                  <a:srgbClr val="BFBFBF"/>
                </a:solidFill>
                <a:effectLst/>
                <a:latin typeface="-apple-system"/>
              </a:rPr>
              <a:t>et al.</a:t>
            </a:r>
            <a:r>
              <a:rPr lang="en-US" b="0" i="0" dirty="0">
                <a:solidFill>
                  <a:srgbClr val="BFBFBF"/>
                </a:solidFill>
                <a:effectLst/>
                <a:latin typeface="-apple-system"/>
              </a:rPr>
              <a:t> Global dietary quality in 185 countries from 1990 to 2018 show wide differences by nation, age, education, and urbanicity. </a:t>
            </a:r>
            <a:r>
              <a:rPr lang="en-US" b="0" i="1" dirty="0">
                <a:solidFill>
                  <a:srgbClr val="BFBFBF"/>
                </a:solidFill>
                <a:effectLst/>
                <a:latin typeface="-apple-system"/>
              </a:rPr>
              <a:t>Nat Food</a:t>
            </a:r>
            <a:r>
              <a:rPr lang="en-US" b="0" i="0" dirty="0">
                <a:solidFill>
                  <a:srgbClr val="BFBFBF"/>
                </a:solidFill>
                <a:effectLst/>
                <a:latin typeface="-apple-system"/>
              </a:rPr>
              <a:t> </a:t>
            </a:r>
            <a:r>
              <a:rPr lang="en-US" b="1" i="0" dirty="0">
                <a:solidFill>
                  <a:srgbClr val="BFBFBF"/>
                </a:solidFill>
                <a:effectLst/>
                <a:latin typeface="-apple-system"/>
              </a:rPr>
              <a:t>3</a:t>
            </a:r>
            <a:r>
              <a:rPr lang="en-US" b="0" i="0" dirty="0">
                <a:solidFill>
                  <a:srgbClr val="BFBFBF"/>
                </a:solidFill>
                <a:effectLst/>
                <a:latin typeface="-apple-system"/>
              </a:rPr>
              <a:t>, 694–702 (2022). </a:t>
            </a:r>
            <a:r>
              <a:rPr lang="en-US" b="0" i="0" dirty="0">
                <a:solidFill>
                  <a:srgbClr val="BFBFBF"/>
                </a:solidFill>
                <a:effectLst/>
                <a:latin typeface="-apple-system"/>
                <a:hlinkClick r:id="rId4"/>
              </a:rPr>
              <a:t>https://doi.org/10.1038/s43016-022-00594-9</a:t>
            </a:r>
            <a:endParaRPr lang="pt-BR" b="0" i="0" dirty="0">
              <a:solidFill>
                <a:srgbClr val="BFBFBF"/>
              </a:solidFill>
              <a:effectLst/>
              <a:latin typeface="-apple-system"/>
              <a:ea typeface="+mn-lt"/>
              <a:cs typeface="+mn-lt"/>
            </a:endParaRPr>
          </a:p>
          <a:p>
            <a:r>
              <a:rPr lang="en-US" dirty="0">
                <a:ea typeface="+mn-lt"/>
                <a:cs typeface="+mn-lt"/>
              </a:rPr>
              <a:t>Global Dietary Database. </a:t>
            </a:r>
            <a:r>
              <a:rPr lang="en-US" dirty="0">
                <a:ea typeface="+mn-lt"/>
                <a:cs typeface="+mn-lt"/>
                <a:hlinkClick r:id="rId5"/>
              </a:rPr>
              <a:t>https://www.globaldietarydatabase.org/</a:t>
            </a:r>
            <a:endParaRPr lang="en-US" dirty="0">
              <a:ea typeface="+mn-lt"/>
              <a:cs typeface="+mn-lt"/>
            </a:endParaRPr>
          </a:p>
          <a:p>
            <a:r>
              <a:rPr lang="en-US" dirty="0">
                <a:ea typeface="+mn-lt"/>
                <a:cs typeface="+mn-lt"/>
              </a:rPr>
              <a:t>Global Nutrition Report. </a:t>
            </a:r>
            <a:r>
              <a:rPr lang="en-US" dirty="0">
                <a:ea typeface="+mn-lt"/>
                <a:cs typeface="+mn-lt"/>
                <a:hlinkClick r:id="rId6"/>
              </a:rPr>
              <a:t>https://globalnutritionreport.org/</a:t>
            </a:r>
            <a:endParaRPr lang="en-US" dirty="0">
              <a:ea typeface="+mn-lt"/>
              <a:cs typeface="+mn-lt"/>
            </a:endParaRPr>
          </a:p>
          <a:p>
            <a:pPr marL="0" indent="0">
              <a:buNone/>
            </a:pPr>
            <a:endParaRPr lang="en-US" dirty="0">
              <a:ea typeface="+mn-lt"/>
              <a:cs typeface="+mn-lt"/>
            </a:endParaRPr>
          </a:p>
        </p:txBody>
      </p:sp>
      <p:sp>
        <p:nvSpPr>
          <p:cNvPr id="6" name="Espaço Reservado para Número de Slide 5">
            <a:extLst>
              <a:ext uri="{FF2B5EF4-FFF2-40B4-BE49-F238E27FC236}">
                <a16:creationId xmlns:a16="http://schemas.microsoft.com/office/drawing/2014/main" id="{6359A345-F4C6-BE01-B830-0778989E7E63}"/>
              </a:ext>
            </a:extLst>
          </p:cNvPr>
          <p:cNvSpPr>
            <a:spLocks noGrp="1"/>
          </p:cNvSpPr>
          <p:nvPr>
            <p:ph type="sldNum" sz="quarter" idx="12"/>
          </p:nvPr>
        </p:nvSpPr>
        <p:spPr/>
        <p:txBody>
          <a:bodyPr/>
          <a:lstStyle/>
          <a:p>
            <a:pPr rtl="0"/>
            <a:fld id="{DBA1B0FB-D917-4C8C-928F-313BD683BF39}" type="slidenum">
              <a:rPr lang="pt-BR" smtClean="0"/>
              <a:t>18</a:t>
            </a:fld>
            <a:endParaRPr lang="pt-BR"/>
          </a:p>
        </p:txBody>
      </p:sp>
    </p:spTree>
    <p:extLst>
      <p:ext uri="{BB962C8B-B14F-4D97-AF65-F5344CB8AC3E}">
        <p14:creationId xmlns:p14="http://schemas.microsoft.com/office/powerpoint/2010/main" val="373599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ítulo 10">
            <a:extLst>
              <a:ext uri="{FF2B5EF4-FFF2-40B4-BE49-F238E27FC236}">
                <a16:creationId xmlns:a16="http://schemas.microsoft.com/office/drawing/2014/main" id="{581E8936-2270-47FE-94A4-398CB123EF90}"/>
              </a:ext>
            </a:extLst>
          </p:cNvPr>
          <p:cNvSpPr>
            <a:spLocks noGrp="1"/>
          </p:cNvSpPr>
          <p:nvPr>
            <p:ph type="title"/>
          </p:nvPr>
        </p:nvSpPr>
        <p:spPr>
          <a:xfrm>
            <a:off x="591806" y="3757874"/>
            <a:ext cx="3120385" cy="759536"/>
          </a:xfrm>
        </p:spPr>
        <p:txBody>
          <a:bodyPr wrap="square" rtlCol="0" anchor="t">
            <a:normAutofit/>
          </a:bodyPr>
          <a:lstStyle/>
          <a:p>
            <a:pPr rtl="0"/>
            <a:r>
              <a:rPr lang="pt-BR" dirty="0" err="1"/>
              <a:t>Objective</a:t>
            </a:r>
            <a:endParaRPr lang="pt-BR" dirty="0"/>
          </a:p>
        </p:txBody>
      </p:sp>
      <p:pic>
        <p:nvPicPr>
          <p:cNvPr id="16" name="Espaço Reservado para Imagem 15">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a:srcRect t="22873" b="17845"/>
          <a:stretch/>
        </p:blipFill>
        <p:spPr>
          <a:xfrm>
            <a:off x="20" y="-39746"/>
            <a:ext cx="12191980" cy="2769694"/>
          </a:xfrm>
          <a:noFill/>
        </p:spPr>
      </p:pic>
      <p:sp>
        <p:nvSpPr>
          <p:cNvPr id="6" name="Espaço Reservado para o Número do Slide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wrap="square" rtlCol="0" anchor="ctr">
            <a:normAutofit/>
          </a:bodyPr>
          <a:lstStyle/>
          <a:p>
            <a:pPr rtl="0">
              <a:spcAft>
                <a:spcPts val="600"/>
              </a:spcAft>
            </a:pPr>
            <a:fld id="{DBA1B0FB-D917-4C8C-928F-313BD683BF39}" type="slidenum">
              <a:rPr lang="pt-BR" smtClean="0"/>
              <a:pPr rtl="0">
                <a:spcAft>
                  <a:spcPts val="600"/>
                </a:spcAft>
              </a:pPr>
              <a:t>2</a:t>
            </a:fld>
            <a:endParaRPr lang="pt-BR"/>
          </a:p>
        </p:txBody>
      </p:sp>
      <p:sp>
        <p:nvSpPr>
          <p:cNvPr id="4" name="Espaço Reservado para Conteúdo 3">
            <a:extLst>
              <a:ext uri="{FF2B5EF4-FFF2-40B4-BE49-F238E27FC236}">
                <a16:creationId xmlns:a16="http://schemas.microsoft.com/office/drawing/2014/main" id="{84D80AF8-37CB-45CB-FDE3-D5641864E46B}"/>
              </a:ext>
            </a:extLst>
          </p:cNvPr>
          <p:cNvSpPr>
            <a:spLocks noGrp="1"/>
          </p:cNvSpPr>
          <p:nvPr>
            <p:ph sz="quarter" idx="15"/>
          </p:nvPr>
        </p:nvSpPr>
        <p:spPr>
          <a:xfrm>
            <a:off x="5767378" y="3429000"/>
            <a:ext cx="6221412" cy="2878612"/>
          </a:xfrm>
        </p:spPr>
        <p:txBody>
          <a:bodyPr/>
          <a:lstStyle/>
          <a:p>
            <a:r>
              <a:rPr kumimoji="0" lang="pt-BR" altLang="pt-BR" sz="2800" b="0" i="0" u="none" strike="noStrike" cap="none" normalizeH="0" baseline="0" dirty="0" err="1">
                <a:ln>
                  <a:noFill/>
                </a:ln>
                <a:solidFill>
                  <a:srgbClr val="E8EAED"/>
                </a:solidFill>
                <a:effectLst/>
                <a:latin typeface="inherit"/>
              </a:rPr>
              <a:t>To</a:t>
            </a:r>
            <a:r>
              <a:rPr kumimoji="0" lang="pt-BR" altLang="pt-BR" sz="2800" b="0" i="0" u="none" strike="noStrike" cap="none" normalizeH="0" baseline="0" dirty="0">
                <a:ln>
                  <a:noFill/>
                </a:ln>
                <a:solidFill>
                  <a:srgbClr val="E8EAED"/>
                </a:solidFill>
                <a:effectLst/>
                <a:latin typeface="inherit"/>
              </a:rPr>
              <a:t> find the </a:t>
            </a:r>
            <a:r>
              <a:rPr kumimoji="0" lang="pt-BR" altLang="pt-BR" sz="2800" b="0" i="0" u="none" strike="noStrike" cap="none" normalizeH="0" baseline="0" dirty="0" err="1">
                <a:ln>
                  <a:noFill/>
                </a:ln>
                <a:solidFill>
                  <a:srgbClr val="E8EAED"/>
                </a:solidFill>
                <a:effectLst/>
                <a:latin typeface="inherit"/>
              </a:rPr>
              <a:t>variables</a:t>
            </a:r>
            <a:r>
              <a:rPr kumimoji="0" lang="pt-BR" altLang="pt-BR" sz="2800" b="0" i="0" u="none" strike="noStrike" cap="none" normalizeH="0" baseline="0" dirty="0">
                <a:ln>
                  <a:noFill/>
                </a:ln>
                <a:solidFill>
                  <a:srgbClr val="E8EAED"/>
                </a:solidFill>
                <a:effectLst/>
                <a:latin typeface="inherit"/>
              </a:rPr>
              <a:t> </a:t>
            </a:r>
            <a:r>
              <a:rPr kumimoji="0" lang="pt-BR" altLang="pt-BR" sz="2800" b="0" i="0" u="none" strike="noStrike" cap="none" normalizeH="0" baseline="0" dirty="0" err="1">
                <a:ln>
                  <a:noFill/>
                </a:ln>
                <a:solidFill>
                  <a:srgbClr val="E8EAED"/>
                </a:solidFill>
                <a:effectLst/>
                <a:latin typeface="inherit"/>
              </a:rPr>
              <a:t>that</a:t>
            </a:r>
            <a:r>
              <a:rPr kumimoji="0" lang="pt-BR" altLang="pt-BR" sz="2800" b="0" i="0" u="none" strike="noStrike" cap="none" normalizeH="0" baseline="0" dirty="0">
                <a:ln>
                  <a:noFill/>
                </a:ln>
                <a:solidFill>
                  <a:srgbClr val="E8EAED"/>
                </a:solidFill>
                <a:effectLst/>
                <a:latin typeface="inherit"/>
              </a:rPr>
              <a:t> </a:t>
            </a:r>
            <a:r>
              <a:rPr kumimoji="0" lang="pt-BR" altLang="pt-BR" sz="2800" b="0" i="0" u="none" strike="noStrike" cap="none" normalizeH="0" baseline="0" dirty="0" err="1">
                <a:ln>
                  <a:noFill/>
                </a:ln>
                <a:solidFill>
                  <a:srgbClr val="E8EAED"/>
                </a:solidFill>
                <a:effectLst/>
                <a:latin typeface="inherit"/>
              </a:rPr>
              <a:t>can</a:t>
            </a:r>
            <a:r>
              <a:rPr kumimoji="0" lang="pt-BR" altLang="pt-BR" sz="2800" b="0" i="0" u="none" strike="noStrike" cap="none" normalizeH="0" baseline="0" dirty="0">
                <a:ln>
                  <a:noFill/>
                </a:ln>
                <a:solidFill>
                  <a:srgbClr val="E8EAED"/>
                </a:solidFill>
                <a:effectLst/>
                <a:latin typeface="inherit"/>
              </a:rPr>
              <a:t> </a:t>
            </a:r>
            <a:r>
              <a:rPr kumimoji="0" lang="pt-BR" altLang="pt-BR" sz="2800" b="0" i="0" u="none" strike="noStrike" cap="none" normalizeH="0" baseline="0" dirty="0" err="1">
                <a:ln>
                  <a:noFill/>
                </a:ln>
                <a:solidFill>
                  <a:srgbClr val="E8EAED"/>
                </a:solidFill>
                <a:effectLst/>
                <a:latin typeface="inherit"/>
              </a:rPr>
              <a:t>explain</a:t>
            </a:r>
            <a:r>
              <a:rPr kumimoji="0" lang="pt-BR" altLang="pt-BR" sz="2800" b="0" i="0" u="none" strike="noStrike" cap="none" normalizeH="0" baseline="0" dirty="0">
                <a:ln>
                  <a:noFill/>
                </a:ln>
                <a:solidFill>
                  <a:srgbClr val="E8EAED"/>
                </a:solidFill>
                <a:effectLst/>
                <a:latin typeface="inherit"/>
              </a:rPr>
              <a:t> </a:t>
            </a:r>
            <a:r>
              <a:rPr kumimoji="0" lang="pt-BR" altLang="pt-BR" sz="2800" b="0" i="0" u="none" strike="noStrike" cap="none" normalizeH="0" baseline="0" dirty="0" err="1">
                <a:ln>
                  <a:noFill/>
                </a:ln>
                <a:solidFill>
                  <a:srgbClr val="E8EAED"/>
                </a:solidFill>
                <a:effectLst/>
                <a:latin typeface="inherit"/>
              </a:rPr>
              <a:t>if</a:t>
            </a:r>
            <a:r>
              <a:rPr kumimoji="0" lang="pt-BR" altLang="pt-BR" sz="2800" b="0" i="0" u="none" strike="noStrike" cap="none" normalizeH="0" baseline="0" dirty="0">
                <a:ln>
                  <a:noFill/>
                </a:ln>
                <a:solidFill>
                  <a:srgbClr val="E8EAED"/>
                </a:solidFill>
                <a:effectLst/>
                <a:latin typeface="inherit"/>
              </a:rPr>
              <a:t> a </a:t>
            </a:r>
            <a:r>
              <a:rPr kumimoji="0" lang="pt-BR" altLang="pt-BR" sz="2800" b="0" i="0" u="none" strike="noStrike" cap="none" normalizeH="0" baseline="0" dirty="0" err="1">
                <a:ln>
                  <a:noFill/>
                </a:ln>
                <a:solidFill>
                  <a:srgbClr val="E8EAED"/>
                </a:solidFill>
                <a:effectLst/>
                <a:latin typeface="inherit"/>
              </a:rPr>
              <a:t>country’s</a:t>
            </a:r>
            <a:r>
              <a:rPr kumimoji="0" lang="pt-BR" altLang="pt-BR" sz="2800" b="0" i="0" u="none" strike="noStrike" cap="none" normalizeH="0" baseline="0" dirty="0">
                <a:ln>
                  <a:noFill/>
                </a:ln>
                <a:solidFill>
                  <a:srgbClr val="E8EAED"/>
                </a:solidFill>
                <a:effectLst/>
                <a:latin typeface="inherit"/>
              </a:rPr>
              <a:t> diet </a:t>
            </a:r>
            <a:r>
              <a:rPr kumimoji="0" lang="pt-BR" altLang="pt-BR" sz="2800" b="0" i="0" u="none" strike="noStrike" cap="none" normalizeH="0" baseline="0" dirty="0" err="1">
                <a:ln>
                  <a:noFill/>
                </a:ln>
                <a:solidFill>
                  <a:srgbClr val="E8EAED"/>
                </a:solidFill>
                <a:effectLst/>
                <a:latin typeface="inherit"/>
              </a:rPr>
              <a:t>is</a:t>
            </a:r>
            <a:r>
              <a:rPr kumimoji="0" lang="pt-BR" altLang="pt-BR" sz="2800" b="0" i="0" u="none" strike="noStrike" cap="none" normalizeH="0" baseline="0" dirty="0">
                <a:ln>
                  <a:noFill/>
                </a:ln>
                <a:solidFill>
                  <a:srgbClr val="E8EAED"/>
                </a:solidFill>
                <a:effectLst/>
                <a:latin typeface="inherit"/>
              </a:rPr>
              <a:t> </a:t>
            </a:r>
            <a:r>
              <a:rPr kumimoji="0" lang="pt-BR" altLang="pt-BR" sz="2800" b="0" i="0" u="none" strike="noStrike" cap="none" normalizeH="0" baseline="0" dirty="0" err="1">
                <a:ln>
                  <a:noFill/>
                </a:ln>
                <a:solidFill>
                  <a:srgbClr val="E8EAED"/>
                </a:solidFill>
                <a:effectLst/>
                <a:latin typeface="inherit"/>
              </a:rPr>
              <a:t>healthy</a:t>
            </a:r>
            <a:r>
              <a:rPr kumimoji="0" lang="pt-BR" altLang="pt-BR" sz="2800" b="0" i="0" u="none" strike="noStrike" cap="none" normalizeH="0" baseline="0" dirty="0">
                <a:ln>
                  <a:noFill/>
                </a:ln>
                <a:solidFill>
                  <a:srgbClr val="E8EAED"/>
                </a:solidFill>
                <a:effectLst/>
                <a:latin typeface="inherit"/>
              </a:rPr>
              <a:t> </a:t>
            </a:r>
            <a:r>
              <a:rPr kumimoji="0" lang="pt-BR" altLang="pt-BR" sz="2800" b="0" i="0" u="none" strike="noStrike" cap="none" normalizeH="0" baseline="0" dirty="0" err="1">
                <a:ln>
                  <a:noFill/>
                </a:ln>
                <a:solidFill>
                  <a:srgbClr val="E8EAED"/>
                </a:solidFill>
                <a:effectLst/>
                <a:latin typeface="inherit"/>
              </a:rPr>
              <a:t>through</a:t>
            </a:r>
            <a:r>
              <a:rPr kumimoji="0" lang="pt-BR" altLang="pt-BR" sz="2800" b="0" i="0" u="none" strike="noStrike" cap="none" normalizeH="0" baseline="0" dirty="0">
                <a:ln>
                  <a:noFill/>
                </a:ln>
                <a:solidFill>
                  <a:srgbClr val="E8EAED"/>
                </a:solidFill>
                <a:effectLst/>
                <a:latin typeface="inherit"/>
              </a:rPr>
              <a:t> </a:t>
            </a:r>
            <a:r>
              <a:rPr kumimoji="0" lang="pt-BR" altLang="pt-BR" sz="2800" b="0" i="0" u="none" strike="noStrike" cap="none" normalizeH="0" baseline="0" dirty="0" err="1">
                <a:ln>
                  <a:noFill/>
                </a:ln>
                <a:solidFill>
                  <a:srgbClr val="E8EAED"/>
                </a:solidFill>
                <a:effectLst/>
                <a:latin typeface="inherit"/>
              </a:rPr>
              <a:t>other</a:t>
            </a:r>
            <a:r>
              <a:rPr kumimoji="0" lang="pt-BR" altLang="pt-BR" sz="2800" b="0" i="0" u="none" strike="noStrike" cap="none" normalizeH="0" baseline="0" dirty="0">
                <a:ln>
                  <a:noFill/>
                </a:ln>
                <a:solidFill>
                  <a:srgbClr val="E8EAED"/>
                </a:solidFill>
                <a:effectLst/>
                <a:latin typeface="inherit"/>
              </a:rPr>
              <a:t> data </a:t>
            </a:r>
            <a:r>
              <a:rPr kumimoji="0" lang="pt-BR" altLang="pt-BR" sz="2800" b="0" i="0" u="none" strike="noStrike" cap="none" normalizeH="0" baseline="0" dirty="0" err="1">
                <a:ln>
                  <a:noFill/>
                </a:ln>
                <a:solidFill>
                  <a:srgbClr val="E8EAED"/>
                </a:solidFill>
                <a:effectLst/>
                <a:latin typeface="inherit"/>
              </a:rPr>
              <a:t>rather</a:t>
            </a:r>
            <a:r>
              <a:rPr kumimoji="0" lang="pt-BR" altLang="pt-BR" sz="2800" b="0" i="0" u="none" strike="noStrike" cap="none" normalizeH="0" baseline="0" dirty="0">
                <a:ln>
                  <a:noFill/>
                </a:ln>
                <a:solidFill>
                  <a:srgbClr val="E8EAED"/>
                </a:solidFill>
                <a:effectLst/>
                <a:latin typeface="inherit"/>
              </a:rPr>
              <a:t> </a:t>
            </a:r>
            <a:r>
              <a:rPr kumimoji="0" lang="pt-BR" altLang="pt-BR" sz="2800" b="0" i="0" u="none" strike="noStrike" cap="none" normalizeH="0" baseline="0" dirty="0" err="1">
                <a:ln>
                  <a:noFill/>
                </a:ln>
                <a:solidFill>
                  <a:srgbClr val="E8EAED"/>
                </a:solidFill>
                <a:effectLst/>
                <a:latin typeface="inherit"/>
              </a:rPr>
              <a:t>than</a:t>
            </a:r>
            <a:r>
              <a:rPr kumimoji="0" lang="pt-BR" altLang="pt-BR" sz="2800" b="0" i="0" u="none" strike="noStrike" cap="none" normalizeH="0" baseline="0" dirty="0">
                <a:ln>
                  <a:noFill/>
                </a:ln>
                <a:solidFill>
                  <a:srgbClr val="E8EAED"/>
                </a:solidFill>
                <a:effectLst/>
                <a:latin typeface="inherit"/>
              </a:rPr>
              <a:t> food </a:t>
            </a:r>
            <a:r>
              <a:rPr kumimoji="0" lang="pt-BR" altLang="pt-BR" sz="2800" b="0" i="0" u="none" strike="noStrike" cap="none" normalizeH="0" baseline="0" dirty="0" err="1">
                <a:ln>
                  <a:noFill/>
                </a:ln>
                <a:solidFill>
                  <a:srgbClr val="E8EAED"/>
                </a:solidFill>
                <a:effectLst/>
                <a:latin typeface="inherit"/>
              </a:rPr>
              <a:t>measurements</a:t>
            </a:r>
            <a:r>
              <a:rPr kumimoji="0" lang="pt-BR" altLang="pt-BR" sz="2800" b="0" i="0" u="none" strike="noStrike" cap="none" normalizeH="0" baseline="0" dirty="0">
                <a:ln>
                  <a:noFill/>
                </a:ln>
                <a:solidFill>
                  <a:srgbClr val="E8EAED"/>
                </a:solidFill>
                <a:effectLst/>
                <a:latin typeface="inherit"/>
              </a:rPr>
              <a:t>, </a:t>
            </a:r>
            <a:r>
              <a:rPr kumimoji="0" lang="pt-BR" altLang="pt-BR" sz="2800" b="0" i="0" u="none" strike="noStrike" cap="none" normalizeH="0" baseline="0" dirty="0" err="1">
                <a:ln>
                  <a:noFill/>
                </a:ln>
                <a:solidFill>
                  <a:srgbClr val="E8EAED"/>
                </a:solidFill>
                <a:effectLst/>
                <a:latin typeface="inherit"/>
              </a:rPr>
              <a:t>and</a:t>
            </a:r>
            <a:r>
              <a:rPr kumimoji="0" lang="pt-BR" altLang="pt-BR" sz="2800" b="0" i="0" u="none" strike="noStrike" cap="none" normalizeH="0" baseline="0" dirty="0">
                <a:ln>
                  <a:noFill/>
                </a:ln>
                <a:solidFill>
                  <a:srgbClr val="E8EAED"/>
                </a:solidFill>
                <a:effectLst/>
                <a:latin typeface="inherit"/>
              </a:rPr>
              <a:t> </a:t>
            </a:r>
            <a:r>
              <a:rPr kumimoji="0" lang="pt-BR" altLang="pt-BR" sz="2800" b="0" i="0" u="none" strike="noStrike" cap="none" normalizeH="0" baseline="0" dirty="0" err="1">
                <a:ln>
                  <a:noFill/>
                </a:ln>
                <a:solidFill>
                  <a:srgbClr val="E8EAED"/>
                </a:solidFill>
                <a:effectLst/>
                <a:latin typeface="inherit"/>
              </a:rPr>
              <a:t>to</a:t>
            </a:r>
            <a:r>
              <a:rPr kumimoji="0" lang="pt-BR" altLang="pt-BR" sz="2800" b="0" i="0" u="none" strike="noStrike" cap="none" normalizeH="0" baseline="0" dirty="0">
                <a:ln>
                  <a:noFill/>
                </a:ln>
                <a:solidFill>
                  <a:srgbClr val="E8EAED"/>
                </a:solidFill>
                <a:effectLst/>
                <a:latin typeface="inherit"/>
              </a:rPr>
              <a:t> </a:t>
            </a:r>
            <a:r>
              <a:rPr kumimoji="0" lang="pt-BR" altLang="pt-BR" sz="2800" b="0" i="0" u="none" strike="noStrike" cap="none" normalizeH="0" baseline="0" dirty="0" err="1">
                <a:ln>
                  <a:noFill/>
                </a:ln>
                <a:solidFill>
                  <a:srgbClr val="E8EAED"/>
                </a:solidFill>
                <a:effectLst/>
                <a:latin typeface="inherit"/>
              </a:rPr>
              <a:t>create</a:t>
            </a:r>
            <a:r>
              <a:rPr kumimoji="0" lang="pt-BR" altLang="pt-BR" sz="2800" b="0" i="0" u="none" strike="noStrike" cap="none" normalizeH="0" baseline="0" dirty="0">
                <a:ln>
                  <a:noFill/>
                </a:ln>
                <a:solidFill>
                  <a:srgbClr val="E8EAED"/>
                </a:solidFill>
                <a:effectLst/>
                <a:latin typeface="inherit"/>
              </a:rPr>
              <a:t> a predictive model </a:t>
            </a:r>
            <a:r>
              <a:rPr kumimoji="0" lang="pt-BR" altLang="pt-BR" sz="2800" b="0" i="0" u="none" strike="noStrike" cap="none" normalizeH="0" baseline="0" dirty="0" err="1">
                <a:ln>
                  <a:noFill/>
                </a:ln>
                <a:solidFill>
                  <a:srgbClr val="E8EAED"/>
                </a:solidFill>
                <a:effectLst/>
                <a:latin typeface="inherit"/>
              </a:rPr>
              <a:t>to</a:t>
            </a:r>
            <a:r>
              <a:rPr kumimoji="0" lang="pt-BR" altLang="pt-BR" sz="2800" b="0" i="0" u="none" strike="noStrike" cap="none" normalizeH="0" baseline="0" dirty="0">
                <a:ln>
                  <a:noFill/>
                </a:ln>
                <a:solidFill>
                  <a:srgbClr val="E8EAED"/>
                </a:solidFill>
                <a:effectLst/>
                <a:latin typeface="inherit"/>
              </a:rPr>
              <a:t> </a:t>
            </a:r>
            <a:r>
              <a:rPr kumimoji="0" lang="pt-BR" altLang="pt-BR" sz="2800" b="0" i="0" u="none" strike="noStrike" cap="none" normalizeH="0" baseline="0" dirty="0" err="1">
                <a:ln>
                  <a:noFill/>
                </a:ln>
                <a:solidFill>
                  <a:srgbClr val="E8EAED"/>
                </a:solidFill>
                <a:effectLst/>
                <a:latin typeface="inherit"/>
              </a:rPr>
              <a:t>find</a:t>
            </a:r>
            <a:r>
              <a:rPr kumimoji="0" lang="pt-BR" altLang="pt-BR" sz="2800" b="0" i="0" u="none" strike="noStrike" cap="none" normalizeH="0" baseline="0" dirty="0">
                <a:ln>
                  <a:noFill/>
                </a:ln>
                <a:solidFill>
                  <a:srgbClr val="E8EAED"/>
                </a:solidFill>
                <a:effectLst/>
                <a:latin typeface="inherit"/>
              </a:rPr>
              <a:t> </a:t>
            </a:r>
            <a:r>
              <a:rPr kumimoji="0" lang="pt-BR" altLang="pt-BR" sz="2800" b="0" i="0" u="none" strike="noStrike" cap="none" normalizeH="0" baseline="0" dirty="0" err="1">
                <a:ln>
                  <a:noFill/>
                </a:ln>
                <a:solidFill>
                  <a:srgbClr val="E8EAED"/>
                </a:solidFill>
                <a:effectLst/>
                <a:latin typeface="inherit"/>
              </a:rPr>
              <a:t>how</a:t>
            </a:r>
            <a:r>
              <a:rPr kumimoji="0" lang="pt-BR" altLang="pt-BR" sz="2800" b="0" i="0" u="none" strike="noStrike" cap="none" normalizeH="0" baseline="0" dirty="0">
                <a:ln>
                  <a:noFill/>
                </a:ln>
                <a:solidFill>
                  <a:srgbClr val="E8EAED"/>
                </a:solidFill>
                <a:effectLst/>
                <a:latin typeface="inherit"/>
              </a:rPr>
              <a:t> </a:t>
            </a:r>
            <a:r>
              <a:rPr kumimoji="0" lang="pt-BR" altLang="pt-BR" sz="2800" b="0" i="0" u="none" strike="noStrike" cap="none" normalizeH="0" baseline="0" dirty="0" err="1">
                <a:ln>
                  <a:noFill/>
                </a:ln>
                <a:solidFill>
                  <a:srgbClr val="E8EAED"/>
                </a:solidFill>
                <a:effectLst/>
                <a:latin typeface="inherit"/>
              </a:rPr>
              <a:t>healthy</a:t>
            </a:r>
            <a:r>
              <a:rPr kumimoji="0" lang="pt-BR" altLang="pt-BR" sz="2800" b="0" i="0" u="none" strike="noStrike" cap="none" normalizeH="0" baseline="0" dirty="0">
                <a:ln>
                  <a:noFill/>
                </a:ln>
                <a:solidFill>
                  <a:srgbClr val="E8EAED"/>
                </a:solidFill>
                <a:effectLst/>
                <a:latin typeface="inherit"/>
              </a:rPr>
              <a:t> a diet </a:t>
            </a:r>
            <a:r>
              <a:rPr kumimoji="0" lang="pt-BR" altLang="pt-BR" sz="2800" b="0" i="0" u="none" strike="noStrike" cap="none" normalizeH="0" baseline="0" dirty="0" err="1">
                <a:ln>
                  <a:noFill/>
                </a:ln>
                <a:solidFill>
                  <a:srgbClr val="E8EAED"/>
                </a:solidFill>
                <a:effectLst/>
                <a:latin typeface="inherit"/>
              </a:rPr>
              <a:t>will</a:t>
            </a:r>
            <a:r>
              <a:rPr kumimoji="0" lang="pt-BR" altLang="pt-BR" sz="2800" b="0" i="0" u="none" strike="noStrike" cap="none" normalizeH="0" baseline="0" dirty="0">
                <a:ln>
                  <a:noFill/>
                </a:ln>
                <a:solidFill>
                  <a:srgbClr val="E8EAED"/>
                </a:solidFill>
                <a:effectLst/>
                <a:latin typeface="inherit"/>
              </a:rPr>
              <a:t> </a:t>
            </a:r>
            <a:r>
              <a:rPr kumimoji="0" lang="pt-BR" altLang="pt-BR" sz="2800" b="0" i="0" u="none" strike="noStrike" cap="none" normalizeH="0" baseline="0" dirty="0" err="1">
                <a:ln>
                  <a:noFill/>
                </a:ln>
                <a:solidFill>
                  <a:srgbClr val="E8EAED"/>
                </a:solidFill>
                <a:effectLst/>
                <a:latin typeface="inherit"/>
              </a:rPr>
              <a:t>be</a:t>
            </a:r>
            <a:r>
              <a:rPr kumimoji="0" lang="pt-BR" altLang="pt-BR" sz="2800" b="0" i="0" u="none" strike="noStrike" cap="none" normalizeH="0" baseline="0" dirty="0">
                <a:ln>
                  <a:noFill/>
                </a:ln>
                <a:solidFill>
                  <a:srgbClr val="E8EAED"/>
                </a:solidFill>
                <a:effectLst/>
                <a:latin typeface="inherit"/>
              </a:rPr>
              <a:t> in the coming years.</a:t>
            </a:r>
            <a:r>
              <a:rPr kumimoji="0" lang="pt-BR" altLang="pt-BR" sz="1200" b="0" i="0" u="none" strike="noStrike" cap="none" normalizeH="0" baseline="0" dirty="0">
                <a:ln>
                  <a:noFill/>
                </a:ln>
                <a:solidFill>
                  <a:schemeClr val="tx1"/>
                </a:solidFill>
                <a:effectLst/>
              </a:rPr>
              <a:t> </a:t>
            </a:r>
            <a:endParaRPr kumimoji="0" lang="pt-BR" altLang="pt-BR" b="0" i="0" u="none" strike="noStrike" cap="none" normalizeH="0" baseline="0" dirty="0">
              <a:ln>
                <a:noFill/>
              </a:ln>
              <a:solidFill>
                <a:schemeClr val="tx1"/>
              </a:solidFill>
              <a:effectLst/>
              <a:latin typeface="Arial" panose="020B0604020202020204" pitchFamily="34" charset="0"/>
            </a:endParaRPr>
          </a:p>
          <a:p>
            <a:endParaRPr lang="pt-BR" dirty="0"/>
          </a:p>
        </p:txBody>
      </p:sp>
    </p:spTree>
    <p:extLst>
      <p:ext uri="{BB962C8B-B14F-4D97-AF65-F5344CB8AC3E}">
        <p14:creationId xmlns:p14="http://schemas.microsoft.com/office/powerpoint/2010/main" val="3521561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rtlCol="0"/>
          <a:lstStyle/>
          <a:p>
            <a:pPr rtl="0"/>
            <a:r>
              <a:rPr lang="pt-BR" dirty="0"/>
              <a:t>TimeLine</a:t>
            </a:r>
          </a:p>
        </p:txBody>
      </p:sp>
      <p:graphicFrame>
        <p:nvGraphicFramePr>
          <p:cNvPr id="4" name="Espaço Reservado para Conteúdo 3" descr="Espaço reservado para Smart Art da linha do tempo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84643628"/>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ço Reservado para o Número do Slide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pt-BR" smtClean="0"/>
              <a:pPr rtl="0"/>
              <a:t>3</a:t>
            </a:fld>
            <a:endParaRPr lang="pt-BR"/>
          </a:p>
        </p:txBody>
      </p:sp>
    </p:spTree>
    <p:extLst>
      <p:ext uri="{BB962C8B-B14F-4D97-AF65-F5344CB8AC3E}">
        <p14:creationId xmlns:p14="http://schemas.microsoft.com/office/powerpoint/2010/main" val="2624630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BCD7A2A-C86E-422C-B898-EA5362DE0E3A}"/>
              </a:ext>
            </a:extLst>
          </p:cNvPr>
          <p:cNvSpPr>
            <a:spLocks noGrp="1"/>
          </p:cNvSpPr>
          <p:nvPr>
            <p:ph idx="1"/>
          </p:nvPr>
        </p:nvSpPr>
        <p:spPr>
          <a:xfrm>
            <a:off x="467131" y="1868022"/>
            <a:ext cx="11090274" cy="4793077"/>
          </a:xfrm>
        </p:spPr>
        <p:txBody>
          <a:bodyPr vert="horz" wrap="square" lIns="0" tIns="0" rIns="0" bIns="0" rtlCol="0" anchor="t">
            <a:noAutofit/>
          </a:bodyPr>
          <a:lstStyle/>
          <a:p>
            <a:r>
              <a:rPr lang="en-US" sz="2400" dirty="0">
                <a:solidFill>
                  <a:srgbClr val="FFFFFF">
                    <a:alpha val="60000"/>
                  </a:srgbClr>
                </a:solidFill>
              </a:rPr>
              <a:t>It was the most expensive part of our project, we looked for several databases to find the ones that matches our subject. The chosen datasets are described below:</a:t>
            </a:r>
          </a:p>
          <a:p>
            <a:r>
              <a:rPr lang="en-US" sz="2400" dirty="0">
                <a:solidFill>
                  <a:srgbClr val="FFFFFF">
                    <a:alpha val="60000"/>
                  </a:srgbClr>
                </a:solidFill>
              </a:rPr>
              <a:t>Datasets:</a:t>
            </a:r>
          </a:p>
          <a:p>
            <a:pPr lvl="1"/>
            <a:r>
              <a:rPr lang="en-US" sz="1600" b="1" dirty="0">
                <a:solidFill>
                  <a:srgbClr val="FFFFFF">
                    <a:alpha val="60000"/>
                  </a:srgbClr>
                </a:solidFill>
              </a:rPr>
              <a:t>Prices for Nutrition: </a:t>
            </a:r>
          </a:p>
          <a:p>
            <a:pPr lvl="2"/>
            <a:r>
              <a:rPr lang="en-US" sz="1600" dirty="0">
                <a:solidFill>
                  <a:srgbClr val="FFFFFF">
                    <a:alpha val="60000"/>
                  </a:srgbClr>
                </a:solidFill>
              </a:rPr>
              <a:t>Contains measurements of food prices and related data for a healthy diet in each country.</a:t>
            </a:r>
          </a:p>
          <a:p>
            <a:pPr lvl="1"/>
            <a:r>
              <a:rPr lang="en-US" sz="1600" b="1" dirty="0">
                <a:solidFill>
                  <a:srgbClr val="FFFFFF">
                    <a:alpha val="60000"/>
                  </a:srgbClr>
                </a:solidFill>
              </a:rPr>
              <a:t>CPI (INFLATION):</a:t>
            </a:r>
          </a:p>
          <a:p>
            <a:pPr lvl="2"/>
            <a:r>
              <a:rPr lang="en-US" sz="1600" dirty="0">
                <a:solidFill>
                  <a:srgbClr val="FFFFFF">
                    <a:alpha val="60000"/>
                  </a:srgbClr>
                </a:solidFill>
              </a:rPr>
              <a:t>Measures the buying power of population. Can be useful alongside the last database for explaining if higher prices affects the availability of food.</a:t>
            </a:r>
          </a:p>
          <a:p>
            <a:pPr lvl="1"/>
            <a:r>
              <a:rPr lang="en-US" sz="1600" dirty="0">
                <a:solidFill>
                  <a:srgbClr val="FFFFFF">
                    <a:alpha val="60000"/>
                  </a:srgbClr>
                </a:solidFill>
              </a:rPr>
              <a:t>World Development Index:</a:t>
            </a:r>
          </a:p>
          <a:p>
            <a:pPr lvl="2"/>
            <a:r>
              <a:rPr lang="en-US" sz="1600" dirty="0">
                <a:solidFill>
                  <a:srgbClr val="FFFFFF">
                    <a:alpha val="60000"/>
                  </a:srgbClr>
                </a:solidFill>
              </a:rPr>
              <a:t>Provides lots of other features related to education, health, economy. We find there are potential indicators we didn´t added to the modelling, in this dataset.</a:t>
            </a:r>
          </a:p>
          <a:p>
            <a:pPr lvl="2"/>
            <a:endParaRPr lang="en-US" dirty="0">
              <a:solidFill>
                <a:srgbClr val="FFFFFF">
                  <a:alpha val="60000"/>
                </a:srgbClr>
              </a:solidFill>
            </a:endParaRPr>
          </a:p>
          <a:p>
            <a:pPr marL="0" indent="0">
              <a:buNone/>
            </a:pPr>
            <a:endParaRPr lang="pt-BR" dirty="0">
              <a:solidFill>
                <a:srgbClr val="FFFFFF">
                  <a:alpha val="60000"/>
                </a:srgbClr>
              </a:solidFill>
            </a:endParaRPr>
          </a:p>
        </p:txBody>
      </p:sp>
      <p:sp>
        <p:nvSpPr>
          <p:cNvPr id="6" name="Espaço Reservado para Número de Slide 5">
            <a:extLst>
              <a:ext uri="{FF2B5EF4-FFF2-40B4-BE49-F238E27FC236}">
                <a16:creationId xmlns:a16="http://schemas.microsoft.com/office/drawing/2014/main" id="{6359A345-F4C6-BE01-B830-0778989E7E63}"/>
              </a:ext>
            </a:extLst>
          </p:cNvPr>
          <p:cNvSpPr>
            <a:spLocks noGrp="1"/>
          </p:cNvSpPr>
          <p:nvPr>
            <p:ph type="sldNum" sz="quarter" idx="12"/>
          </p:nvPr>
        </p:nvSpPr>
        <p:spPr/>
        <p:txBody>
          <a:bodyPr/>
          <a:lstStyle/>
          <a:p>
            <a:pPr rtl="0"/>
            <a:fld id="{DBA1B0FB-D917-4C8C-928F-313BD683BF39}" type="slidenum">
              <a:rPr lang="pt-BR" smtClean="0"/>
              <a:t>4</a:t>
            </a:fld>
            <a:endParaRPr lang="pt-BR" dirty="0"/>
          </a:p>
        </p:txBody>
      </p:sp>
      <p:sp>
        <p:nvSpPr>
          <p:cNvPr id="5" name="Título 2">
            <a:extLst>
              <a:ext uri="{FF2B5EF4-FFF2-40B4-BE49-F238E27FC236}">
                <a16:creationId xmlns:a16="http://schemas.microsoft.com/office/drawing/2014/main" id="{75E12968-8CEE-1C29-C601-BC2783B778E1}"/>
              </a:ext>
            </a:extLst>
          </p:cNvPr>
          <p:cNvSpPr txBox="1">
            <a:spLocks/>
          </p:cNvSpPr>
          <p:nvPr/>
        </p:nvSpPr>
        <p:spPr>
          <a:xfrm>
            <a:off x="550862" y="522770"/>
            <a:ext cx="11091600" cy="1332000"/>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pt-BR" sz="4800" kern="1200" dirty="0">
                <a:solidFill>
                  <a:schemeClr val="tx1"/>
                </a:solidFill>
                <a:latin typeface="+mj-lt"/>
                <a:ea typeface="+mj-ea"/>
                <a:cs typeface="+mj-cs"/>
              </a:defRPr>
            </a:lvl1pPr>
          </a:lstStyle>
          <a:p>
            <a:pPr algn="ctr"/>
            <a:r>
              <a:rPr lang="pt-BR" dirty="0"/>
              <a:t>ETL </a:t>
            </a:r>
            <a:r>
              <a:rPr lang="pt-BR" sz="4800" dirty="0"/>
              <a:t>(</a:t>
            </a:r>
            <a:r>
              <a:rPr lang="en-US" sz="4800" dirty="0"/>
              <a:t>Data Extraction, Transformation and Load</a:t>
            </a:r>
            <a:r>
              <a:rPr lang="pt-BR" sz="4800" dirty="0"/>
              <a:t>)</a:t>
            </a:r>
            <a:endParaRPr lang="pt-BR" dirty="0"/>
          </a:p>
        </p:txBody>
      </p:sp>
    </p:spTree>
    <p:extLst>
      <p:ext uri="{BB962C8B-B14F-4D97-AF65-F5344CB8AC3E}">
        <p14:creationId xmlns:p14="http://schemas.microsoft.com/office/powerpoint/2010/main" val="1475681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BCD7A2A-C86E-422C-B898-EA5362DE0E3A}"/>
              </a:ext>
            </a:extLst>
          </p:cNvPr>
          <p:cNvSpPr>
            <a:spLocks noGrp="1"/>
          </p:cNvSpPr>
          <p:nvPr>
            <p:ph idx="1"/>
          </p:nvPr>
        </p:nvSpPr>
        <p:spPr>
          <a:xfrm>
            <a:off x="467131" y="1854770"/>
            <a:ext cx="11090274" cy="4806330"/>
          </a:xfrm>
        </p:spPr>
        <p:txBody>
          <a:bodyPr vert="horz" wrap="square" lIns="0" tIns="0" rIns="0" bIns="0" rtlCol="0" anchor="t">
            <a:noAutofit/>
          </a:bodyPr>
          <a:lstStyle/>
          <a:p>
            <a:r>
              <a:rPr lang="en-US" sz="2400" dirty="0">
                <a:solidFill>
                  <a:srgbClr val="FFFFFF">
                    <a:alpha val="60000"/>
                  </a:srgbClr>
                </a:solidFill>
              </a:rPr>
              <a:t>It was the most expensive part of our project, we looked for several databases to find the ones that matches our subject. The chosen datasets are described below:</a:t>
            </a:r>
          </a:p>
          <a:p>
            <a:r>
              <a:rPr lang="en-US" sz="2400" dirty="0">
                <a:solidFill>
                  <a:srgbClr val="FFFFFF">
                    <a:alpha val="60000"/>
                  </a:srgbClr>
                </a:solidFill>
              </a:rPr>
              <a:t>Datasets:</a:t>
            </a:r>
          </a:p>
          <a:p>
            <a:pPr lvl="1"/>
            <a:r>
              <a:rPr lang="en-US" sz="1600" b="1" dirty="0">
                <a:solidFill>
                  <a:srgbClr val="FFFFFF">
                    <a:alpha val="60000"/>
                  </a:srgbClr>
                </a:solidFill>
              </a:rPr>
              <a:t>Global Dietary Database:</a:t>
            </a:r>
          </a:p>
          <a:p>
            <a:pPr lvl="2"/>
            <a:r>
              <a:rPr lang="en-US" sz="1600" dirty="0">
                <a:solidFill>
                  <a:srgbClr val="FFFFFF">
                    <a:alpha val="60000"/>
                  </a:srgbClr>
                </a:solidFill>
              </a:rPr>
              <a:t>Provides how much food each country eat separated by their respective categories, e.g., whole grains, dairy…</a:t>
            </a:r>
          </a:p>
          <a:p>
            <a:pPr lvl="1"/>
            <a:r>
              <a:rPr lang="en-US" sz="1600" b="1" dirty="0">
                <a:solidFill>
                  <a:srgbClr val="FFFFFF">
                    <a:alpha val="60000"/>
                  </a:srgbClr>
                </a:solidFill>
              </a:rPr>
              <a:t>AHEI-2018</a:t>
            </a:r>
            <a:endParaRPr lang="en-US" sz="1600" dirty="0">
              <a:solidFill>
                <a:srgbClr val="FFFFFF">
                  <a:alpha val="60000"/>
                </a:srgbClr>
              </a:solidFill>
            </a:endParaRPr>
          </a:p>
          <a:p>
            <a:pPr lvl="2"/>
            <a:r>
              <a:rPr lang="en-US" dirty="0">
                <a:solidFill>
                  <a:srgbClr val="FFFFFF">
                    <a:alpha val="60000"/>
                  </a:srgbClr>
                </a:solidFill>
              </a:rPr>
              <a:t>Our target formula. AHEI-2018 is a dataset calculated in </a:t>
            </a:r>
            <a:r>
              <a:rPr lang="en-US" b="1" i="1" dirty="0">
                <a:solidFill>
                  <a:srgbClr val="BFBFBF"/>
                </a:solidFill>
                <a:effectLst/>
                <a:latin typeface="Harding"/>
              </a:rPr>
              <a:t>Global dietary quality in 185 countries from 1990 to 2018 show wide differences by nation, age, education, and urbanicity </a:t>
            </a:r>
            <a:r>
              <a:rPr lang="en-US" dirty="0">
                <a:solidFill>
                  <a:srgbClr val="BFBFBF"/>
                </a:solidFill>
                <a:effectLst/>
                <a:latin typeface="Harding"/>
              </a:rPr>
              <a:t>we used to </a:t>
            </a:r>
            <a:r>
              <a:rPr lang="en-US" dirty="0">
                <a:solidFill>
                  <a:srgbClr val="BFBFBF"/>
                </a:solidFill>
                <a:latin typeface="Harding"/>
              </a:rPr>
              <a:t>extract the AHEI formula.</a:t>
            </a:r>
            <a:endParaRPr lang="pt-BR" dirty="0">
              <a:solidFill>
                <a:srgbClr val="FFFFFF">
                  <a:alpha val="60000"/>
                </a:srgbClr>
              </a:solidFill>
            </a:endParaRPr>
          </a:p>
        </p:txBody>
      </p:sp>
      <p:sp>
        <p:nvSpPr>
          <p:cNvPr id="6" name="Espaço Reservado para Número de Slide 5">
            <a:extLst>
              <a:ext uri="{FF2B5EF4-FFF2-40B4-BE49-F238E27FC236}">
                <a16:creationId xmlns:a16="http://schemas.microsoft.com/office/drawing/2014/main" id="{6359A345-F4C6-BE01-B830-0778989E7E63}"/>
              </a:ext>
            </a:extLst>
          </p:cNvPr>
          <p:cNvSpPr>
            <a:spLocks noGrp="1"/>
          </p:cNvSpPr>
          <p:nvPr>
            <p:ph type="sldNum" sz="quarter" idx="12"/>
          </p:nvPr>
        </p:nvSpPr>
        <p:spPr/>
        <p:txBody>
          <a:bodyPr/>
          <a:lstStyle/>
          <a:p>
            <a:pPr rtl="0"/>
            <a:fld id="{DBA1B0FB-D917-4C8C-928F-313BD683BF39}" type="slidenum">
              <a:rPr lang="pt-BR" smtClean="0"/>
              <a:t>5</a:t>
            </a:fld>
            <a:endParaRPr lang="pt-BR" dirty="0"/>
          </a:p>
        </p:txBody>
      </p:sp>
      <p:sp>
        <p:nvSpPr>
          <p:cNvPr id="7" name="Título 2">
            <a:extLst>
              <a:ext uri="{FF2B5EF4-FFF2-40B4-BE49-F238E27FC236}">
                <a16:creationId xmlns:a16="http://schemas.microsoft.com/office/drawing/2014/main" id="{0808B381-D695-5C9F-0871-FD04524AC42C}"/>
              </a:ext>
            </a:extLst>
          </p:cNvPr>
          <p:cNvSpPr txBox="1">
            <a:spLocks/>
          </p:cNvSpPr>
          <p:nvPr/>
        </p:nvSpPr>
        <p:spPr>
          <a:xfrm>
            <a:off x="550862" y="509518"/>
            <a:ext cx="11091600" cy="1332000"/>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pt-BR" sz="4800" kern="1200" dirty="0">
                <a:solidFill>
                  <a:schemeClr val="tx1"/>
                </a:solidFill>
                <a:latin typeface="+mj-lt"/>
                <a:ea typeface="+mj-ea"/>
                <a:cs typeface="+mj-cs"/>
              </a:defRPr>
            </a:lvl1pPr>
          </a:lstStyle>
          <a:p>
            <a:pPr algn="ctr"/>
            <a:r>
              <a:rPr lang="pt-BR" dirty="0"/>
              <a:t>ETL </a:t>
            </a:r>
            <a:r>
              <a:rPr lang="pt-BR" sz="4800" dirty="0"/>
              <a:t>(</a:t>
            </a:r>
            <a:r>
              <a:rPr lang="en-US" sz="4800" dirty="0"/>
              <a:t>Data Extraction, Transformation and Load</a:t>
            </a:r>
            <a:r>
              <a:rPr lang="pt-BR" sz="4800" dirty="0"/>
              <a:t>)</a:t>
            </a:r>
            <a:endParaRPr lang="pt-BR" dirty="0"/>
          </a:p>
        </p:txBody>
      </p:sp>
    </p:spTree>
    <p:extLst>
      <p:ext uri="{BB962C8B-B14F-4D97-AF65-F5344CB8AC3E}">
        <p14:creationId xmlns:p14="http://schemas.microsoft.com/office/powerpoint/2010/main" val="2150467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BCD7A2A-C86E-422C-B898-EA5362DE0E3A}"/>
              </a:ext>
            </a:extLst>
          </p:cNvPr>
          <p:cNvSpPr>
            <a:spLocks noGrp="1"/>
          </p:cNvSpPr>
          <p:nvPr>
            <p:ph idx="1"/>
          </p:nvPr>
        </p:nvSpPr>
        <p:spPr>
          <a:xfrm>
            <a:off x="640385" y="1152939"/>
            <a:ext cx="11090274" cy="5208103"/>
          </a:xfrm>
        </p:spPr>
        <p:txBody>
          <a:bodyPr vert="horz" wrap="square" lIns="0" tIns="0" rIns="0" bIns="0" rtlCol="0" anchor="t">
            <a:noAutofit/>
          </a:bodyPr>
          <a:lstStyle/>
          <a:p>
            <a:r>
              <a:rPr lang="en-US" dirty="0"/>
              <a:t>AHEI</a:t>
            </a:r>
          </a:p>
          <a:p>
            <a:pPr lvl="1"/>
            <a:r>
              <a:rPr lang="en-US" dirty="0"/>
              <a:t>While looking for a target we found a great candidate, named Alternative Healthy Eating Index (AHEI), which scores how healthy is a person diet given its food components (e.g., carbo,  protein…)</a:t>
            </a:r>
          </a:p>
          <a:p>
            <a:r>
              <a:rPr lang="en-US" dirty="0"/>
              <a:t>Process</a:t>
            </a:r>
          </a:p>
          <a:p>
            <a:pPr lvl="1"/>
            <a:r>
              <a:rPr lang="en-US" dirty="0"/>
              <a:t>Our team tried to find an already calculated index for measures diets, but most of them were private, or considered other factors that could add bias on our model, such as underweight or hypertension. In order to fix this, we used the Global Dietary DataBase (GDD) to get each country diet composition.</a:t>
            </a:r>
          </a:p>
          <a:p>
            <a:r>
              <a:rPr lang="en-US" dirty="0"/>
              <a:t>Formula Problem </a:t>
            </a:r>
          </a:p>
          <a:p>
            <a:pPr lvl="1"/>
            <a:r>
              <a:rPr lang="en-US" dirty="0"/>
              <a:t>Even tough, the GDD provide us an understanding of the food, we still ran into the problem of calculating it because there were categories that would require nutrition knowledge to work with. For example, GDD contains the cheese category, but for calculating AHEI we should know how much fat the person consumes, cheese contains fat, but how to relate it to fat?</a:t>
            </a:r>
          </a:p>
          <a:p>
            <a:r>
              <a:rPr lang="en-US" sz="2400" dirty="0"/>
              <a:t>Selection Method </a:t>
            </a:r>
          </a:p>
          <a:p>
            <a:pPr lvl="1"/>
            <a:r>
              <a:rPr lang="en-US" dirty="0"/>
              <a:t>We used the RFE algorithm to choose the most useful features for explaining the model while not incurring into multicollinearity. For each dataset we use a different number of features to select until it starts taking non causal indicators (based on our knowledge) </a:t>
            </a:r>
          </a:p>
        </p:txBody>
      </p:sp>
      <p:sp>
        <p:nvSpPr>
          <p:cNvPr id="6" name="Espaço Reservado para Número de Slide 5">
            <a:extLst>
              <a:ext uri="{FF2B5EF4-FFF2-40B4-BE49-F238E27FC236}">
                <a16:creationId xmlns:a16="http://schemas.microsoft.com/office/drawing/2014/main" id="{6359A345-F4C6-BE01-B830-0778989E7E63}"/>
              </a:ext>
            </a:extLst>
          </p:cNvPr>
          <p:cNvSpPr>
            <a:spLocks noGrp="1"/>
          </p:cNvSpPr>
          <p:nvPr>
            <p:ph type="sldNum" sz="quarter" idx="12"/>
          </p:nvPr>
        </p:nvSpPr>
        <p:spPr/>
        <p:txBody>
          <a:bodyPr/>
          <a:lstStyle/>
          <a:p>
            <a:pPr rtl="0"/>
            <a:fld id="{DBA1B0FB-D917-4C8C-928F-313BD683BF39}" type="slidenum">
              <a:rPr lang="pt-BR" smtClean="0"/>
              <a:t>6</a:t>
            </a:fld>
            <a:endParaRPr lang="pt-BR"/>
          </a:p>
        </p:txBody>
      </p:sp>
      <p:sp>
        <p:nvSpPr>
          <p:cNvPr id="4" name="Título 2">
            <a:extLst>
              <a:ext uri="{FF2B5EF4-FFF2-40B4-BE49-F238E27FC236}">
                <a16:creationId xmlns:a16="http://schemas.microsoft.com/office/drawing/2014/main" id="{3476EED0-C506-AFC8-579E-61E9817C86D9}"/>
              </a:ext>
            </a:extLst>
          </p:cNvPr>
          <p:cNvSpPr txBox="1">
            <a:spLocks/>
          </p:cNvSpPr>
          <p:nvPr/>
        </p:nvSpPr>
        <p:spPr>
          <a:xfrm>
            <a:off x="550862" y="509518"/>
            <a:ext cx="11091600" cy="1332000"/>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pt-BR" sz="4800" kern="1200" dirty="0">
                <a:solidFill>
                  <a:schemeClr val="tx1"/>
                </a:solidFill>
                <a:latin typeface="+mj-lt"/>
                <a:ea typeface="+mj-ea"/>
                <a:cs typeface="+mj-cs"/>
              </a:defRPr>
            </a:lvl1pPr>
          </a:lstStyle>
          <a:p>
            <a:pPr algn="ctr"/>
            <a:r>
              <a:rPr lang="pt-BR" dirty="0" err="1"/>
              <a:t>Algorithm</a:t>
            </a:r>
            <a:r>
              <a:rPr lang="pt-BR" dirty="0"/>
              <a:t> </a:t>
            </a:r>
            <a:r>
              <a:rPr lang="pt-BR" dirty="0" err="1"/>
              <a:t>implementation</a:t>
            </a:r>
            <a:endParaRPr lang="pt-BR" dirty="0"/>
          </a:p>
        </p:txBody>
      </p:sp>
    </p:spTree>
    <p:extLst>
      <p:ext uri="{BB962C8B-B14F-4D97-AF65-F5344CB8AC3E}">
        <p14:creationId xmlns:p14="http://schemas.microsoft.com/office/powerpoint/2010/main" val="2895312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BCD7A2A-C86E-422C-B898-EA5362DE0E3A}"/>
              </a:ext>
            </a:extLst>
          </p:cNvPr>
          <p:cNvSpPr>
            <a:spLocks noGrp="1"/>
          </p:cNvSpPr>
          <p:nvPr>
            <p:ph idx="1"/>
          </p:nvPr>
        </p:nvSpPr>
        <p:spPr>
          <a:xfrm>
            <a:off x="640385" y="1152939"/>
            <a:ext cx="11090274" cy="5208103"/>
          </a:xfrm>
        </p:spPr>
        <p:txBody>
          <a:bodyPr vert="horz" wrap="square" lIns="0" tIns="0" rIns="0" bIns="0" rtlCol="0" anchor="t">
            <a:noAutofit/>
          </a:bodyPr>
          <a:lstStyle/>
          <a:p>
            <a:r>
              <a:rPr lang="en-US" dirty="0"/>
              <a:t>Forecast</a:t>
            </a:r>
          </a:p>
          <a:p>
            <a:pPr lvl="1"/>
            <a:r>
              <a:rPr lang="en-US" dirty="0"/>
              <a:t>We planned to use Facebook’s Prophet in order to model a timeseries problem with seasonality and trend and still have the </a:t>
            </a:r>
            <a:r>
              <a:rPr lang="en-US" dirty="0" err="1"/>
              <a:t>explainability</a:t>
            </a:r>
            <a:r>
              <a:rPr lang="en-US" dirty="0"/>
              <a:t> capacity.</a:t>
            </a:r>
          </a:p>
          <a:p>
            <a:r>
              <a:rPr lang="en-US" dirty="0"/>
              <a:t>Visualization</a:t>
            </a:r>
          </a:p>
          <a:p>
            <a:pPr lvl="1"/>
            <a:r>
              <a:rPr lang="en-US" dirty="0"/>
              <a:t>After generating the final model and forecast, we pretended to plot geographic plot graphs with useful risk information on nutrition and to generate country rankings.</a:t>
            </a:r>
          </a:p>
        </p:txBody>
      </p:sp>
      <p:sp>
        <p:nvSpPr>
          <p:cNvPr id="6" name="Espaço Reservado para Número de Slide 5">
            <a:extLst>
              <a:ext uri="{FF2B5EF4-FFF2-40B4-BE49-F238E27FC236}">
                <a16:creationId xmlns:a16="http://schemas.microsoft.com/office/drawing/2014/main" id="{6359A345-F4C6-BE01-B830-0778989E7E63}"/>
              </a:ext>
            </a:extLst>
          </p:cNvPr>
          <p:cNvSpPr>
            <a:spLocks noGrp="1"/>
          </p:cNvSpPr>
          <p:nvPr>
            <p:ph type="sldNum" sz="quarter" idx="12"/>
          </p:nvPr>
        </p:nvSpPr>
        <p:spPr/>
        <p:txBody>
          <a:bodyPr/>
          <a:lstStyle/>
          <a:p>
            <a:pPr rtl="0"/>
            <a:fld id="{DBA1B0FB-D917-4C8C-928F-313BD683BF39}" type="slidenum">
              <a:rPr lang="pt-BR" smtClean="0"/>
              <a:t>7</a:t>
            </a:fld>
            <a:endParaRPr lang="pt-BR"/>
          </a:p>
        </p:txBody>
      </p:sp>
      <p:sp>
        <p:nvSpPr>
          <p:cNvPr id="4" name="Título 2">
            <a:extLst>
              <a:ext uri="{FF2B5EF4-FFF2-40B4-BE49-F238E27FC236}">
                <a16:creationId xmlns:a16="http://schemas.microsoft.com/office/drawing/2014/main" id="{3476EED0-C506-AFC8-579E-61E9817C86D9}"/>
              </a:ext>
            </a:extLst>
          </p:cNvPr>
          <p:cNvSpPr txBox="1">
            <a:spLocks/>
          </p:cNvSpPr>
          <p:nvPr/>
        </p:nvSpPr>
        <p:spPr>
          <a:xfrm>
            <a:off x="550862" y="509518"/>
            <a:ext cx="11091600" cy="1332000"/>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pt-BR" sz="4800" kern="1200" dirty="0">
                <a:solidFill>
                  <a:schemeClr val="tx1"/>
                </a:solidFill>
                <a:latin typeface="+mj-lt"/>
                <a:ea typeface="+mj-ea"/>
                <a:cs typeface="+mj-cs"/>
              </a:defRPr>
            </a:lvl1pPr>
          </a:lstStyle>
          <a:p>
            <a:pPr algn="ctr"/>
            <a:r>
              <a:rPr lang="pt-BR" dirty="0" err="1"/>
              <a:t>Algorithm</a:t>
            </a:r>
            <a:r>
              <a:rPr lang="pt-BR" dirty="0"/>
              <a:t> </a:t>
            </a:r>
            <a:r>
              <a:rPr lang="pt-BR" dirty="0" err="1"/>
              <a:t>implementation</a:t>
            </a:r>
            <a:endParaRPr lang="pt-BR" dirty="0"/>
          </a:p>
        </p:txBody>
      </p:sp>
    </p:spTree>
    <p:extLst>
      <p:ext uri="{BB962C8B-B14F-4D97-AF65-F5344CB8AC3E}">
        <p14:creationId xmlns:p14="http://schemas.microsoft.com/office/powerpoint/2010/main" val="4177428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ECD2E6-95DA-F223-3D2B-473C1197D419}"/>
              </a:ext>
            </a:extLst>
          </p:cNvPr>
          <p:cNvSpPr>
            <a:spLocks noGrp="1"/>
          </p:cNvSpPr>
          <p:nvPr>
            <p:ph type="title"/>
          </p:nvPr>
        </p:nvSpPr>
        <p:spPr>
          <a:xfrm>
            <a:off x="550862" y="549275"/>
            <a:ext cx="10011121" cy="616916"/>
          </a:xfrm>
        </p:spPr>
        <p:txBody>
          <a:bodyPr/>
          <a:lstStyle/>
          <a:p>
            <a:pPr algn="ctr"/>
            <a:r>
              <a:rPr lang="pt-BR" dirty="0"/>
              <a:t>Target</a:t>
            </a:r>
          </a:p>
        </p:txBody>
      </p:sp>
      <p:sp>
        <p:nvSpPr>
          <p:cNvPr id="3" name="Espaço Reservado para Conteúdo 2">
            <a:extLst>
              <a:ext uri="{FF2B5EF4-FFF2-40B4-BE49-F238E27FC236}">
                <a16:creationId xmlns:a16="http://schemas.microsoft.com/office/drawing/2014/main" id="{3BCD7A2A-C86E-422C-B898-EA5362DE0E3A}"/>
              </a:ext>
            </a:extLst>
          </p:cNvPr>
          <p:cNvSpPr>
            <a:spLocks noGrp="1"/>
          </p:cNvSpPr>
          <p:nvPr>
            <p:ph idx="1"/>
          </p:nvPr>
        </p:nvSpPr>
        <p:spPr>
          <a:xfrm>
            <a:off x="550862" y="1395495"/>
            <a:ext cx="11090274" cy="2513895"/>
          </a:xfrm>
        </p:spPr>
        <p:txBody>
          <a:bodyPr vert="horz" wrap="square" lIns="0" tIns="0" rIns="0" bIns="0" rtlCol="0" anchor="t">
            <a:noAutofit/>
          </a:bodyPr>
          <a:lstStyle/>
          <a:p>
            <a:r>
              <a:rPr lang="en-US" sz="2400" dirty="0"/>
              <a:t>Solution of the formula problem </a:t>
            </a:r>
          </a:p>
          <a:p>
            <a:pPr lvl="1"/>
            <a:r>
              <a:rPr lang="en-US" sz="1800" dirty="0"/>
              <a:t>We found a paper that points to .csv file with the AHEI values for GDD data from 2018. By using this data, we trained a decision tree to generate a model that can calculate AHEI.</a:t>
            </a:r>
          </a:p>
          <a:p>
            <a:pPr lvl="1"/>
            <a:r>
              <a:rPr lang="en-US" sz="1800" dirty="0">
                <a:solidFill>
                  <a:srgbClr val="FFFFFF">
                    <a:alpha val="60000"/>
                  </a:srgbClr>
                </a:solidFill>
              </a:rPr>
              <a:t>Due to the decision tree success, we calculated the AHEI for the other years, we aggregated it by country, and we interpolated values on the missing years between surveys. This allowed us to get a status of how good is the diet of a country </a:t>
            </a:r>
            <a:br>
              <a:rPr lang="en-US" dirty="0"/>
            </a:br>
            <a:endParaRPr lang="en-US" dirty="0"/>
          </a:p>
          <a:p>
            <a:endParaRPr lang="pt-BR" dirty="0">
              <a:solidFill>
                <a:srgbClr val="FFFFFF">
                  <a:alpha val="60000"/>
                </a:srgbClr>
              </a:solidFill>
            </a:endParaRPr>
          </a:p>
        </p:txBody>
      </p:sp>
      <p:sp>
        <p:nvSpPr>
          <p:cNvPr id="6" name="Espaço Reservado para Número de Slide 5">
            <a:extLst>
              <a:ext uri="{FF2B5EF4-FFF2-40B4-BE49-F238E27FC236}">
                <a16:creationId xmlns:a16="http://schemas.microsoft.com/office/drawing/2014/main" id="{6359A345-F4C6-BE01-B830-0778989E7E63}"/>
              </a:ext>
            </a:extLst>
          </p:cNvPr>
          <p:cNvSpPr>
            <a:spLocks noGrp="1"/>
          </p:cNvSpPr>
          <p:nvPr>
            <p:ph type="sldNum" sz="quarter" idx="12"/>
          </p:nvPr>
        </p:nvSpPr>
        <p:spPr/>
        <p:txBody>
          <a:bodyPr/>
          <a:lstStyle/>
          <a:p>
            <a:pPr rtl="0"/>
            <a:fld id="{DBA1B0FB-D917-4C8C-928F-313BD683BF39}" type="slidenum">
              <a:rPr lang="pt-BR" smtClean="0"/>
              <a:t>8</a:t>
            </a:fld>
            <a:endParaRPr lang="pt-BR"/>
          </a:p>
        </p:txBody>
      </p:sp>
      <p:pic>
        <p:nvPicPr>
          <p:cNvPr id="5" name="Imagem 4">
            <a:extLst>
              <a:ext uri="{FF2B5EF4-FFF2-40B4-BE49-F238E27FC236}">
                <a16:creationId xmlns:a16="http://schemas.microsoft.com/office/drawing/2014/main" id="{A015A9C1-F8A9-622A-2303-8DAEE7850DAA}"/>
              </a:ext>
            </a:extLst>
          </p:cNvPr>
          <p:cNvPicPr>
            <a:picLocks noChangeAspect="1"/>
          </p:cNvPicPr>
          <p:nvPr/>
        </p:nvPicPr>
        <p:blipFill>
          <a:blip r:embed="rId2"/>
          <a:stretch>
            <a:fillRect/>
          </a:stretch>
        </p:blipFill>
        <p:spPr>
          <a:xfrm>
            <a:off x="550862" y="3693853"/>
            <a:ext cx="5696745" cy="1162212"/>
          </a:xfrm>
          <a:prstGeom prst="rect">
            <a:avLst/>
          </a:prstGeom>
          <a:ln>
            <a:solidFill>
              <a:schemeClr val="tx1"/>
            </a:solidFill>
          </a:ln>
        </p:spPr>
      </p:pic>
      <p:pic>
        <p:nvPicPr>
          <p:cNvPr id="8" name="Imagem 7">
            <a:extLst>
              <a:ext uri="{FF2B5EF4-FFF2-40B4-BE49-F238E27FC236}">
                <a16:creationId xmlns:a16="http://schemas.microsoft.com/office/drawing/2014/main" id="{816669FD-6EAC-5C20-F1DA-DD10D99031A8}"/>
              </a:ext>
            </a:extLst>
          </p:cNvPr>
          <p:cNvPicPr>
            <a:picLocks noChangeAspect="1"/>
          </p:cNvPicPr>
          <p:nvPr/>
        </p:nvPicPr>
        <p:blipFill rotWithShape="1">
          <a:blip r:embed="rId3"/>
          <a:srcRect t="39816"/>
          <a:stretch/>
        </p:blipFill>
        <p:spPr>
          <a:xfrm>
            <a:off x="2099433" y="5221507"/>
            <a:ext cx="2735677" cy="1162466"/>
          </a:xfrm>
          <a:prstGeom prst="rect">
            <a:avLst/>
          </a:prstGeom>
          <a:ln>
            <a:solidFill>
              <a:schemeClr val="tx1"/>
            </a:solidFill>
          </a:ln>
        </p:spPr>
      </p:pic>
      <p:pic>
        <p:nvPicPr>
          <p:cNvPr id="10" name="Imagem 9">
            <a:extLst>
              <a:ext uri="{FF2B5EF4-FFF2-40B4-BE49-F238E27FC236}">
                <a16:creationId xmlns:a16="http://schemas.microsoft.com/office/drawing/2014/main" id="{589AD2C1-5DC9-7E50-C22B-1BEF60D58770}"/>
              </a:ext>
            </a:extLst>
          </p:cNvPr>
          <p:cNvPicPr>
            <a:picLocks noChangeAspect="1"/>
          </p:cNvPicPr>
          <p:nvPr/>
        </p:nvPicPr>
        <p:blipFill>
          <a:blip r:embed="rId4"/>
          <a:stretch>
            <a:fillRect/>
          </a:stretch>
        </p:blipFill>
        <p:spPr>
          <a:xfrm>
            <a:off x="7969261" y="5253320"/>
            <a:ext cx="2448267" cy="1152686"/>
          </a:xfrm>
          <a:prstGeom prst="rect">
            <a:avLst/>
          </a:prstGeom>
          <a:ln>
            <a:solidFill>
              <a:schemeClr val="tx1"/>
            </a:solidFill>
          </a:ln>
        </p:spPr>
      </p:pic>
      <p:pic>
        <p:nvPicPr>
          <p:cNvPr id="12" name="Imagem 11">
            <a:extLst>
              <a:ext uri="{FF2B5EF4-FFF2-40B4-BE49-F238E27FC236}">
                <a16:creationId xmlns:a16="http://schemas.microsoft.com/office/drawing/2014/main" id="{A2F6EA50-A93A-6877-A8F6-16D170585522}"/>
              </a:ext>
            </a:extLst>
          </p:cNvPr>
          <p:cNvPicPr>
            <a:picLocks noChangeAspect="1"/>
          </p:cNvPicPr>
          <p:nvPr/>
        </p:nvPicPr>
        <p:blipFill>
          <a:blip r:embed="rId5"/>
          <a:stretch>
            <a:fillRect/>
          </a:stretch>
        </p:blipFill>
        <p:spPr>
          <a:xfrm>
            <a:off x="7353576" y="3665094"/>
            <a:ext cx="3781953" cy="1114581"/>
          </a:xfrm>
          <a:prstGeom prst="rect">
            <a:avLst/>
          </a:prstGeom>
          <a:ln>
            <a:solidFill>
              <a:schemeClr val="tx1"/>
            </a:solidFill>
          </a:ln>
        </p:spPr>
      </p:pic>
      <p:sp>
        <p:nvSpPr>
          <p:cNvPr id="13" name="CaixaDeTexto 12">
            <a:extLst>
              <a:ext uri="{FF2B5EF4-FFF2-40B4-BE49-F238E27FC236}">
                <a16:creationId xmlns:a16="http://schemas.microsoft.com/office/drawing/2014/main" id="{3C439E19-7C8E-67E1-8EDE-8C27AA88DAF4}"/>
              </a:ext>
            </a:extLst>
          </p:cNvPr>
          <p:cNvSpPr txBox="1"/>
          <p:nvPr/>
        </p:nvSpPr>
        <p:spPr>
          <a:xfrm>
            <a:off x="662609" y="4856065"/>
            <a:ext cx="5433391" cy="276999"/>
          </a:xfrm>
          <a:prstGeom prst="rect">
            <a:avLst/>
          </a:prstGeom>
          <a:noFill/>
        </p:spPr>
        <p:txBody>
          <a:bodyPr wrap="square" rtlCol="0">
            <a:spAutoFit/>
          </a:bodyPr>
          <a:lstStyle/>
          <a:p>
            <a:pPr algn="ctr"/>
            <a:r>
              <a:rPr lang="pt-BR" sz="1200" dirty="0"/>
              <a:t>Figure 1. AHEI 2018 </a:t>
            </a:r>
            <a:r>
              <a:rPr lang="pt-BR" sz="1200" dirty="0" err="1"/>
              <a:t>merged</a:t>
            </a:r>
            <a:r>
              <a:rPr lang="pt-BR" sz="1200" dirty="0"/>
              <a:t> </a:t>
            </a:r>
            <a:r>
              <a:rPr lang="pt-BR" sz="1200" dirty="0" err="1"/>
              <a:t>with</a:t>
            </a:r>
            <a:r>
              <a:rPr lang="pt-BR" sz="1200" dirty="0"/>
              <a:t> GDD </a:t>
            </a:r>
            <a:r>
              <a:rPr lang="pt-BR" sz="1200" dirty="0" err="1"/>
              <a:t>raw</a:t>
            </a:r>
            <a:r>
              <a:rPr lang="pt-BR" sz="1200" dirty="0"/>
              <a:t> data</a:t>
            </a:r>
          </a:p>
        </p:txBody>
      </p:sp>
      <p:sp>
        <p:nvSpPr>
          <p:cNvPr id="14" name="CaixaDeTexto 13">
            <a:extLst>
              <a:ext uri="{FF2B5EF4-FFF2-40B4-BE49-F238E27FC236}">
                <a16:creationId xmlns:a16="http://schemas.microsoft.com/office/drawing/2014/main" id="{BE34B531-7500-45AE-5A92-167F2550EC31}"/>
              </a:ext>
            </a:extLst>
          </p:cNvPr>
          <p:cNvSpPr txBox="1"/>
          <p:nvPr/>
        </p:nvSpPr>
        <p:spPr>
          <a:xfrm>
            <a:off x="1874145" y="6421498"/>
            <a:ext cx="3186252" cy="276999"/>
          </a:xfrm>
          <a:prstGeom prst="rect">
            <a:avLst/>
          </a:prstGeom>
          <a:noFill/>
        </p:spPr>
        <p:txBody>
          <a:bodyPr wrap="square" rtlCol="0">
            <a:spAutoFit/>
          </a:bodyPr>
          <a:lstStyle/>
          <a:p>
            <a:r>
              <a:rPr lang="pt-BR" sz="1200" dirty="0"/>
              <a:t>Figure 2. </a:t>
            </a:r>
            <a:r>
              <a:rPr lang="pt-BR" sz="1200" dirty="0" err="1"/>
              <a:t>Decision</a:t>
            </a:r>
            <a:r>
              <a:rPr lang="pt-BR" sz="1200" dirty="0"/>
              <a:t> </a:t>
            </a:r>
            <a:r>
              <a:rPr lang="pt-BR" sz="1200" dirty="0" err="1"/>
              <a:t>Tree</a:t>
            </a:r>
            <a:r>
              <a:rPr lang="pt-BR" sz="1200" dirty="0"/>
              <a:t> </a:t>
            </a:r>
            <a:r>
              <a:rPr lang="pt-BR" sz="1200" dirty="0" err="1"/>
              <a:t>fitting</a:t>
            </a:r>
            <a:r>
              <a:rPr lang="pt-BR" sz="1200" dirty="0"/>
              <a:t> GDD </a:t>
            </a:r>
            <a:r>
              <a:rPr lang="pt-BR" sz="1200" dirty="0" err="1"/>
              <a:t>with</a:t>
            </a:r>
            <a:r>
              <a:rPr lang="pt-BR" sz="1200" dirty="0"/>
              <a:t> AHEI</a:t>
            </a:r>
          </a:p>
        </p:txBody>
      </p:sp>
      <p:sp>
        <p:nvSpPr>
          <p:cNvPr id="15" name="CaixaDeTexto 14">
            <a:extLst>
              <a:ext uri="{FF2B5EF4-FFF2-40B4-BE49-F238E27FC236}">
                <a16:creationId xmlns:a16="http://schemas.microsoft.com/office/drawing/2014/main" id="{FF23BC29-5290-0974-ADB9-72D28D1C6CAF}"/>
              </a:ext>
            </a:extLst>
          </p:cNvPr>
          <p:cNvSpPr txBox="1"/>
          <p:nvPr/>
        </p:nvSpPr>
        <p:spPr>
          <a:xfrm>
            <a:off x="7251262" y="4877998"/>
            <a:ext cx="3884267" cy="276999"/>
          </a:xfrm>
          <a:prstGeom prst="rect">
            <a:avLst/>
          </a:prstGeom>
          <a:noFill/>
        </p:spPr>
        <p:txBody>
          <a:bodyPr wrap="square" rtlCol="0">
            <a:spAutoFit/>
          </a:bodyPr>
          <a:lstStyle/>
          <a:p>
            <a:pPr algn="ctr"/>
            <a:r>
              <a:rPr lang="pt-BR" sz="1200" dirty="0"/>
              <a:t>Figure 3. </a:t>
            </a:r>
            <a:r>
              <a:rPr lang="pt-BR" sz="1200" dirty="0" err="1"/>
              <a:t>Calculating</a:t>
            </a:r>
            <a:r>
              <a:rPr lang="pt-BR" sz="1200" dirty="0"/>
              <a:t> </a:t>
            </a:r>
            <a:r>
              <a:rPr lang="pt-BR" sz="1200" dirty="0" err="1"/>
              <a:t>other</a:t>
            </a:r>
            <a:r>
              <a:rPr lang="pt-BR" sz="1200" dirty="0"/>
              <a:t> </a:t>
            </a:r>
            <a:r>
              <a:rPr lang="pt-BR" sz="1200" dirty="0" err="1"/>
              <a:t>years</a:t>
            </a:r>
            <a:r>
              <a:rPr lang="pt-BR" sz="1200" dirty="0"/>
              <a:t> </a:t>
            </a:r>
            <a:r>
              <a:rPr lang="pt-BR" sz="1200" dirty="0" err="1"/>
              <a:t>with</a:t>
            </a:r>
            <a:r>
              <a:rPr lang="pt-BR" sz="1200" dirty="0"/>
              <a:t> </a:t>
            </a:r>
            <a:r>
              <a:rPr lang="pt-BR" sz="1200" dirty="0" err="1"/>
              <a:t>the</a:t>
            </a:r>
            <a:r>
              <a:rPr lang="pt-BR" sz="1200" dirty="0"/>
              <a:t> </a:t>
            </a:r>
            <a:r>
              <a:rPr lang="pt-BR" sz="1200" dirty="0" err="1"/>
              <a:t>tree</a:t>
            </a:r>
            <a:endParaRPr lang="pt-BR" sz="1200" dirty="0"/>
          </a:p>
        </p:txBody>
      </p:sp>
      <p:sp>
        <p:nvSpPr>
          <p:cNvPr id="16" name="CaixaDeTexto 15">
            <a:extLst>
              <a:ext uri="{FF2B5EF4-FFF2-40B4-BE49-F238E27FC236}">
                <a16:creationId xmlns:a16="http://schemas.microsoft.com/office/drawing/2014/main" id="{5AEF4215-72A8-768A-0050-71C7F6FCF79A}"/>
              </a:ext>
            </a:extLst>
          </p:cNvPr>
          <p:cNvSpPr txBox="1"/>
          <p:nvPr/>
        </p:nvSpPr>
        <p:spPr>
          <a:xfrm>
            <a:off x="7447722" y="6421498"/>
            <a:ext cx="3405808" cy="461665"/>
          </a:xfrm>
          <a:prstGeom prst="rect">
            <a:avLst/>
          </a:prstGeom>
          <a:noFill/>
        </p:spPr>
        <p:txBody>
          <a:bodyPr wrap="square" rtlCol="0">
            <a:spAutoFit/>
          </a:bodyPr>
          <a:lstStyle/>
          <a:p>
            <a:pPr algn="ctr"/>
            <a:r>
              <a:rPr lang="pt-BR" sz="1200" dirty="0"/>
              <a:t>Figure 4.  </a:t>
            </a:r>
            <a:r>
              <a:rPr lang="pt-BR" sz="1200" dirty="0" err="1"/>
              <a:t>Calculated</a:t>
            </a:r>
            <a:r>
              <a:rPr lang="pt-BR" sz="1200" dirty="0"/>
              <a:t> </a:t>
            </a:r>
            <a:r>
              <a:rPr lang="pt-BR" sz="1200" dirty="0" err="1"/>
              <a:t>and</a:t>
            </a:r>
            <a:r>
              <a:rPr lang="pt-BR" sz="1200" dirty="0"/>
              <a:t> </a:t>
            </a:r>
            <a:r>
              <a:rPr lang="pt-BR" sz="1200" dirty="0" err="1"/>
              <a:t>aggregated</a:t>
            </a:r>
            <a:r>
              <a:rPr lang="pt-BR" sz="1200" dirty="0"/>
              <a:t> AHEI </a:t>
            </a:r>
            <a:r>
              <a:rPr lang="pt-BR" sz="1200" dirty="0" err="1"/>
              <a:t>by</a:t>
            </a:r>
            <a:r>
              <a:rPr lang="pt-BR" sz="1200" dirty="0"/>
              <a:t> country </a:t>
            </a:r>
            <a:r>
              <a:rPr lang="pt-BR" sz="1200" dirty="0" err="1"/>
              <a:t>and</a:t>
            </a:r>
            <a:r>
              <a:rPr lang="pt-BR" sz="1200" dirty="0"/>
              <a:t> </a:t>
            </a:r>
            <a:r>
              <a:rPr lang="pt-BR" sz="1200" dirty="0" err="1"/>
              <a:t>year</a:t>
            </a:r>
            <a:endParaRPr lang="pt-BR" sz="1200" dirty="0"/>
          </a:p>
        </p:txBody>
      </p:sp>
    </p:spTree>
    <p:extLst>
      <p:ext uri="{BB962C8B-B14F-4D97-AF65-F5344CB8AC3E}">
        <p14:creationId xmlns:p14="http://schemas.microsoft.com/office/powerpoint/2010/main" val="390828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ECD2E6-95DA-F223-3D2B-473C1197D419}"/>
              </a:ext>
            </a:extLst>
          </p:cNvPr>
          <p:cNvSpPr>
            <a:spLocks noGrp="1"/>
          </p:cNvSpPr>
          <p:nvPr>
            <p:ph type="title"/>
          </p:nvPr>
        </p:nvSpPr>
        <p:spPr>
          <a:xfrm>
            <a:off x="550862" y="549275"/>
            <a:ext cx="10011121" cy="616916"/>
          </a:xfrm>
        </p:spPr>
        <p:txBody>
          <a:bodyPr/>
          <a:lstStyle/>
          <a:p>
            <a:pPr algn="ctr"/>
            <a:r>
              <a:rPr lang="pt-BR" dirty="0" err="1"/>
              <a:t>Features</a:t>
            </a:r>
            <a:endParaRPr lang="pt-BR" dirty="0"/>
          </a:p>
        </p:txBody>
      </p:sp>
      <p:sp>
        <p:nvSpPr>
          <p:cNvPr id="3" name="Espaço Reservado para Conteúdo 2">
            <a:extLst>
              <a:ext uri="{FF2B5EF4-FFF2-40B4-BE49-F238E27FC236}">
                <a16:creationId xmlns:a16="http://schemas.microsoft.com/office/drawing/2014/main" id="{3BCD7A2A-C86E-422C-B898-EA5362DE0E3A}"/>
              </a:ext>
            </a:extLst>
          </p:cNvPr>
          <p:cNvSpPr>
            <a:spLocks noGrp="1"/>
          </p:cNvSpPr>
          <p:nvPr>
            <p:ph idx="1"/>
          </p:nvPr>
        </p:nvSpPr>
        <p:spPr>
          <a:xfrm>
            <a:off x="550862" y="1395495"/>
            <a:ext cx="11090274" cy="2513895"/>
          </a:xfrm>
        </p:spPr>
        <p:txBody>
          <a:bodyPr vert="horz" wrap="square" lIns="0" tIns="0" rIns="0" bIns="0" rtlCol="0" anchor="t">
            <a:noAutofit/>
          </a:bodyPr>
          <a:lstStyle/>
          <a:p>
            <a:r>
              <a:rPr lang="en-US" sz="2400" dirty="0"/>
              <a:t>Selection</a:t>
            </a:r>
          </a:p>
          <a:p>
            <a:pPr lvl="1"/>
            <a:r>
              <a:rPr lang="en-US" sz="1800" dirty="0"/>
              <a:t>We selected three main feature datasets: World Development Index, CPI, and Prices for Nutrition for reasons stated before.</a:t>
            </a:r>
          </a:p>
          <a:p>
            <a:pPr lvl="1"/>
            <a:r>
              <a:rPr lang="en-US" sz="1800" dirty="0"/>
              <a:t>Because these datasets had too many features, we decided to use an automatic feature selection method named Recursive Feature Eliminator (RFE) in order to find the most independent and relevant features from these datasets.</a:t>
            </a:r>
            <a:br>
              <a:rPr lang="en-US" dirty="0"/>
            </a:br>
            <a:endParaRPr lang="en-US" dirty="0"/>
          </a:p>
          <a:p>
            <a:endParaRPr lang="pt-BR" dirty="0">
              <a:solidFill>
                <a:srgbClr val="FFFFFF">
                  <a:alpha val="60000"/>
                </a:srgbClr>
              </a:solidFill>
            </a:endParaRPr>
          </a:p>
        </p:txBody>
      </p:sp>
      <p:sp>
        <p:nvSpPr>
          <p:cNvPr id="6" name="Espaço Reservado para Número de Slide 5">
            <a:extLst>
              <a:ext uri="{FF2B5EF4-FFF2-40B4-BE49-F238E27FC236}">
                <a16:creationId xmlns:a16="http://schemas.microsoft.com/office/drawing/2014/main" id="{6359A345-F4C6-BE01-B830-0778989E7E63}"/>
              </a:ext>
            </a:extLst>
          </p:cNvPr>
          <p:cNvSpPr>
            <a:spLocks noGrp="1"/>
          </p:cNvSpPr>
          <p:nvPr>
            <p:ph type="sldNum" sz="quarter" idx="12"/>
          </p:nvPr>
        </p:nvSpPr>
        <p:spPr/>
        <p:txBody>
          <a:bodyPr/>
          <a:lstStyle/>
          <a:p>
            <a:pPr rtl="0"/>
            <a:fld id="{DBA1B0FB-D917-4C8C-928F-313BD683BF39}" type="slidenum">
              <a:rPr lang="pt-BR" smtClean="0"/>
              <a:t>9</a:t>
            </a:fld>
            <a:endParaRPr lang="pt-BR"/>
          </a:p>
        </p:txBody>
      </p:sp>
      <p:pic>
        <p:nvPicPr>
          <p:cNvPr id="11" name="Imagem 10">
            <a:extLst>
              <a:ext uri="{FF2B5EF4-FFF2-40B4-BE49-F238E27FC236}">
                <a16:creationId xmlns:a16="http://schemas.microsoft.com/office/drawing/2014/main" id="{8C7FA4A8-C3C0-88C0-5E42-79FEB2360E4D}"/>
              </a:ext>
            </a:extLst>
          </p:cNvPr>
          <p:cNvPicPr>
            <a:picLocks noChangeAspect="1"/>
          </p:cNvPicPr>
          <p:nvPr/>
        </p:nvPicPr>
        <p:blipFill>
          <a:blip r:embed="rId2"/>
          <a:stretch>
            <a:fillRect/>
          </a:stretch>
        </p:blipFill>
        <p:spPr>
          <a:xfrm>
            <a:off x="1652541" y="3909390"/>
            <a:ext cx="4045894" cy="1408649"/>
          </a:xfrm>
          <a:prstGeom prst="rect">
            <a:avLst/>
          </a:prstGeom>
          <a:ln>
            <a:solidFill>
              <a:schemeClr val="tx1"/>
            </a:solidFill>
          </a:ln>
        </p:spPr>
      </p:pic>
      <p:pic>
        <p:nvPicPr>
          <p:cNvPr id="18" name="Imagem 17">
            <a:extLst>
              <a:ext uri="{FF2B5EF4-FFF2-40B4-BE49-F238E27FC236}">
                <a16:creationId xmlns:a16="http://schemas.microsoft.com/office/drawing/2014/main" id="{85753321-B439-6994-C0D6-0AFB729E2139}"/>
              </a:ext>
            </a:extLst>
          </p:cNvPr>
          <p:cNvPicPr>
            <a:picLocks noChangeAspect="1"/>
          </p:cNvPicPr>
          <p:nvPr/>
        </p:nvPicPr>
        <p:blipFill>
          <a:blip r:embed="rId3"/>
          <a:stretch>
            <a:fillRect/>
          </a:stretch>
        </p:blipFill>
        <p:spPr>
          <a:xfrm>
            <a:off x="6317305" y="3960235"/>
            <a:ext cx="3780851" cy="1829444"/>
          </a:xfrm>
          <a:prstGeom prst="rect">
            <a:avLst/>
          </a:prstGeom>
          <a:ln>
            <a:solidFill>
              <a:schemeClr val="tx1"/>
            </a:solidFill>
          </a:ln>
        </p:spPr>
      </p:pic>
      <p:sp>
        <p:nvSpPr>
          <p:cNvPr id="19" name="CaixaDeTexto 18">
            <a:extLst>
              <a:ext uri="{FF2B5EF4-FFF2-40B4-BE49-F238E27FC236}">
                <a16:creationId xmlns:a16="http://schemas.microsoft.com/office/drawing/2014/main" id="{E7546644-E942-356D-1B8D-68159A905946}"/>
              </a:ext>
            </a:extLst>
          </p:cNvPr>
          <p:cNvSpPr txBox="1"/>
          <p:nvPr/>
        </p:nvSpPr>
        <p:spPr>
          <a:xfrm>
            <a:off x="1354366" y="5512904"/>
            <a:ext cx="4642244" cy="276999"/>
          </a:xfrm>
          <a:prstGeom prst="rect">
            <a:avLst/>
          </a:prstGeom>
          <a:noFill/>
        </p:spPr>
        <p:txBody>
          <a:bodyPr wrap="square" rtlCol="0">
            <a:spAutoFit/>
          </a:bodyPr>
          <a:lstStyle/>
          <a:p>
            <a:pPr algn="ctr"/>
            <a:r>
              <a:rPr lang="pt-BR" sz="1200" dirty="0"/>
              <a:t>Figure 5. RFE </a:t>
            </a:r>
            <a:r>
              <a:rPr lang="pt-BR" sz="1200" dirty="0" err="1"/>
              <a:t>from</a:t>
            </a:r>
            <a:r>
              <a:rPr lang="pt-BR" sz="1200" dirty="0"/>
              <a:t> Linear </a:t>
            </a:r>
            <a:r>
              <a:rPr lang="pt-BR" sz="1200" dirty="0" err="1"/>
              <a:t>Regression</a:t>
            </a:r>
            <a:endParaRPr lang="pt-BR" sz="1200" dirty="0"/>
          </a:p>
        </p:txBody>
      </p:sp>
      <p:sp>
        <p:nvSpPr>
          <p:cNvPr id="20" name="CaixaDeTexto 19">
            <a:extLst>
              <a:ext uri="{FF2B5EF4-FFF2-40B4-BE49-F238E27FC236}">
                <a16:creationId xmlns:a16="http://schemas.microsoft.com/office/drawing/2014/main" id="{93428B94-B1DF-8F0E-F689-91CAEBA9FDB8}"/>
              </a:ext>
            </a:extLst>
          </p:cNvPr>
          <p:cNvSpPr txBox="1"/>
          <p:nvPr/>
        </p:nvSpPr>
        <p:spPr>
          <a:xfrm>
            <a:off x="6095999" y="6016487"/>
            <a:ext cx="4280453" cy="276999"/>
          </a:xfrm>
          <a:prstGeom prst="rect">
            <a:avLst/>
          </a:prstGeom>
          <a:noFill/>
        </p:spPr>
        <p:txBody>
          <a:bodyPr wrap="square" rtlCol="0">
            <a:spAutoFit/>
          </a:bodyPr>
          <a:lstStyle/>
          <a:p>
            <a:pPr algn="ctr"/>
            <a:r>
              <a:rPr lang="pt-BR" sz="1200" dirty="0"/>
              <a:t>Figure 6. </a:t>
            </a:r>
            <a:r>
              <a:rPr lang="pt-BR" sz="1200" dirty="0" err="1"/>
              <a:t>Example</a:t>
            </a:r>
            <a:r>
              <a:rPr lang="pt-BR" sz="1200" dirty="0"/>
              <a:t> </a:t>
            </a:r>
            <a:r>
              <a:rPr lang="pt-BR" sz="1200" dirty="0" err="1"/>
              <a:t>of</a:t>
            </a:r>
            <a:r>
              <a:rPr lang="pt-BR" sz="1200" dirty="0"/>
              <a:t> </a:t>
            </a:r>
            <a:r>
              <a:rPr lang="pt-BR" sz="1200" dirty="0" err="1"/>
              <a:t>features</a:t>
            </a:r>
            <a:r>
              <a:rPr lang="pt-BR" sz="1200" dirty="0"/>
              <a:t> </a:t>
            </a:r>
            <a:r>
              <a:rPr lang="pt-BR" sz="1200" dirty="0" err="1"/>
              <a:t>selected</a:t>
            </a:r>
            <a:r>
              <a:rPr lang="pt-BR" sz="1200" dirty="0"/>
              <a:t> </a:t>
            </a:r>
            <a:r>
              <a:rPr lang="pt-BR" sz="1200" dirty="0" err="1"/>
              <a:t>by</a:t>
            </a:r>
            <a:r>
              <a:rPr lang="pt-BR" sz="1200" dirty="0"/>
              <a:t> RFE</a:t>
            </a:r>
          </a:p>
        </p:txBody>
      </p:sp>
    </p:spTree>
    <p:extLst>
      <p:ext uri="{BB962C8B-B14F-4D97-AF65-F5344CB8AC3E}">
        <p14:creationId xmlns:p14="http://schemas.microsoft.com/office/powerpoint/2010/main" val="1754410936"/>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4352.tgt.Office_50300831_TF33713516_Win32_OJ112196127" id="{5B02CB13-25F9-43E9-A3EC-2B08C0871AF2}" vid="{20DE5CB8-F2DD-40E1-8F79-272B0808BA13}"/>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16c05727-aa75-4e4a-9b5f-8a80a1165891"/>
    <ds:schemaRef ds:uri="http://schemas.microsoft.com/sharepoint/v3"/>
    <ds:schemaRef ds:uri="http://purl.org/dc/elements/1.1/"/>
    <ds:schemaRef ds:uri="http://schemas.microsoft.com/office/2006/documentManagement/types"/>
    <ds:schemaRef ds:uri="230e9df3-be65-4c73-a93b-d1236ebd677e"/>
    <ds:schemaRef ds:uri="http://schemas.microsoft.com/office/2006/metadata/properties"/>
    <ds:schemaRef ds:uri="http://purl.org/dc/dcmitype/"/>
    <ds:schemaRef ds:uri="71af3243-3dd4-4a8d-8c0d-dd76da1f02a5"/>
    <ds:schemaRef ds:uri="http://www.w3.org/XML/1998/namespace"/>
    <ds:schemaRef ds:uri="http://schemas.microsoft.com/office/infopath/2007/PartnerControls"/>
    <ds:schemaRef ds:uri="http://schemas.openxmlformats.org/package/2006/metadata/core-properties"/>
    <ds:schemaRef ds:uri="http://purl.org/dc/te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{4C012E91-6CC9-461D-B532-2EA3501AD746}tf33713516_win32</Template>
  <TotalTime>708</TotalTime>
  <Words>1732</Words>
  <Application>Microsoft Office PowerPoint</Application>
  <PresentationFormat>Widescreen</PresentationFormat>
  <Paragraphs>141</Paragraphs>
  <Slides>18</Slides>
  <Notes>3</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18</vt:i4>
      </vt:variant>
    </vt:vector>
  </HeadingPairs>
  <TitlesOfParts>
    <vt:vector size="27" baseType="lpstr">
      <vt:lpstr>-apple-system</vt:lpstr>
      <vt:lpstr>Arial</vt:lpstr>
      <vt:lpstr>Calibri</vt:lpstr>
      <vt:lpstr>Gill Sans MT</vt:lpstr>
      <vt:lpstr>Harding</vt:lpstr>
      <vt:lpstr>inherit</vt:lpstr>
      <vt:lpstr>Symbol</vt:lpstr>
      <vt:lpstr>Walbaum Display</vt:lpstr>
      <vt:lpstr>3DFloatVTI</vt:lpstr>
      <vt:lpstr>CSPlyaers Team 2022 UN Youth Hackathon</vt:lpstr>
      <vt:lpstr>Objective</vt:lpstr>
      <vt:lpstr>TimeLine</vt:lpstr>
      <vt:lpstr>Apresentação do PowerPoint</vt:lpstr>
      <vt:lpstr>Apresentação do PowerPoint</vt:lpstr>
      <vt:lpstr>Apresentação do PowerPoint</vt:lpstr>
      <vt:lpstr>Apresentação do PowerPoint</vt:lpstr>
      <vt:lpstr>Target</vt:lpstr>
      <vt:lpstr>Features</vt:lpstr>
      <vt:lpstr>Features</vt:lpstr>
      <vt:lpstr>Features</vt:lpstr>
      <vt:lpstr>Forecast</vt:lpstr>
      <vt:lpstr>Results</vt:lpstr>
      <vt:lpstr>Results</vt:lpstr>
      <vt:lpstr>Results</vt:lpstr>
      <vt:lpstr>Results</vt:lpstr>
      <vt:lpstr>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Equipe CSPlyaers</dc:title>
  <dc:creator>Alberto Ferreira Neto</dc:creator>
  <cp:lastModifiedBy>Nickolas da Rocha Machado</cp:lastModifiedBy>
  <cp:revision>156</cp:revision>
  <dcterms:created xsi:type="dcterms:W3CDTF">2022-11-04T17:33:38Z</dcterms:created>
  <dcterms:modified xsi:type="dcterms:W3CDTF">2022-11-11T06:36:39Z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