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presProps" Target="presProps.xml"/>
<Relationship Id="rId1" Type="http://schemas.openxmlformats.org/officeDocument/2006/relationships/slideMaster" Target="slideMasters/slideMaster1.xml"/>
<Relationship Id="rId223" Type="http://schemas.openxmlformats.org/officeDocument/2006/relationships/tableStyles" Target="tableStyles.xml"/>
<Relationship Id="rId222" Type="http://schemas.openxmlformats.org/officeDocument/2006/relationships/theme" Target="theme/theme1.xml"/>
<Relationship Id="rId22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6.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7.png"/>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93/biomet/1.2.164" TargetMode="External"/>
<Relationship Id="rId186" Type="http://schemas.openxmlformats.org/officeDocument/2006/relationships/hyperlink" Target="https://doi.org/10.23637/ROTHAMSTED.8V61Q" TargetMode="External"/>
<Relationship Id="rId187" Type="http://schemas.openxmlformats.org/officeDocument/2006/relationships/hyperlink" Target="https://doi.org/10.1080/00031305.2016.1154108" TargetMode="External"/>
<Relationship Id="rId188" Type="http://schemas.openxmlformats.org/officeDocument/2006/relationships/hyperlink" Target="https://doi.org/10.1038/nmeth.4120" TargetMode="External"/>
<Relationship Id="rId189" Type="http://schemas.openxmlformats.org/officeDocument/2006/relationships/hyperlink" Target="https://doi.org/10.1111/tri.12895" TargetMode="External"/>
<Relationship Id="rId190" Type="http://schemas.openxmlformats.org/officeDocument/2006/relationships/hyperlink" Target="https://doi.org/10.1073/pnas.2203150119" TargetMode="External"/>
<Relationship Id="rId191" Type="http://schemas.openxmlformats.org/officeDocument/2006/relationships/hyperlink" Target="https://doi.org/10.1002/cnr2.1211" TargetMode="External"/>
<Relationship Id="rId192" Type="http://schemas.openxmlformats.org/officeDocument/2006/relationships/hyperlink" Target="https://doi.org/10.1136/jim-2022-002479" TargetMode="External"/>
<Relationship Id="rId193" Type="http://schemas.openxmlformats.org/officeDocument/2006/relationships/hyperlink" Target="https://doi.org/10.1016/j.jid.2017.08.007" TargetMode="External"/>
<Relationship Id="rId194" Type="http://schemas.openxmlformats.org/officeDocument/2006/relationships/hyperlink" Target="https://doi.org/10.11613/bm.2010.004" TargetMode="External"/>
<Relationship Id="rId195" Type="http://schemas.openxmlformats.org/officeDocument/2006/relationships/hyperlink" Target="https://doi.org/10.4103/aca.aca_248_18" TargetMode="External"/>
<Relationship Id="rId196" Type="http://schemas.openxmlformats.org/officeDocument/2006/relationships/hyperlink" Target="https://doi.org/10.4103/jfmpc.jfmpc_433_21" TargetMode="External"/>
<Relationship Id="rId197" Type="http://schemas.openxmlformats.org/officeDocument/2006/relationships/hyperlink" Target="https://doi.org/10.4103/0301-4738.77005" TargetMode="External"/>
<Relationship Id="rId198" Type="http://schemas.openxmlformats.org/officeDocument/2006/relationships/hyperlink" Target="https://doi.org/10.1016/j.injr.2014.04.002" TargetMode="External"/>
<Relationship Id="rId199" Type="http://schemas.openxmlformats.org/officeDocument/2006/relationships/hyperlink" Target="https://CRAN.R-project.org/package=esquisse" TargetMode="External"/>
<Relationship Id="rId200" Type="http://schemas.openxmlformats.org/officeDocument/2006/relationships/hyperlink" Target="https://doi.org/10.1371/journal.pone.0121945" TargetMode="External"/>
<Relationship Id="rId201" Type="http://schemas.openxmlformats.org/officeDocument/2006/relationships/hyperlink" Target="https://doi.org/10.1371/journal.pone.0121945" TargetMode="External"/>
<Relationship Id="rId202" Type="http://schemas.openxmlformats.org/officeDocument/2006/relationships/hyperlink" Target="https://doi.org/10.1177/8756479308317006" TargetMode="External"/>
<Relationship Id="rId203" Type="http://schemas.openxmlformats.org/officeDocument/2006/relationships/hyperlink" Target="https://doi.org/10.1111/test.12307" TargetMode="External"/>
<Relationship Id="rId204" Type="http://schemas.openxmlformats.org/officeDocument/2006/relationships/hyperlink" Target="https://doi.org/10.1177/0146621618795933" TargetMode="External"/>
<Relationship Id="rId205" Type="http://schemas.openxmlformats.org/officeDocument/2006/relationships/hyperlink" Target="https://doi.org/10.1080/00031305.1973.10478966" TargetMode="External"/>
<Relationship Id="rId206" Type="http://schemas.openxmlformats.org/officeDocument/2006/relationships/hyperlink" Target="https://CRAN.R-project.org/package=anscombiser" TargetMode="External"/>
<Relationship Id="rId207" Type="http://schemas.openxmlformats.org/officeDocument/2006/relationships/hyperlink" Target="https://CRAN.R-project.org/package=correlation" TargetMode="External"/>
<Relationship Id="rId208" Type="http://schemas.openxmlformats.org/officeDocument/2006/relationships/hyperlink" Target="https://easystats.github.io/easystats/" TargetMode="External"/>
<Relationship Id="rId209" Type="http://schemas.openxmlformats.org/officeDocument/2006/relationships/hyperlink" Target="https://github.com/taiyun/corrplot" TargetMode="External"/>
<Relationship Id="rId210" Type="http://schemas.openxmlformats.org/officeDocument/2006/relationships/hyperlink" Target="https://doi.org/10.18637/jss.v069.c02" TargetMode="External"/>
<Relationship Id="rId211" Type="http://schemas.openxmlformats.org/officeDocument/2006/relationships/hyperlink" Target="https://doi.org/10.11613/bm.2013.018" TargetMode="External"/>
<Relationship Id="rId212" Type="http://schemas.openxmlformats.org/officeDocument/2006/relationships/hyperlink" Target="https://doi.org/10.5395/rde.2017.42.2.152" TargetMode="External"/>
<Relationship Id="rId213" Type="http://schemas.openxmlformats.org/officeDocument/2006/relationships/hyperlink" Target="https://doi.org/10.32614/RJ-2021-053" TargetMode="External"/>
<Relationship Id="rId214" Type="http://schemas.openxmlformats.org/officeDocument/2006/relationships/hyperlink" Target="https://doi.org/10.18637/jss.v103.i01" TargetMode="External"/>
<Relationship Id="rId215" Type="http://schemas.openxmlformats.org/officeDocument/2006/relationships/hyperlink" Target="https://doi.org/10.2105/ajph.2012.300897" TargetMode="External"/>
<Relationship Id="rId216" Type="http://schemas.openxmlformats.org/officeDocument/2006/relationships/hyperlink" Target="https://doi.org/10.1080/01621459.1957.10501412" TargetMode="External"/>
<Relationship Id="rId217" Type="http://schemas.openxmlformats.org/officeDocument/2006/relationships/hyperlink" Target="https://doi.org/10.1136/adc.73.3.270" TargetMode="External"/>
<Relationship Id="rId218" Type="http://schemas.openxmlformats.org/officeDocument/2006/relationships/hyperlink" Target="https://CRAN.R-project.org/package=fastDummies" TargetMode="External"/>
<Relationship Id="rId219" Type="http://schemas.openxmlformats.org/officeDocument/2006/relationships/hyperlink" Target="https://doi.org/10.1093/ije/7.4.373" TargetMode="External"/>
<Relationship Id="rId220" Type="http://schemas.openxmlformats.org/officeDocument/2006/relationships/hyperlink" Target="https://doi.org/10.1016/0895-4356(96)00025-x" TargetMode="External"/>
<Relationship Id="rId221" Type="http://schemas.openxmlformats.org/officeDocument/2006/relationships/hyperlink" Target="https://doi.org/10.1016/j.jclinepi.2023.09.005" TargetMode="External"/>
<Relationship Id="rId222" Type="http://schemas.openxmlformats.org/officeDocument/2006/relationships/hyperlink" Target="https://doi.org/10.1136/bmj.313.7055.486" TargetMode="External"/>
<Relationship Id="rId223" Type="http://schemas.openxmlformats.org/officeDocument/2006/relationships/hyperlink" Target="https://CRAN.R-project.org/package=nlme" TargetMode="External"/>
<Relationship Id="rId224" Type="http://schemas.openxmlformats.org/officeDocument/2006/relationships/hyperlink" Target="https://CRAN.R-project.org/package=mmrm" TargetMode="External"/>
<Relationship Id="rId225" Type="http://schemas.openxmlformats.org/officeDocument/2006/relationships/hyperlink" Target="https://CRAN.R-project.org/package=emmeans" TargetMode="External"/>
<Relationship Id="rId226" Type="http://schemas.openxmlformats.org/officeDocument/2006/relationships/hyperlink" Target="https://doi.org/10.1037/0022-3514.51.6.1173" TargetMode="External"/>
<Relationship Id="rId227" Type="http://schemas.openxmlformats.org/officeDocument/2006/relationships/hyperlink" Target="https://doi.org/10.1093/oxfordjournals.aje.a114229" TargetMode="External"/>
<Relationship Id="rId228" Type="http://schemas.openxmlformats.org/officeDocument/2006/relationships/hyperlink" Target="https://doi.org/10.1097/00001648-199109000-00015" TargetMode="External"/>
<Relationship Id="rId229" Type="http://schemas.openxmlformats.org/officeDocument/2006/relationships/hyperlink" Target="https://doi.org/10.21105/joss.03139"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199</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105,202,203</a:t>
                </a:r>
              </a:p>
              <a:p>
                <a:pPr lvl="0"/>
                <a:r>
                  <a:rPr/>
                  <a:t>Valores de correlação positivos representam uma relação direta entre as variáveis, tal que valores maiores de uma variável estão associados a valores maiores de outra variável.</a:t>
                </a:r>
                <a:r>
                  <a:rPr baseline="30000"/>
                  <a:t>202,203</a:t>
                </a:r>
              </a:p>
              <a:p>
                <a:pPr lvl="0"/>
                <a:r>
                  <a:rPr/>
                  <a:t>Valores de correlação negativos representam uma relação indireta (ou inversa) entre as variáveis, tal que valores maiores (menores) de uma variável estão associados a valores maiores (menores) de outra variável.</a:t>
                </a:r>
                <a:r>
                  <a:rPr baseline="30000"/>
                  <a:t>202,203</a:t>
                </a:r>
              </a:p>
              <a:p>
                <a:pPr lvl="0"/>
                <a:r>
                  <a:rPr/>
                  <a:t>Valores de correlação próximos de </a:t>
                </a:r>
                <a14:m>
                  <m:oMath xmlns:m="http://schemas.openxmlformats.org/officeDocument/2006/math">
                    <m:r>
                      <m:t>0</m:t>
                    </m:r>
                  </m:oMath>
                </a14:m>
                <a:r>
                  <a:rPr/>
                  <a:t> representam a inexistência de relação entre as variáveis.</a:t>
                </a:r>
                <a:r>
                  <a:rPr baseline="30000"/>
                  <a:t>202,203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202</a:t>
                </a:r>
              </a:p>
              <a:p>
                <a:pPr lvl="0"/>
                <a:r>
                  <a:rPr/>
                  <a:t>Tamanhos de efeito grande (ou qualquer outro) não representam necessariamente uma relação de concordância ou confiabilidade entre as variáveis.</a:t>
                </a:r>
                <a:r>
                  <a:rPr baseline="30000"/>
                  <a:t>202</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204</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205</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205</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206</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202,203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202,203</a:t>
                </a:r>
              </a:p>
              <a:p>
                <a:pPr lvl="1"/>
                <a:r>
                  <a:rPr/>
                  <a:t>Tipo: paramétrico.</a:t>
                </a:r>
                <a:r>
                  <a:rPr baseline="30000"/>
                  <a:t>202,203</a:t>
                </a:r>
              </a:p>
              <a:p>
                <a:pPr lvl="1"/>
                <a:r>
                  <a:rPr/>
                  <a:t>Hipóteses:</a:t>
                </a:r>
                <a:r>
                  <a:rPr baseline="30000"/>
                  <a:t>203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202,203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202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202</a:t>
                </a:r>
              </a:p>
              <a:p>
                <a:pPr lvl="1"/>
                <a:r>
                  <a:rPr/>
                  <a:t>Tipo: paramétrico.</a:t>
                </a:r>
                <a:r>
                  <a:rPr baseline="30000"/>
                  <a:t>202</a:t>
                </a:r>
              </a:p>
              <a:p>
                <a:pPr lvl="1"/>
                <a:r>
                  <a:rPr/>
                  <a:t>Hipóteses:</a:t>
                </a:r>
                <a:r>
                  <a:rPr baseline="30000"/>
                  <a:t>202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202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202,203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202,203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202,203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202,203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202,203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202,203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209</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209</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211,212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212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212</a:t>
                </a:r>
              </a:p>
              <a:p>
                <a:pPr lvl="1"/>
                <a:r>
                  <a:rPr/>
                  <a:t>Tipo: não paramétrico.</a:t>
                </a:r>
                <a:r>
                  <a:rPr baseline="30000"/>
                  <a:t>211,212</a:t>
                </a:r>
              </a:p>
              <a:p>
                <a:pPr lvl="1"/>
                <a:r>
                  <a:rPr/>
                  <a:t>Suposições:</a:t>
                </a:r>
                <a:r>
                  <a:rPr baseline="30000"/>
                  <a:t>211,212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211,212</a:t>
                </a:r>
              </a:p>
              <a:p>
                <a:pPr lvl="1"/>
                <a:r>
                  <a:rPr/>
                  <a:t>O teste exato de Fisher avalia a hipótese nula de independência aplicando a distribuição hipergeométrica dos números nas células da tabela.</a:t>
                </a:r>
                <a:r>
                  <a:rPr baseline="30000"/>
                  <a:t>212</a:t>
                </a:r>
              </a:p>
              <a:p>
                <a:pPr lvl="1"/>
                <a:r>
                  <a:rPr/>
                  <a:t>Hipóteses:</a:t>
                </a:r>
                <a:r>
                  <a:rPr baseline="30000"/>
                  <a:t>211,212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211,212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214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216</a:t>
            </a:r>
          </a:p>
          <a:p>
            <a:pPr lvl="0"/>
            <a:r>
              <a:rPr/>
              <a:t>Variáveis categóricas nominais, com 2 ou mais níveis, devem ser subdivididas em variáveis fictícias dicotômicas para ser usada em modelos de regressão.</a:t>
            </a:r>
            <a:r>
              <a:rPr baseline="30000"/>
              <a:t>217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217</a:t>
            </a:r>
          </a:p>
          <a:p>
            <a:pPr lvl="0" indent="0" marL="0">
              <a:buNone/>
            </a:pPr>
          </a:p>
          <a:p>
            <a:pPr lvl="0" indent="0" marL="0">
              <a:buNone/>
            </a:pPr>
            <a:r>
              <a:rPr/>
              <a:t>O pacote </a:t>
            </a:r>
            <a:r>
              <a:rPr i="1"/>
              <a:t>fastDummies</a:t>
            </a:r>
            <a:r>
              <a:rPr baseline="30000"/>
              <a:t>218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189,219,220</a:t>
                </a:r>
              </a:p>
              <a:p>
                <a:pPr lvl="0"/>
                <a:r>
                  <a:rPr/>
                  <a:t>A seleção bivariada de variáveis torna o modelo mais suscetível a otimismo no ajuste se as variáveis de confundimento não são adequadamente controladas.</a:t>
                </a:r>
                <a:r>
                  <a:rPr baseline="30000"/>
                  <a:t>219,220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189</a:t>
                </a:r>
              </a:p>
              <a:p>
                <a:pPr lvl="0"/>
                <a:r>
                  <a:rPr/>
                  <a:t>Os coeficientes de regressão geralmente dependem do conjunto de variáveis do modelo e, portanto, podem mudam de valor (“mudança na estimativa” positiva ou negativa) se uma (ou mais) variável(is) for(em) eliminada(s) do modelo.</a:t>
                </a:r>
                <a:r>
                  <a:rPr baseline="30000"/>
                  <a:t>189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217</a:t>
                </a:r>
              </a:p>
              <a:p>
                <a:pPr lvl="0"/>
                <a:r>
                  <a:rPr/>
                  <a:t>Nenhum método de regressão gradual garante a seleção ótima de variáveis de um banco de dados.</a:t>
                </a:r>
                <a:r>
                  <a:rPr baseline="30000"/>
                  <a:t>217</a:t>
                </a:r>
              </a:p>
              <a:p>
                <a:pPr lvl="0"/>
                <a:r>
                  <a:rPr/>
                  <a:t>As regras de término da regressão baseadas em P-valor tendem a ser arbitrárias.</a:t>
                </a:r>
                <a:r>
                  <a:rPr baseline="30000"/>
                  <a:t>217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220</a:t>
                </a:r>
              </a:p>
              <a:p>
                <a:pPr lvl="0"/>
                <a:r>
                  <a:rPr/>
                  <a:t>Em caso de uma proporção baixa entre o número de participantes e de variáveis, use o conhecimento prévio da literatura para selecionar um pequeno conjunto de variáveis candidatas.</a:t>
                </a:r>
                <a:r>
                  <a:rPr baseline="30000"/>
                  <a:t>220</a:t>
                </a:r>
              </a:p>
              <a:p>
                <a:pPr lvl="0"/>
                <a:r>
                  <a:rPr/>
                  <a:t>Colapse categorias com contagem nula (células com valor igual a 0) de variáveis candidatas.</a:t>
                </a:r>
                <a:r>
                  <a:rPr baseline="30000"/>
                  <a:t>220</a:t>
                </a:r>
              </a:p>
              <a:p>
                <a:pPr lvl="0"/>
                <a:r>
                  <a:rPr/>
                  <a:t>Use simulações de dados para identificar qual(is) variável(is) está(ão) causando problemas de convergência do ajuste do modelo.</a:t>
                </a:r>
                <a:r>
                  <a:rPr baseline="30000"/>
                  <a:t>220</a:t>
                </a:r>
              </a:p>
              <a:p>
                <a:pPr lvl="0"/>
                <a:r>
                  <a:rPr/>
                  <a:t>A eliminação retroativa tem sido recomendada como a abordagem de regressão gradual mais confiável entre aquelas que podem ser facilmente alcançadas com programas de computador.</a:t>
                </a:r>
                <a:r>
                  <a:rPr baseline="30000"/>
                  <a:t>189</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221</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221</a:t>
            </a:r>
          </a:p>
          <a:p>
            <a:pPr lvl="0" indent="0" marL="0">
              <a:buNone/>
            </a:pPr>
          </a:p>
          <a:p>
            <a:pPr lvl="0" indent="0" marL="0">
              <a:spcBef>
                <a:spcPts val="3000"/>
              </a:spcBef>
              <a:buNone/>
            </a:pPr>
            <a:r>
              <a:rPr b="1"/>
              <a:t>O que é efeito de modificação?</a:t>
            </a:r>
          </a:p>
          <a:p>
            <a:pPr lvl="0"/>
            <a:r>
              <a:rPr/>
              <a:t>.</a:t>
            </a:r>
            <a:r>
              <a:rPr baseline="30000"/>
              <a:t>221</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222</a:t>
            </a:r>
          </a:p>
          <a:p>
            <a:pPr lvl="0"/>
            <a:r>
              <a:rPr/>
              <a:t>.</a:t>
            </a:r>
            <a:r>
              <a:rPr baseline="30000"/>
              <a:t>221</a:t>
            </a:r>
          </a:p>
          <a:p>
            <a:pPr lvl="0" indent="0" marL="0">
              <a:buNone/>
            </a:pPr>
          </a:p>
          <a:p>
            <a:pPr lvl="0" indent="0" marL="0">
              <a:buNone/>
            </a:pPr>
            <a:r>
              <a:rPr/>
              <a:t>O pacote </a:t>
            </a:r>
            <a:r>
              <a:rPr i="1"/>
              <a:t>nlme</a:t>
            </a:r>
            <a:r>
              <a:rPr baseline="30000"/>
              <a:t>223</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224</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225</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de mediação?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indireto?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total?</a:t>
            </a:r>
          </a:p>
          <a:p>
            <a:pPr lvl="0"/>
            <a:r>
              <a:rPr/>
              <a:t>.</a:t>
            </a:r>
            <a:r>
              <a:rPr baseline="30000"/>
              <a:t>226</a:t>
            </a:r>
          </a:p>
          <a:p>
            <a:pPr lvl="0"/>
            <a:r>
              <a:rPr/>
              <a:t>.</a:t>
            </a:r>
            <a:r>
              <a:rPr baseline="30000"/>
              <a:t>221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227</a:t>
            </a:r>
          </a:p>
          <a:p>
            <a:pPr lvl="0"/>
            <a:r>
              <a:rPr/>
              <a:t>.</a:t>
            </a:r>
            <a:r>
              <a:rPr baseline="30000"/>
              <a:t>228</a:t>
            </a:r>
          </a:p>
          <a:p>
            <a:pPr lvl="0" indent="0" marL="0">
              <a:buNone/>
            </a:pPr>
          </a:p>
          <a:p>
            <a:pPr lvl="0" indent="0" marL="0">
              <a:spcBef>
                <a:spcPts val="3000"/>
              </a:spcBef>
              <a:buNone/>
            </a:pPr>
            <a:r>
              <a:rPr b="1"/>
              <a:t>O que é efeito padronizado?</a:t>
            </a:r>
          </a:p>
          <a:p>
            <a:pPr lvl="0"/>
            <a:r>
              <a:rPr/>
              <a:t>.</a:t>
            </a:r>
            <a:r>
              <a:rPr baseline="30000"/>
              <a:t>227</a:t>
            </a:r>
          </a:p>
          <a:p>
            <a:pPr lvl="0"/>
            <a:r>
              <a:rPr/>
              <a:t>.</a:t>
            </a:r>
            <a:r>
              <a:rPr baseline="30000"/>
              <a:t>228</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indent="0" marL="0">
              <a:buNone/>
            </a:pP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221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222</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205p.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192</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191</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5"/>
              </a:rPr>
              <a:t>10.1093/biomet/1.2.164</a:t>
            </a:r>
          </a:p>
          <a:p>
            <a:pPr lvl="0" indent="0" marL="0">
              <a:buNone/>
            </a:pPr>
            <a:r>
              <a:rPr/>
              <a:t>186. Aylmer Fisher R. The arrangement of field experiments. </a:t>
            </a:r>
            <a:r>
              <a:rPr i="1"/>
              <a:t>Ministry of Agriculture and Fisheries</a:t>
            </a:r>
            <a:r>
              <a:rPr/>
              <a:t>. 1926. doi:</a:t>
            </a:r>
            <a:r>
              <a:rPr>
                <a:hlinkClick r:id="rId186"/>
              </a:rPr>
              <a:t>10.23637/ROTHAMSTED.8V61Q</a:t>
            </a:r>
          </a:p>
          <a:p>
            <a:pPr lvl="0" indent="0" marL="0">
              <a:buNone/>
            </a:pPr>
            <a:r>
              <a:rPr/>
              <a:t>187. Wasserstein RL, Lazar NA. The ASA Statement on </a:t>
            </a:r>
            <a:r>
              <a:rPr i="1"/>
              <a:t>p</a:t>
            </a:r>
            <a:r>
              <a:rPr/>
              <a:t>-Values: Context, Process, and Purpose. </a:t>
            </a:r>
            <a:r>
              <a:rPr i="1"/>
              <a:t>The American Statistician</a:t>
            </a:r>
            <a:r>
              <a:rPr/>
              <a:t>. 2016;70(2):129-133. doi:</a:t>
            </a:r>
            <a:r>
              <a:rPr>
                <a:hlinkClick r:id="rId187"/>
              </a:rPr>
              <a:t>10.1080/00031305.2016.1154108</a:t>
            </a:r>
          </a:p>
          <a:p>
            <a:pPr lvl="0" indent="0" marL="0">
              <a:buNone/>
            </a:pPr>
            <a:r>
              <a:rPr/>
              <a:t>188. Altman N, Krzywinski M. P values and the search for significance. </a:t>
            </a:r>
            <a:r>
              <a:rPr i="1"/>
              <a:t>Nature Methods</a:t>
            </a:r>
            <a:r>
              <a:rPr/>
              <a:t>. 2017;14(1):3-4. doi:</a:t>
            </a:r>
            <a:r>
              <a:rPr>
                <a:hlinkClick r:id="rId188"/>
              </a:rPr>
              <a:t>10.1038/nmeth.4120</a:t>
            </a:r>
          </a:p>
          <a:p>
            <a:pPr lvl="0" indent="0" marL="0">
              <a:buNone/>
            </a:pPr>
            <a:r>
              <a:rPr/>
              <a:t>189. Heinze G, Dunkler D. Five myths about variable selection. </a:t>
            </a:r>
            <a:r>
              <a:rPr i="1"/>
              <a:t>Transplant International</a:t>
            </a:r>
            <a:r>
              <a:rPr/>
              <a:t>. 2016;30(1):6-10. doi:</a:t>
            </a:r>
            <a:r>
              <a:rPr>
                <a:hlinkClick r:id="rId189"/>
              </a:rPr>
              <a:t>10.1111/tri.12895</a:t>
            </a:r>
          </a:p>
          <a:p>
            <a:pPr lvl="0" indent="0" marL="0">
              <a:buNone/>
            </a:pPr>
            <a:r>
              <a:rPr/>
              <a:t>190. Breznau N, Rinke EM, Wuttke A, et al. Observing many researchers using the same data and hypothesis reveals a hidden universe of uncertainty. </a:t>
            </a:r>
            <a:r>
              <a:rPr i="1"/>
              <a:t>Proceedings of the National Academy of Sciences</a:t>
            </a:r>
            <a:r>
              <a:rPr/>
              <a:t>. 2022;(44):e2203150119. doi:</a:t>
            </a:r>
            <a:r>
              <a:rPr>
                <a:hlinkClick r:id="rId190"/>
              </a:rPr>
              <a:t>10.1073/pnas.2203150119</a:t>
            </a:r>
          </a:p>
          <a:p>
            <a:pPr lvl="0" indent="0" marL="0">
              <a:buNone/>
            </a:pPr>
            <a:r>
              <a:rPr/>
              <a:t>191. Dwivedi AK, Shukla R. Evidence-based statistical analysis and methods in biomedical research (SAMBR) checklists according to design features. </a:t>
            </a:r>
            <a:r>
              <a:rPr i="1"/>
              <a:t>CANCER REPORTS</a:t>
            </a:r>
            <a:r>
              <a:rPr/>
              <a:t>. 2019;3(4). doi:</a:t>
            </a:r>
            <a:r>
              <a:rPr>
                <a:hlinkClick r:id="rId191"/>
              </a:rPr>
              <a:t>10.1002/cnr2.1211</a:t>
            </a:r>
          </a:p>
          <a:p>
            <a:pPr lvl="0" indent="0" marL="0">
              <a:buNone/>
            </a:pPr>
            <a:r>
              <a:rPr/>
              <a:t>192. Dwivedi AK. How to Write Statistical Analysis Section in Medical Research. </a:t>
            </a:r>
            <a:r>
              <a:rPr i="1"/>
              <a:t>Journal of Investigative Medicine</a:t>
            </a:r>
            <a:r>
              <a:rPr/>
              <a:t>. 2022;70(8):1759-1770. doi:</a:t>
            </a:r>
            <a:r>
              <a:rPr>
                <a:hlinkClick r:id="rId192"/>
              </a:rPr>
              <a:t>10.1136/jim-2022-002479</a:t>
            </a:r>
          </a:p>
          <a:p>
            <a:pPr lvl="0" indent="0" marL="0">
              <a:buNone/>
            </a:pPr>
            <a:r>
              <a:rPr/>
              <a:t>193. Kim N, Fischer AH, Dyring-Andersen B, Rosner B, Okoye GA. Research Techniques Made Simple: Choosing Appropriate Statistical Methods for Clinical Research. </a:t>
            </a:r>
            <a:r>
              <a:rPr i="1"/>
              <a:t>Journal of Investigative Dermatology</a:t>
            </a:r>
            <a:r>
              <a:rPr/>
              <a:t>. 2017;137(10):e173-e178. doi:</a:t>
            </a:r>
            <a:r>
              <a:rPr>
                <a:hlinkClick r:id="rId193"/>
              </a:rPr>
              <a:t>10.1016/j.jid.2017.08.007</a:t>
            </a:r>
          </a:p>
          <a:p>
            <a:pPr lvl="0" indent="0" marL="0">
              <a:buNone/>
            </a:pPr>
            <a:r>
              <a:rPr/>
              <a:t>194. Marusteri M, Bacarea V. Comparing groups for statistical differences: How to choose the right statistical test? </a:t>
            </a:r>
            <a:r>
              <a:rPr i="1"/>
              <a:t>Biochemia Medica</a:t>
            </a:r>
            <a:r>
              <a:rPr/>
              <a:t>. 2010:15-32. doi:</a:t>
            </a:r>
            <a:r>
              <a:rPr>
                <a:hlinkClick r:id="rId194"/>
              </a:rPr>
              <a:t>10.11613/bm.2010.004</a:t>
            </a:r>
          </a:p>
          <a:p>
            <a:pPr lvl="0" indent="0" marL="0">
              <a:buNone/>
            </a:pPr>
            <a:r>
              <a:rPr/>
              <a:t>195. Mishra P, Pandey C, Singh U, Keshri A, Sabaretnam M. Selection of appropriate statistical methods for data analysis. </a:t>
            </a:r>
            <a:r>
              <a:rPr i="1"/>
              <a:t>Annals of Cardiac Anaesthesia</a:t>
            </a:r>
            <a:r>
              <a:rPr/>
              <a:t>. 2019;22(3):297. doi:</a:t>
            </a:r>
            <a:r>
              <a:rPr>
                <a:hlinkClick r:id="rId195"/>
              </a:rPr>
              <a:t>10.4103/aca.aca_248_18</a:t>
            </a:r>
          </a:p>
          <a:p>
            <a:pPr lvl="0" indent="0" marL="0">
              <a:buNone/>
            </a:pPr>
            <a:r>
              <a:rPr/>
              <a:t>196. Ray A, Najmi A, Sadasivam B. How to choose and interpret a statistical test? An update for budding researchers. </a:t>
            </a:r>
            <a:r>
              <a:rPr i="1"/>
              <a:t>Journal of Family Medicine and Primary Care</a:t>
            </a:r>
            <a:r>
              <a:rPr/>
              <a:t>. 2021;10(8):2763. doi:</a:t>
            </a:r>
            <a:r>
              <a:rPr>
                <a:hlinkClick r:id="rId196"/>
              </a:rPr>
              <a:t>10.4103/jfmpc.jfmpc_433_21</a:t>
            </a:r>
          </a:p>
          <a:p>
            <a:pPr lvl="0" indent="0" marL="0">
              <a:buNone/>
            </a:pPr>
            <a:r>
              <a:rPr/>
              <a:t>197. Nayak B, Hazra A. How to choose the right statistical test? </a:t>
            </a:r>
            <a:r>
              <a:rPr i="1"/>
              <a:t>Indian Journal of Ophthalmology</a:t>
            </a:r>
            <a:r>
              <a:rPr/>
              <a:t>. 2011;59(2):85. doi:</a:t>
            </a:r>
            <a:r>
              <a:rPr>
                <a:hlinkClick r:id="rId197"/>
              </a:rPr>
              <a:t>10.4103/0301-4738.77005</a:t>
            </a:r>
          </a:p>
          <a:p>
            <a:pPr lvl="0" indent="0" marL="0">
              <a:buNone/>
            </a:pPr>
            <a:r>
              <a:rPr/>
              <a:t>198. Shankar S, Singh R. Demystifying statistics: How to choose a statistical test? </a:t>
            </a:r>
            <a:r>
              <a:rPr i="1"/>
              <a:t>Indian Journal of Rheumatology</a:t>
            </a:r>
            <a:r>
              <a:rPr/>
              <a:t>. 2014;9(2):77-81. doi:</a:t>
            </a:r>
            <a:r>
              <a:rPr>
                <a:hlinkClick r:id="rId198"/>
              </a:rPr>
              <a:t>10.1016/j.injr.2014.04.002</a:t>
            </a:r>
          </a:p>
          <a:p>
            <a:pPr lvl="0" indent="0" marL="0">
              <a:buNone/>
            </a:pPr>
            <a:r>
              <a:rPr/>
              <a:t>199. Meyer F, Perrier V. Esquisse: Explore and visualize your data interactively. 2022. </a:t>
            </a:r>
            <a:r>
              <a:rPr>
                <a:hlinkClick r:id="rId199"/>
              </a:rPr>
              <a:t>https://CRAN.R-project.org/package=esquisse.</a:t>
            </a:r>
          </a:p>
          <a:p>
            <a:pPr lvl="0" indent="0" marL="0">
              <a:buNone/>
            </a:pPr>
            <a:r>
              <a:rPr/>
              <a:t>200. Diedenhofen B, Musch J. Cocor: A comprehensive solution for the statistical comparison of correlations. 2015;10:e0121945. doi:</a:t>
            </a:r>
            <a:r>
              <a:rPr>
                <a:hlinkClick r:id="rId200"/>
              </a:rPr>
              <a:t>10.1371/journal.pone.0121945</a:t>
            </a:r>
          </a:p>
          <a:p>
            <a:pPr lvl="0" indent="0" marL="0">
              <a:buNone/>
            </a:pPr>
            <a:r>
              <a:rPr/>
              <a:t>201. Diedenhofen B, Musch J. Cocor: A comprehensive solution for the statistical comparison of correlations. 2015;10:e0121945. doi:</a:t>
            </a:r>
            <a:r>
              <a:rPr>
                <a:hlinkClick r:id="rId201"/>
              </a:rPr>
              <a:t>10.1371/journal.pone.0121945</a:t>
            </a:r>
          </a:p>
          <a:p>
            <a:pPr lvl="0" indent="0" marL="0">
              <a:buNone/>
            </a:pPr>
            <a:r>
              <a:rPr/>
              <a:t>202. Khamis H. Measures of Association: How to Choose? </a:t>
            </a:r>
            <a:r>
              <a:rPr i="1"/>
              <a:t>Journal of Diagnostic Medical Sonography</a:t>
            </a:r>
            <a:r>
              <a:rPr/>
              <a:t>. 2008;24(3):155-162. doi:</a:t>
            </a:r>
            <a:r>
              <a:rPr>
                <a:hlinkClick r:id="rId202"/>
              </a:rPr>
              <a:t>10.1177/8756479308317006</a:t>
            </a:r>
          </a:p>
          <a:p>
            <a:pPr lvl="0" indent="0" marL="0">
              <a:buNone/>
            </a:pPr>
            <a:r>
              <a:rPr/>
              <a:t>203. Allison JS, Santana L, (Jaco) Visagie IJH. A primer on simple measures of association taught at undergraduate level. </a:t>
            </a:r>
            <a:r>
              <a:rPr i="1"/>
              <a:t>Teaching Statistics</a:t>
            </a:r>
            <a:r>
              <a:rPr/>
              <a:t>. 2022;44(3):96-103. doi:</a:t>
            </a:r>
            <a:r>
              <a:rPr>
                <a:hlinkClick r:id="rId203"/>
              </a:rPr>
              <a:t>10.1111/test.12307</a:t>
            </a:r>
          </a:p>
          <a:p>
            <a:pPr lvl="0" indent="0" marL="0">
              <a:buNone/>
            </a:pPr>
            <a:r>
              <a:rPr/>
              <a:t>204. Dahlke JA, Wiernik BM. Psychmeta: An r package for psychometric meta-analysis. 2019;43. doi:</a:t>
            </a:r>
            <a:r>
              <a:rPr>
                <a:hlinkClick r:id="rId204"/>
              </a:rPr>
              <a:t>10.1177/0146621618795933</a:t>
            </a:r>
          </a:p>
          <a:p>
            <a:pPr lvl="0" indent="0" marL="0">
              <a:buNone/>
            </a:pPr>
            <a:r>
              <a:rPr/>
              <a:t>205. Anscombe FJ. Graphs in Statistical Analysis. </a:t>
            </a:r>
            <a:r>
              <a:rPr i="1"/>
              <a:t>The American Statistician</a:t>
            </a:r>
            <a:r>
              <a:rPr/>
              <a:t>. 1973;27(1):17-21. doi:</a:t>
            </a:r>
            <a:r>
              <a:rPr>
                <a:hlinkClick r:id="rId205"/>
              </a:rPr>
              <a:t>10.1080/00031305.1973.10478966</a:t>
            </a:r>
          </a:p>
          <a:p>
            <a:pPr lvl="0" indent="0" marL="0">
              <a:buNone/>
            </a:pPr>
            <a:r>
              <a:rPr/>
              <a:t>206. Northrop PJ. Anscombiser: Create datasets with identical summary statistics. 2022. </a:t>
            </a:r>
            <a:r>
              <a:rPr>
                <a:hlinkClick r:id="rId206"/>
              </a:rPr>
              <a:t>https://CRAN.R-project.org/package=anscombiser.</a:t>
            </a:r>
          </a:p>
          <a:p>
            <a:pPr lvl="0" indent="0" marL="0">
              <a:buNone/>
            </a:pPr>
            <a:r>
              <a:rPr/>
              <a:t>207. Makowski D, Wiernik BM, Patil I, Lüdecke D, Ben-Shachar MS. Correlation: Methods for correlation analysis. 2022. </a:t>
            </a:r>
            <a:r>
              <a:rPr>
                <a:hlinkClick r:id="rId207"/>
              </a:rPr>
              <a:t>https://CRAN.R-project.org/package=correlation.</a:t>
            </a:r>
          </a:p>
          <a:p>
            <a:pPr lvl="0" indent="0" marL="0">
              <a:buNone/>
            </a:pPr>
            <a:r>
              <a:rPr/>
              <a:t>208. Lüdecke D, Ben-Shachar MS, Patil I, et al. Easystats: Framework for easy statistical modeling, visualization, and reporting. 2022. </a:t>
            </a:r>
            <a:r>
              <a:rPr>
                <a:hlinkClick r:id="rId208"/>
              </a:rPr>
              <a:t>https://easystats.github.io/easystats/.</a:t>
            </a:r>
          </a:p>
          <a:p>
            <a:pPr lvl="0" indent="0" marL="0">
              <a:buNone/>
            </a:pPr>
            <a:r>
              <a:rPr/>
              <a:t>209. Wei T, Simko V. R package ’corrplot’: Visualization of a correlation matrix. 2021. </a:t>
            </a:r>
            <a:r>
              <a:rPr>
                <a:hlinkClick r:id="rId209"/>
              </a:rPr>
              <a:t>https://github.com/taiyun/corrplot.</a:t>
            </a:r>
          </a:p>
          <a:p>
            <a:pPr lvl="0" indent="0" marL="0">
              <a:buNone/>
            </a:pPr>
            <a:r>
              <a:rPr/>
              <a:t>210. Griffith DM, Veech JA, Marsh CJ. Cooccur: Probabilistic species co-occurrence analysis in r. 2016;69. doi:</a:t>
            </a:r>
            <a:r>
              <a:rPr>
                <a:hlinkClick r:id="rId210"/>
              </a:rPr>
              <a:t>10.18637/jss.v069.c02</a:t>
            </a:r>
          </a:p>
          <a:p>
            <a:pPr lvl="0" indent="0" marL="0">
              <a:buNone/>
            </a:pPr>
            <a:r>
              <a:rPr/>
              <a:t>211. McHugh ML. The chi-square test of independence. </a:t>
            </a:r>
            <a:r>
              <a:rPr i="1"/>
              <a:t>Biochemia Medica</a:t>
            </a:r>
            <a:r>
              <a:rPr/>
              <a:t>. 2013:143-149. doi:</a:t>
            </a:r>
            <a:r>
              <a:rPr>
                <a:hlinkClick r:id="rId211"/>
              </a:rPr>
              <a:t>10.11613/bm.2013.018</a:t>
            </a:r>
          </a:p>
          <a:p>
            <a:pPr lvl="0" indent="0" marL="0">
              <a:buNone/>
            </a:pPr>
            <a:r>
              <a:rPr/>
              <a:t>212. Kim HY. Statistical notes for clinical researchers: Chi-squared test and Fisher’s exact test. </a:t>
            </a:r>
            <a:r>
              <a:rPr i="1"/>
              <a:t>Restorative Dentistry &amp; Endodontics</a:t>
            </a:r>
            <a:r>
              <a:rPr/>
              <a:t>. 2017;42(2):152. doi:</a:t>
            </a:r>
            <a:r>
              <a:rPr>
                <a:hlinkClick r:id="rId212"/>
              </a:rPr>
              <a:t>10.5395/rde.2017.42.2.152</a:t>
            </a:r>
          </a:p>
          <a:p>
            <a:pPr lvl="0" indent="0" marL="0">
              <a:buNone/>
            </a:pPr>
            <a:r>
              <a:rPr/>
              <a:t>213. Sjoberg DD, Whiting K, Curry M, Lavery JA, Larmarange J. Reproducible summary tables with the gtsummary package. 2021;13:570-580. doi:</a:t>
            </a:r>
            <a:r>
              <a:rPr>
                <a:hlinkClick r:id="rId213"/>
              </a:rPr>
              <a:t>10.32614/RJ-2021-053</a:t>
            </a:r>
          </a:p>
          <a:p>
            <a:pPr lvl="0" indent="0" marL="0">
              <a:buNone/>
            </a:pPr>
            <a:r>
              <a:rPr/>
              <a:t>214. Arel-Bundock V. Modelsummary: Data and model summaries in r. 2022;103. doi:</a:t>
            </a:r>
            <a:r>
              <a:rPr>
                <a:hlinkClick r:id="rId214"/>
              </a:rPr>
              <a:t>10.18637/jss.v103.i01</a:t>
            </a:r>
          </a:p>
          <a:p>
            <a:pPr lvl="0" indent="0" marL="0">
              <a:buNone/>
            </a:pPr>
            <a:r>
              <a:rPr/>
              <a:t>215. Hidalgo B, Goodman M. Multivariate or Multivariable Regression? </a:t>
            </a:r>
            <a:r>
              <a:rPr i="1"/>
              <a:t>American Journal of Public Health</a:t>
            </a:r>
            <a:r>
              <a:rPr/>
              <a:t>. 2013;103(1):39-40. doi:</a:t>
            </a:r>
            <a:r>
              <a:rPr>
                <a:hlinkClick r:id="rId215"/>
              </a:rPr>
              <a:t>10.2105/ajph.2012.300897</a:t>
            </a:r>
          </a:p>
          <a:p>
            <a:pPr lvl="0" indent="0" marL="0">
              <a:buNone/>
            </a:pPr>
            <a:r>
              <a:rPr/>
              <a:t>216. Suits DB. Use of Dummy Variables in Regression Equations. </a:t>
            </a:r>
            <a:r>
              <a:rPr i="1"/>
              <a:t>Journal of the American Statistical Association</a:t>
            </a:r>
            <a:r>
              <a:rPr/>
              <a:t>. 1957;52(280):548-551. doi:</a:t>
            </a:r>
            <a:r>
              <a:rPr>
                <a:hlinkClick r:id="rId216"/>
              </a:rPr>
              <a:t>10.1080/01621459.1957.10501412</a:t>
            </a:r>
          </a:p>
          <a:p>
            <a:pPr lvl="0" indent="0" marL="0">
              <a:buNone/>
            </a:pPr>
            <a:r>
              <a:rPr/>
              <a:t>217. Healy MJ. Statistics from the inside. 16. Multiple regression (2). </a:t>
            </a:r>
            <a:r>
              <a:rPr i="1"/>
              <a:t>Archives of Disease in Childhood</a:t>
            </a:r>
            <a:r>
              <a:rPr/>
              <a:t>. 1995;73(3):270-274. doi:</a:t>
            </a:r>
            <a:r>
              <a:rPr>
                <a:hlinkClick r:id="rId217"/>
              </a:rPr>
              <a:t>10.1136/adc.73.3.270</a:t>
            </a:r>
          </a:p>
          <a:p>
            <a:pPr lvl="0" indent="0" marL="0">
              <a:buNone/>
            </a:pPr>
            <a:r>
              <a:rPr/>
              <a:t>218. Kaplan J. fastDummies: Fast creation of dummy (binary) columns and rows from categorical variables. 2023. </a:t>
            </a:r>
            <a:r>
              <a:rPr>
                <a:hlinkClick r:id="rId218"/>
              </a:rPr>
              <a:t>https://CRAN.R-project.org/package=fastDummies.</a:t>
            </a:r>
          </a:p>
          <a:p>
            <a:pPr lvl="0" indent="0" marL="0">
              <a:buNone/>
            </a:pPr>
            <a:r>
              <a:rPr/>
              <a:t>219. DALES LG, URY HK. An Improper Use of Statistical Significance Testing in Studying Covariables. </a:t>
            </a:r>
            <a:r>
              <a:rPr i="1"/>
              <a:t>International Journal of Epidemiology</a:t>
            </a:r>
            <a:r>
              <a:rPr/>
              <a:t>. 1978;7(4):373-376. doi:</a:t>
            </a:r>
            <a:r>
              <a:rPr>
                <a:hlinkClick r:id="rId219"/>
              </a:rPr>
              <a:t>10.1093/ije/7.4.373</a:t>
            </a:r>
          </a:p>
          <a:p>
            <a:pPr lvl="0" indent="0" marL="0">
              <a:buNone/>
            </a:pPr>
            <a:r>
              <a:rPr/>
              <a:t>220. Sun GW, Shook TL, Kay GL. Inappropriate use of bivariable analysis to screen risk factors for use in multivariable analysis. </a:t>
            </a:r>
            <a:r>
              <a:rPr i="1"/>
              <a:t>Journal of Clinical Epidemiology</a:t>
            </a:r>
            <a:r>
              <a:rPr/>
              <a:t>. 1996;49(8):907-916. doi:</a:t>
            </a:r>
            <a:r>
              <a:rPr>
                <a:hlinkClick r:id="rId220"/>
              </a:rPr>
              <a:t>10.1016/0895-4356(96)00025-x</a:t>
            </a:r>
          </a:p>
          <a:p>
            <a:pPr lvl="0" indent="0" marL="0">
              <a:buNone/>
            </a:pPr>
            <a:r>
              <a:rPr/>
              <a:t>221. Bours MJL. Using mediators to understand effect modification and interaction. </a:t>
            </a:r>
            <a:r>
              <a:rPr i="1"/>
              <a:t>Journal of Clinical Epidemiology</a:t>
            </a:r>
            <a:r>
              <a:rPr/>
              <a:t>. September 2023. doi:</a:t>
            </a:r>
            <a:r>
              <a:rPr>
                <a:hlinkClick r:id="rId221"/>
              </a:rPr>
              <a:t>10.1016/j.jclinepi.2023.09.005</a:t>
            </a:r>
          </a:p>
          <a:p>
            <a:pPr lvl="0" indent="0" marL="0">
              <a:buNone/>
            </a:pPr>
            <a:r>
              <a:rPr/>
              <a:t>222. Altman DG, Matthews JNS. Statistics Notes: Interaction 1: heterogeneity of effects. </a:t>
            </a:r>
            <a:r>
              <a:rPr i="1"/>
              <a:t>BMJ</a:t>
            </a:r>
            <a:r>
              <a:rPr/>
              <a:t>. 1996;313(7055):486-486. doi:</a:t>
            </a:r>
            <a:r>
              <a:rPr>
                <a:hlinkClick r:id="rId222"/>
              </a:rPr>
              <a:t>10.1136/bmj.313.7055.486</a:t>
            </a:r>
          </a:p>
          <a:p>
            <a:pPr lvl="0" indent="0" marL="0">
              <a:buNone/>
            </a:pPr>
            <a:r>
              <a:rPr/>
              <a:t>223. Pinheiro J, Bates D, R Core Team. Nlme: Linear and nonlinear mixed effects models. 2023. </a:t>
            </a:r>
            <a:r>
              <a:rPr>
                <a:hlinkClick r:id="rId223"/>
              </a:rPr>
              <a:t>https://CRAN.R-project.org/package=nlme.</a:t>
            </a:r>
          </a:p>
          <a:p>
            <a:pPr lvl="0" indent="0" marL="0">
              <a:buNone/>
            </a:pPr>
            <a:r>
              <a:rPr/>
              <a:t>224. Sabanes Bove D, Dedic J, Kelkhoff D, et al. Mmrm: Mixed models for repeated measures. 2022. </a:t>
            </a:r>
            <a:r>
              <a:rPr>
                <a:hlinkClick r:id="rId224"/>
              </a:rPr>
              <a:t>https://CRAN.R-project.org/package=mmrm.</a:t>
            </a:r>
          </a:p>
          <a:p>
            <a:pPr lvl="0" indent="0" marL="0">
              <a:buNone/>
            </a:pPr>
            <a:r>
              <a:rPr/>
              <a:t>225. Lenth RV. Emmeans: Estimated marginal means, aka least-squares means. 2023. </a:t>
            </a:r>
            <a:r>
              <a:rPr>
                <a:hlinkClick r:id="rId225"/>
              </a:rPr>
              <a:t>https://CRAN.R-project.org/package=emmeans.</a:t>
            </a:r>
          </a:p>
          <a:p>
            <a:pPr lvl="0" indent="0" marL="0">
              <a:buNone/>
            </a:pPr>
            <a:r>
              <a:rPr/>
              <a:t>226.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6"/>
              </a:rPr>
              <a:t>10.1037/0022-3514.51.6.1173</a:t>
            </a:r>
          </a:p>
          <a:p>
            <a:pPr lvl="0" indent="0" marL="0">
              <a:buNone/>
            </a:pPr>
            <a:r>
              <a:rPr/>
              <a:t>227. GREENLAND S, SCHLESSELMAN JJ, CRIQUI MH. THE FALLACY OF EMPLOYING STANDARDIZED REGRESSION COEFFICIENTS AND CORRELATIONS AS MEASURES OF EFFECT. </a:t>
            </a:r>
            <a:r>
              <a:rPr i="1"/>
              <a:t>American Journal of Epidemiology</a:t>
            </a:r>
            <a:r>
              <a:rPr/>
              <a:t>. 1986;123(2):203-208. doi:</a:t>
            </a:r>
            <a:r>
              <a:rPr>
                <a:hlinkClick r:id="rId227"/>
              </a:rPr>
              <a:t>10.1093/oxfordjournals.aje.a114229</a:t>
            </a:r>
          </a:p>
          <a:p>
            <a:pPr lvl="0" indent="0" marL="0">
              <a:buNone/>
            </a:pPr>
            <a:r>
              <a:rPr/>
              <a:t>228. Greenland S, Maclure M, Schlesselman JJ, Poole C, Morgenstern H. Standardized Regression Coefficients. </a:t>
            </a:r>
            <a:r>
              <a:rPr i="1"/>
              <a:t>Epidemiology</a:t>
            </a:r>
            <a:r>
              <a:rPr/>
              <a:t>. 1991;2(5):387-392. doi:</a:t>
            </a:r>
            <a:r>
              <a:rPr>
                <a:hlinkClick r:id="rId228"/>
              </a:rPr>
              <a:t>10.1097/00001648-199109000-00015</a:t>
            </a:r>
          </a:p>
          <a:p>
            <a:pPr lvl="0" indent="0" marL="0">
              <a:buNone/>
            </a:pPr>
            <a:r>
              <a:rPr/>
              <a:t>229. Lüdecke D, Ben-Shachar MS, Patil I, Waggoner P, Makowski D. Performance: An r package for assessment, comparison and testing of statistical models. 2021;6:3139. doi:</a:t>
            </a:r>
            <a:r>
              <a:rPr>
                <a:hlinkClick r:id="rId229"/>
              </a:rPr>
              <a:t>10.21105/joss.03139</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0.62 e variância </a:t>
                </a:r>
                <a14:m>
                  <m:oMath xmlns:m="http://schemas.openxmlformats.org/officeDocument/2006/math">
                    <m:sSup>
                      <m:e>
                        <m:r>
                          <m:t>σ</m:t>
                        </m:r>
                      </m:e>
                      <m:sup>
                        <m:r>
                          <m:t>2</m:t>
                        </m:r>
                      </m:sup>
                    </m:sSup>
                  </m:oMath>
                </a14:m>
                <a:r>
                  <a:rPr/>
                  <a:t> = 0.238.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0.62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354875 pacotes disponíveis.</a:t>
            </a:r>
            <a:r>
              <a:rPr baseline="30000"/>
              <a:t>40</a:t>
            </a:r>
          </a:p>
          <a:p>
            <a:pPr lvl="0" indent="0" marL="0">
              <a:buNone/>
            </a:pPr>
          </a:p>
          <a:p>
            <a:pPr lvl="0" indent="0" marL="0">
              <a:buNone/>
            </a:pPr>
            <a:r>
              <a:rPr/>
              <a:t>O pacote </a:t>
            </a:r>
            <a:r>
              <a:rPr i="1"/>
              <a:t>utils</a:t>
            </a:r>
            <a:r>
              <a:rPr baseline="30000"/>
              <a:t>48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187</a:t>
                </a:r>
              </a:p>
              <a:p>
                <a:pPr lvl="0"/>
                <a:r>
                  <a:rPr/>
                  <a:t>P-valores menores/maiores do que o nível de significância estatístico pré-estabelecido não devem ser utilizados como única fonte de informação para tomada de decisão em ciência.</a:t>
                </a:r>
                <a:r>
                  <a:rPr baseline="30000"/>
                  <a:t>187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187</a:t>
                </a:r>
              </a:p>
              <a:p>
                <a:pPr lvl="0"/>
                <a:r>
                  <a:rPr/>
                  <a:t>P-valor não mede o tamanho do efeito ou a relevância da sua observação.</a:t>
                </a:r>
                <a:r>
                  <a:rPr baseline="30000"/>
                  <a:t>187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187</a:t>
                </a:r>
              </a:p>
              <a:p>
                <a:pPr lvl="0"/>
                <a:r>
                  <a:rPr/>
                  <a:t>Evidência estatística de significância não provê informação sobre a magnitude do efeito observado e não necessariamente implica que o efeito é robusto.</a:t>
                </a:r>
                <a:r>
                  <a:rPr baseline="30000"/>
                  <a:t>137,188</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187</a:t>
                </a:r>
              </a:p>
              <a:p>
                <a:pPr lvl="0"/>
                <a:r>
                  <a:rPr/>
                  <a:t>Razão de verossimilhança.</a:t>
                </a:r>
                <a:r>
                  <a:rPr baseline="30000"/>
                  <a:t>187</a:t>
                </a:r>
              </a:p>
              <a:p>
                <a:pPr lvl="0"/>
                <a:r>
                  <a:rPr/>
                  <a:t>Métodos Bayesianos, fator Bayes.</a:t>
                </a:r>
                <a:r>
                  <a:rPr baseline="30000"/>
                  <a:t>187</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190</a:t>
            </a:r>
          </a:p>
          <a:p>
            <a:pPr lvl="0"/>
            <a:r>
              <a:rPr/>
              <a:t>As decisões para especificação das análises estatísticas podem ser tão minuciosas que muitas vezes nem sequer são registadas como decisões e, assim, podem impactar na reprodutibilidade do estudo.</a:t>
            </a:r>
            <a:r>
              <a:rPr baseline="30000"/>
              <a:t>190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a:r>
              <a:rPr/>
              <a:t>.</a:t>
            </a:r>
            <a:r>
              <a:rPr baseline="30000"/>
              <a:t>196</a:t>
            </a:r>
          </a:p>
          <a:p>
            <a:pPr lvl="0"/>
            <a:r>
              <a:rPr/>
              <a:t>.</a:t>
            </a:r>
            <a:r>
              <a:rPr baseline="30000"/>
              <a:t>197</a:t>
            </a:r>
          </a:p>
          <a:p>
            <a:pPr lvl="0"/>
            <a:r>
              <a:rPr/>
              <a:t>.</a:t>
            </a:r>
            <a:r>
              <a:rPr baseline="30000"/>
              <a:t>198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2024-06-10T22:59:03Z</dcterms:created>
  <dcterms:modified xsi:type="dcterms:W3CDTF">2024-06-10T19:59:06Z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