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presProps" Target="presProps.xml"/>
<Relationship Id="rId1" Type="http://schemas.openxmlformats.org/officeDocument/2006/relationships/slideMaster" Target="slideMasters/slideMaster1.xml"/>
<Relationship Id="rId108" Type="http://schemas.openxmlformats.org/officeDocument/2006/relationships/tableStyles" Target="tableStyles.xml"/>
<Relationship Id="rId107" Type="http://schemas.openxmlformats.org/officeDocument/2006/relationships/theme" Target="theme/theme1.xml"/>
<Relationship Id="rId1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016/j.jclinepi.2019.06.011" TargetMode="External"/>
<Relationship Id="rId63" Type="http://schemas.openxmlformats.org/officeDocument/2006/relationships/hyperlink" Target="https://doi.org/10.4097/kja.20582" TargetMode="External"/>
<Relationship Id="rId64" Type="http://schemas.openxmlformats.org/officeDocument/2006/relationships/hyperlink" Target="https://CRAN.R-project.org/package=table1" TargetMode="External"/>
<Relationship Id="rId65" Type="http://schemas.openxmlformats.org/officeDocument/2006/relationships/hyperlink" Target="https://doi.org/10.1093/aje/kws412" TargetMode="External"/>
<Relationship Id="rId66" Type="http://schemas.openxmlformats.org/officeDocument/2006/relationships/hyperlink" Target="https://doi.org/10.4097/kja.21508" TargetMode="External"/>
<Relationship Id="rId67" Type="http://schemas.openxmlformats.org/officeDocument/2006/relationships/hyperlink" Target="https://ggplot2.tidyverse.org" TargetMode="External"/>
<Relationship Id="rId68" Type="http://schemas.openxmlformats.org/officeDocument/2006/relationships/hyperlink" Target="https://plotly-r.com" TargetMode="External"/>
<Relationship Id="rId69" Type="http://schemas.openxmlformats.org/officeDocument/2006/relationships/hyperlink" Target="https://github.com/taiyun/corrplot" TargetMode="External"/>
<Relationship Id="rId70" Type="http://schemas.openxmlformats.org/officeDocument/2006/relationships/hyperlink" Target="https://doi.org/10.1083/jcb.200611141" TargetMode="External"/>
<Relationship Id="rId71" Type="http://schemas.openxmlformats.org/officeDocument/2006/relationships/hyperlink" Target="https://doi.org/10.1161/circulationaha.118.037777" TargetMode="External"/>
<Relationship Id="rId72" Type="http://schemas.openxmlformats.org/officeDocument/2006/relationships/hyperlink" Target="https://CRAN.R-project.org/package=ggsci" TargetMode="External"/>
<Relationship Id="rId73" Type="http://schemas.openxmlformats.org/officeDocument/2006/relationships/hyperlink" Target="https://doi.org/10.1152/advan.90218.2008" TargetMode="External"/>
<Relationship Id="rId74" Type="http://schemas.openxmlformats.org/officeDocument/2006/relationships/hyperlink" Target="https://doi.org/10.2147/clep.s142940" TargetMode="External"/>
<Relationship Id="rId75" Type="http://schemas.openxmlformats.org/officeDocument/2006/relationships/hyperlink" Target="https://doi.org/10.1177/2515245918770963" TargetMode="External"/>
<Relationship Id="rId76" Type="http://schemas.openxmlformats.org/officeDocument/2006/relationships/hyperlink" Target="https://doi.org/10.2105/ajph.2012.300897" TargetMode="External"/>
<Relationship Id="rId77" Type="http://schemas.openxmlformats.org/officeDocument/2006/relationships/hyperlink" Target="https://doi.org/10.18637/jss.v103.i01" TargetMode="External"/>
<Relationship Id="rId78" Type="http://schemas.openxmlformats.org/officeDocument/2006/relationships/hyperlink" Target="https://doi.org/10.1093/ije/7.4.373" TargetMode="External"/>
<Relationship Id="rId79" Type="http://schemas.openxmlformats.org/officeDocument/2006/relationships/hyperlink" Target="https://doi.org/10.1016/0895-4356(96)00025-x"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111/j.1471-1842.2009.00848.x" TargetMode="External"/>
<Relationship Id="rId83" Type="http://schemas.openxmlformats.org/officeDocument/2006/relationships/hyperlink" Target="https://doi.org/10.5152/balkanmedj.2014.1408" TargetMode="External"/>
<Relationship Id="rId84" Type="http://schemas.openxmlformats.org/officeDocument/2006/relationships/hyperlink" Target="https://doi.org/10.5123/s1679-49742017000300022" TargetMode="External"/>
<Relationship Id="rId85" Type="http://schemas.openxmlformats.org/officeDocument/2006/relationships/hyperlink" Target="https://doi.org/10.1016/j.jclinepi.2017.02.016" TargetMode="External"/>
<Relationship Id="rId86" Type="http://schemas.openxmlformats.org/officeDocument/2006/relationships/hyperlink" Target="https://doi.org/10.1590/1980-265x-tce-2017-0311" TargetMode="External"/>
<Relationship Id="rId87" Type="http://schemas.openxmlformats.org/officeDocument/2006/relationships/hyperlink" Target="https://doi.org/10.1053/j.semnuclmed.2018.11.005" TargetMode="External"/>
<Relationship Id="rId88" Type="http://schemas.openxmlformats.org/officeDocument/2006/relationships/hyperlink" Target="https://doi.org/10.1002/ped4.12166" TargetMode="External"/>
<Relationship Id="rId89" Type="http://schemas.openxmlformats.org/officeDocument/2006/relationships/hyperlink" Target="https://doi.org/10.1186/s12967-020-02540-4" TargetMode="External"/>
<Relationship Id="rId90" Type="http://schemas.openxmlformats.org/officeDocument/2006/relationships/hyperlink" Target="https://doi.org/10.1016/j.jclinepi.2021.04.013" TargetMode="External"/>
<Relationship Id="rId91" Type="http://schemas.openxmlformats.org/officeDocument/2006/relationships/hyperlink" Target="https://doi.org/10.1002/cjs.11719" TargetMode="External"/>
<Relationship Id="rId92" Type="http://schemas.openxmlformats.org/officeDocument/2006/relationships/hyperlink" Target="https://doi.org/10.1016/j.jbusres.2021.04.070" TargetMode="External"/>
<Relationship Id="rId93" Type="http://schemas.openxmlformats.org/officeDocument/2006/relationships/hyperlink" Target="https://doi.org/10.1002/joe.22229" TargetMode="External"/>
<Relationship Id="rId94" Type="http://schemas.openxmlformats.org/officeDocument/2006/relationships/hyperlink" Target="https://doi.org/10.1136/bmj.309.6962.1128" TargetMode="External"/>
<Relationship Id="rId95" Type="http://schemas.openxmlformats.org/officeDocument/2006/relationships/hyperlink" Target="https://doi.org/10.1136/bmj.d561" TargetMode="External"/>
<Relationship Id="rId96" Type="http://schemas.openxmlformats.org/officeDocument/2006/relationships/hyperlink" Target="https://doi.org/10.1186/s12874-022-01786-4" TargetMode="External"/>
<Relationship Id="rId97" Type="http://schemas.openxmlformats.org/officeDocument/2006/relationships/hyperlink" Target="https://doi.org/10.1136/bmj.323.7321.1123" TargetMode="External"/>
<Relationship Id="rId98" Type="http://schemas.openxmlformats.org/officeDocument/2006/relationships/hyperlink" Target="https://doi.org/10.4172/2155-6180.1000334" TargetMode="External"/>
<Relationship Id="rId99" Type="http://schemas.openxmlformats.org/officeDocument/2006/relationships/hyperlink" Target="https://doi.org/10.1136/bmj.319.7203.185" TargetMode="External"/>
<Relationship Id="rId100" Type="http://schemas.openxmlformats.org/officeDocument/2006/relationships/hyperlink" Target="https://doi.org/10.1016/s0197-2456(97)00147-5" TargetMode="External"/>
<Relationship Id="rId101" Type="http://schemas.openxmlformats.org/officeDocument/2006/relationships/hyperlink" Target="https://doi.org/10.1186/1745-6215-15-139" TargetMode="External"/>
<Relationship Id="rId102" Type="http://schemas.openxmlformats.org/officeDocument/2006/relationships/hyperlink" Target="https://doi.org/10.1136/bmj.313.7055.486" TargetMode="External"/>
<Relationship Id="rId103" Type="http://schemas.openxmlformats.org/officeDocument/2006/relationships/hyperlink" Target="https://doi.org/10.1136/bmj.326.7382.219" TargetMode="External"/>
<Relationship Id="rId104" Type="http://schemas.openxmlformats.org/officeDocument/2006/relationships/hyperlink" Target="https://doi.org/10.1136/bmj.313.7060.808" TargetMode="External"/>
<Relationship Id="rId105" Type="http://schemas.openxmlformats.org/officeDocument/2006/relationships/hyperlink" Target="http://dx.doi.org/10.31234/osf.io/qftwg" TargetMode="External"/>
<Relationship Id="rId106" Type="http://schemas.openxmlformats.org/officeDocument/2006/relationships/hyperlink" Target="https://doi.org/10.1016/j.jclinepi.2022.10.003" TargetMode="External"/>
<Relationship Id="rId107" Type="http://schemas.openxmlformats.org/officeDocument/2006/relationships/hyperlink" Target="https://doi.org/10.1186/1471-2288-8-79" TargetMode="External"/>
<Relationship Id="rId108" Type="http://schemas.openxmlformats.org/officeDocument/2006/relationships/hyperlink" Target="https://doi.org/10.1007/s00134-023-07163-z" TargetMode="External"/>
<Relationship Id="rId109" Type="http://schemas.openxmlformats.org/officeDocument/2006/relationships/hyperlink" Target="https://doi.org/10.1371/journal.pone.0262918" TargetMode="External"/>
<Relationship Id="rId110" Type="http://schemas.openxmlformats.org/officeDocument/2006/relationships/hyperlink" Target="https://doi.org/10.1186/s13063-022-06515-2" TargetMode="External"/>
<Relationship Id="rId111" Type="http://schemas.openxmlformats.org/officeDocument/2006/relationships/hyperlink" Target="https://doi.org/10.1136/jim-2022-002479" TargetMode="External"/>
<Relationship Id="rId112" Type="http://schemas.openxmlformats.org/officeDocument/2006/relationships/hyperlink" Target="https://doi.org/10.1161/circulationaha.121.055393" TargetMode="External"/>
<Relationship Id="rId113" Type="http://schemas.openxmlformats.org/officeDocument/2006/relationships/hyperlink" Target="https://doi.org/10.1016/j.jclinepi.2021.01.008" TargetMode="External"/>
<Relationship Id="rId114" Type="http://schemas.openxmlformats.org/officeDocument/2006/relationships/hyperlink" Target="https://doi.org/10.1016/j.urology.2020.05.002" TargetMode="External"/>
<Relationship Id="rId115" Type="http://schemas.openxmlformats.org/officeDocument/2006/relationships/hyperlink" Target="https://doi.org/10.1097/ju.0000000000000001" TargetMode="External"/>
<Relationship Id="rId116" Type="http://schemas.openxmlformats.org/officeDocument/2006/relationships/hyperlink" Target="https://doi.org/10.1001/jama.2017.18556" TargetMode="External"/>
<Relationship Id="rId117" Type="http://schemas.openxmlformats.org/officeDocument/2006/relationships/hyperlink" Target="https://doi.org/10.1016/j.ijnurstu.2014.09.006" TargetMode="External"/>
<Relationship Id="rId118" Type="http://schemas.openxmlformats.org/officeDocument/2006/relationships/hyperlink" Target="https://doi.org/10.1371/journal.pbio.1002128" TargetMode="External"/>
<Relationship Id="rId119" Type="http://schemas.openxmlformats.org/officeDocument/2006/relationships/hyperlink" Target="https://doi.org/10.1002/sim.6265" TargetMode="External"/>
<Relationship Id="rId120" Type="http://schemas.openxmlformats.org/officeDocument/2006/relationships/hyperlink" Target="https://doi.org/10.1136/bmj.a2201" TargetMode="External"/>
<Relationship Id="rId121" Type="http://schemas.openxmlformats.org/officeDocument/2006/relationships/hyperlink" Target="https://doi.org/10.1111/j.1464-5491.2004.01443.x" TargetMode="External"/>
<Relationship Id="rId122" Type="http://schemas.openxmlformats.org/officeDocument/2006/relationships/hyperlink" Target="https://doi.org/10.1136/bmj.292.6523.810" TargetMode="External"/>
<Relationship Id="rId123" Type="http://schemas.openxmlformats.org/officeDocument/2006/relationships/hyperlink" Target="https://doi.org/10.1213/ane.0000000000001863" TargetMode="External"/>
<Relationship Id="rId124" Type="http://schemas.openxmlformats.org/officeDocument/2006/relationships/hyperlink" Target="https://doi.org/10.1136/bjsports-2020-103652" TargetMode="External"/>
<Relationship Id="rId125" Type="http://schemas.openxmlformats.org/officeDocument/2006/relationships/hyperlink" Target="https://doi.org/10.1111/jcpt.13102" TargetMode="External"/>
<Relationship Id="rId126" Type="http://schemas.openxmlformats.org/officeDocument/2006/relationships/hyperlink" Target="https://doi.org/10.1002/cnr2.1211" TargetMode="External"/>
<Relationship Id="rId127" Type="http://schemas.openxmlformats.org/officeDocument/2006/relationships/hyperlink" Target="https://doi.org/10.1016/s0140-6736(08)60505-x" TargetMode="External"/>
<Relationship Id="rId128" Type="http://schemas.openxmlformats.org/officeDocument/2006/relationships/hyperlink" Target="https://doi.org/10.1002/cl2.1230" TargetMode="External"/>
<Relationship Id="rId129"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17/09/2023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Hayes-Larson E, Kezios KL, Mooney SJ, Lovasi G. Who is in this study, anyway? Guidelines for a useful Table 1. </a:t>
            </a:r>
            <a:r>
              <a:rPr i="1"/>
              <a:t>Journal of Clinical Epidemiology</a:t>
            </a:r>
            <a:r>
              <a:rPr/>
              <a:t>. 2019;114:125-132. doi:</a:t>
            </a:r>
            <a:r>
              <a:rPr>
                <a:hlinkClick r:id="rId62"/>
              </a:rPr>
              <a:t>10.1016/j.jclinepi.2019.06.011</a:t>
            </a:r>
          </a:p>
          <a:p>
            <a:pPr lvl="0" indent="0" marL="0">
              <a:buNone/>
            </a:pPr>
            <a:r>
              <a:rPr/>
              <a:t>62. Kwak SG, Kang H, Kim JH, et al. The principles of presenting statistical results: Table. </a:t>
            </a:r>
            <a:r>
              <a:rPr i="1"/>
              <a:t>Korean Journal of Anesthesiology</a:t>
            </a:r>
            <a:r>
              <a:rPr/>
              <a:t>. 2021;74(2):115-119. doi:</a:t>
            </a:r>
            <a:r>
              <a:rPr>
                <a:hlinkClick r:id="rId63"/>
              </a:rPr>
              <a:t>10.4097/kja.20582</a:t>
            </a:r>
          </a:p>
          <a:p>
            <a:pPr lvl="0" indent="0" marL="0">
              <a:buNone/>
            </a:pPr>
            <a:r>
              <a:rPr/>
              <a:t>63. Rich B. table1: Tables of descriptive statistics in HTML. 2023. </a:t>
            </a:r>
            <a:r>
              <a:rPr>
                <a:hlinkClick r:id="rId64"/>
              </a:rPr>
              <a:t>https://CRAN.R-project.org/package=table1.</a:t>
            </a:r>
          </a:p>
          <a:p>
            <a:pPr lvl="0" indent="0" marL="0">
              <a:buNone/>
            </a:pPr>
            <a:r>
              <a:rPr/>
              <a:t>64. Westreich D, Greenland S. The Table 2 Fallacy: Presenting and Interpreting Confounder and Modifier Coefficients. </a:t>
            </a:r>
            <a:r>
              <a:rPr i="1"/>
              <a:t>American Journal of Epidemiology</a:t>
            </a:r>
            <a:r>
              <a:rPr/>
              <a:t>. 2013;177(4):292-298. doi:</a:t>
            </a:r>
            <a:r>
              <a:rPr>
                <a:hlinkClick r:id="rId65"/>
              </a:rPr>
              <a:t>10.1093/aje/kws412</a:t>
            </a:r>
          </a:p>
          <a:p>
            <a:pPr lvl="0" indent="0" marL="0">
              <a:buNone/>
            </a:pPr>
            <a:r>
              <a:rPr/>
              <a:t>65. Park JH, Lee DK, Kang H, et al. The principles of presenting statistical results using figures. </a:t>
            </a:r>
            <a:r>
              <a:rPr i="1"/>
              <a:t>Korean Journal of Anesthesiology</a:t>
            </a:r>
            <a:r>
              <a:rPr/>
              <a:t>. 2022;75(2):139-150. doi:</a:t>
            </a:r>
            <a:r>
              <a:rPr>
                <a:hlinkClick r:id="rId66"/>
              </a:rPr>
              <a:t>10.4097/kja.21508</a:t>
            </a:r>
          </a:p>
          <a:p>
            <a:pPr lvl="0" indent="0" marL="0">
              <a:buNone/>
            </a:pPr>
            <a:r>
              <a:rPr/>
              <a:t>66. Wickham H. ggplot2: Elegant graphics for data analysis. 2016. </a:t>
            </a:r>
            <a:r>
              <a:rPr>
                <a:hlinkClick r:id="rId67"/>
              </a:rPr>
              <a:t>https://ggplot2.tidyverse.org.</a:t>
            </a:r>
          </a:p>
          <a:p>
            <a:pPr lvl="0" indent="0" marL="0">
              <a:buNone/>
            </a:pPr>
            <a:r>
              <a:rPr/>
              <a:t>67. Sievert C. Interactive web-based data visualization with r, plotly, and shiny. 2020. </a:t>
            </a:r>
            <a:r>
              <a:rPr>
                <a:hlinkClick r:id="rId68"/>
              </a:rPr>
              <a:t>https://plotly-r.com.</a:t>
            </a:r>
          </a:p>
          <a:p>
            <a:pPr lvl="0" indent="0" marL="0">
              <a:buNone/>
            </a:pPr>
            <a:r>
              <a:rPr/>
              <a:t>68. Wei T, Simko V. R package ’corrplot’: Visualization of a correlation matrix. 2021. </a:t>
            </a:r>
            <a:r>
              <a:rPr>
                <a:hlinkClick r:id="rId69"/>
              </a:rPr>
              <a:t>https://github.com/taiyun/corrplot.</a:t>
            </a:r>
          </a:p>
          <a:p>
            <a:pPr lvl="0" indent="0" marL="0">
              <a:buNone/>
            </a:pPr>
            <a:r>
              <a:rPr/>
              <a:t>69. Cumming G, Fidler F, Vaux DL. Error bars in experimental biology. </a:t>
            </a:r>
            <a:r>
              <a:rPr i="1"/>
              <a:t>The Journal of Cell Biology</a:t>
            </a:r>
            <a:r>
              <a:rPr/>
              <a:t>. 2007;177(1):7-11. doi:</a:t>
            </a:r>
            <a:r>
              <a:rPr>
                <a:hlinkClick r:id="rId70"/>
              </a:rPr>
              <a:t>10.1083/jcb.200611141</a:t>
            </a:r>
          </a:p>
          <a:p>
            <a:pPr lvl="0" indent="0" marL="0">
              <a:buNone/>
            </a:pPr>
            <a:r>
              <a:rPr/>
              <a:t>70. Weissgerber TL, Winham SJ, Heinzen EP, et al. Reveal, Don’t Conceal. </a:t>
            </a:r>
            <a:r>
              <a:rPr i="1"/>
              <a:t>Circulation</a:t>
            </a:r>
            <a:r>
              <a:rPr/>
              <a:t>. 2019;140(18):1506-1518. doi:</a:t>
            </a:r>
            <a:r>
              <a:rPr>
                <a:hlinkClick r:id="rId71"/>
              </a:rPr>
              <a:t>10.1161/circulationaha.118.037777</a:t>
            </a:r>
          </a:p>
          <a:p>
            <a:pPr lvl="0" indent="0" marL="0">
              <a:buNone/>
            </a:pPr>
            <a:r>
              <a:rPr/>
              <a:t>71. Xiao N. Ggsci: Scientific journal and sci-fi themed color palettes for ’ggplot2’. 2023. </a:t>
            </a:r>
            <a:r>
              <a:rPr>
                <a:hlinkClick r:id="rId72"/>
              </a:rPr>
              <a:t>https://CRAN.R-project.org/package=ggsci.</a:t>
            </a:r>
          </a:p>
          <a:p>
            <a:pPr lvl="0" indent="0" marL="0">
              <a:buNone/>
            </a:pPr>
            <a:r>
              <a:rPr/>
              <a:t>72. Curran-Everett D. Explorations in statistics: hypothesis tests and </a:t>
            </a:r>
            <a:r>
              <a:rPr i="1"/>
              <a:t>P</a:t>
            </a:r>
            <a:r>
              <a:rPr/>
              <a:t> values. </a:t>
            </a:r>
            <a:r>
              <a:rPr i="1"/>
              <a:t>Advances in Physiology Education</a:t>
            </a:r>
            <a:r>
              <a:rPr/>
              <a:t>. 2009;33(2):81-86. doi:</a:t>
            </a:r>
            <a:r>
              <a:rPr>
                <a:hlinkClick r:id="rId73"/>
              </a:rPr>
              <a:t>10.1152/advan.90218.2008</a:t>
            </a:r>
          </a:p>
          <a:p>
            <a:pPr lvl="0" indent="0" marL="0">
              <a:buNone/>
            </a:pPr>
            <a:r>
              <a:rPr/>
              <a:t>73. Vandenbroucke JP, Pearce N. From ideas to studies: how to get ideas and sharpen them into research questions. </a:t>
            </a:r>
            <a:r>
              <a:rPr i="1"/>
              <a:t>Clinical Epidemiology</a:t>
            </a:r>
            <a:r>
              <a:rPr/>
              <a:t>. 2018;Volume 10:253-264. doi:</a:t>
            </a:r>
            <a:r>
              <a:rPr>
                <a:hlinkClick r:id="rId74"/>
              </a:rPr>
              <a:t>10.2147/clep.s142940</a:t>
            </a:r>
          </a:p>
          <a:p>
            <a:pPr lvl="0" indent="0" marL="0">
              <a:buNone/>
            </a:pPr>
            <a:r>
              <a:rPr/>
              <a:t>74. Lakens D, Scheel AM, Isager PM. Equivalence Testing for Psychological Research: A Tutorial. </a:t>
            </a:r>
            <a:r>
              <a:rPr i="1"/>
              <a:t>Advances in Methods and Practices in Psychological Science</a:t>
            </a:r>
            <a:r>
              <a:rPr/>
              <a:t>. 2018;1(2):259-269. doi:</a:t>
            </a:r>
            <a:r>
              <a:rPr>
                <a:hlinkClick r:id="rId75"/>
              </a:rPr>
              <a:t>10.1177/2515245918770963</a:t>
            </a:r>
          </a:p>
          <a:p>
            <a:pPr lvl="0" indent="0" marL="0">
              <a:buNone/>
            </a:pPr>
            <a:r>
              <a:rPr/>
              <a:t>75. Hidalgo B, Goodman M. Multivariate or Multivariable Regression? </a:t>
            </a:r>
            <a:r>
              <a:rPr i="1"/>
              <a:t>American Journal of Public Health</a:t>
            </a:r>
            <a:r>
              <a:rPr/>
              <a:t>. 2013;103(1):39-40. doi:</a:t>
            </a:r>
            <a:r>
              <a:rPr>
                <a:hlinkClick r:id="rId76"/>
              </a:rPr>
              <a:t>10.2105/ajph.2012.300897</a:t>
            </a:r>
          </a:p>
          <a:p>
            <a:pPr lvl="0" indent="0" marL="0">
              <a:buNone/>
            </a:pPr>
            <a:r>
              <a:rPr/>
              <a:t>76. Arel-Bundock V. Modelsummary: Data and model summaries in r. 2022;103. doi:</a:t>
            </a:r>
            <a:r>
              <a:rPr>
                <a:hlinkClick r:id="rId77"/>
              </a:rPr>
              <a:t>10.18637/jss.v103.i01</a:t>
            </a:r>
          </a:p>
          <a:p>
            <a:pPr lvl="0" indent="0" marL="0">
              <a:buNone/>
            </a:pPr>
            <a:r>
              <a:rPr/>
              <a:t>77. DALES LG, URY HK. An Improper Use of Statistical Significance Testing in Studying Covariables. </a:t>
            </a:r>
            <a:r>
              <a:rPr i="1"/>
              <a:t>International Journal of Epidemiology</a:t>
            </a:r>
            <a:r>
              <a:rPr/>
              <a:t>. 1978;7(4):373-376. doi:</a:t>
            </a:r>
            <a:r>
              <a:rPr>
                <a:hlinkClick r:id="rId78"/>
              </a:rPr>
              <a:t>10.1093/ije/7.4.373</a:t>
            </a:r>
          </a:p>
          <a:p>
            <a:pPr lvl="0" indent="0" marL="0">
              <a:buNone/>
            </a:pPr>
            <a:r>
              <a:rPr/>
              <a:t>78. Sun GW, Shook TL, Kay GL. Inappropriate use of bivariable analysis to screen risk factors for use in multivariable analysis. </a:t>
            </a:r>
            <a:r>
              <a:rPr i="1"/>
              <a:t>Journal of Clinical Epidemiology</a:t>
            </a:r>
            <a:r>
              <a:rPr/>
              <a:t>. 1996;49(8):907-916. doi:</a:t>
            </a:r>
            <a:r>
              <a:rPr>
                <a:hlinkClick r:id="rId79"/>
              </a:rPr>
              <a:t>10.1016/0895-4356(96)00025-x</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Grant MJ, Booth A. A typology of reviews: an analysis of 14 review types and associated methodologies. </a:t>
            </a:r>
            <a:r>
              <a:rPr i="1"/>
              <a:t>Health Information &amp; Libraries Journal</a:t>
            </a:r>
            <a:r>
              <a:rPr/>
              <a:t>. 2009;26(2):91-108. doi:</a:t>
            </a:r>
            <a:r>
              <a:rPr>
                <a:hlinkClick r:id="rId82"/>
              </a:rPr>
              <a:t>10.1111/j.1471-1842.2009.00848.x</a:t>
            </a:r>
          </a:p>
          <a:p>
            <a:pPr lvl="0" indent="0" marL="0">
              <a:buNone/>
            </a:pPr>
            <a:r>
              <a:rPr/>
              <a:t>82. Sut N. Study designs in medicine. </a:t>
            </a:r>
            <a:r>
              <a:rPr i="1"/>
              <a:t>Balkan Medical Journal</a:t>
            </a:r>
            <a:r>
              <a:rPr/>
              <a:t>. 2015;31(4):273-277. doi:</a:t>
            </a:r>
            <a:r>
              <a:rPr>
                <a:hlinkClick r:id="rId83"/>
              </a:rPr>
              <a:t>10.5152/balkanmedj.2014.1408</a:t>
            </a:r>
          </a:p>
          <a:p>
            <a:pPr lvl="0" indent="0" marL="0">
              <a:buNone/>
            </a:pPr>
            <a:r>
              <a:rPr/>
              <a:t>83.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4"/>
              </a:rPr>
              <a:t>10.5123/s1679-49742017000300022</a:t>
            </a:r>
          </a:p>
          <a:p>
            <a:pPr lvl="0" indent="0" marL="0">
              <a:buNone/>
            </a:pPr>
            <a:r>
              <a:rPr/>
              <a:t>84.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5"/>
              </a:rPr>
              <a:t>10.1016/j.jclinepi.2017.02.016</a:t>
            </a:r>
          </a:p>
          <a:p>
            <a:pPr lvl="0" indent="0" marL="0">
              <a:buNone/>
            </a:pPr>
            <a:r>
              <a:rPr/>
              <a:t>85. Echevarría-Guanilo ME, Gonçalves N, Romanoski PJ. PSYCHOMETRIC PROPERTIES OF MEASUREMENT INSTRUMENTS: CONCEPTUAL BASIS AND EVALUATION METHODS - PART II. </a:t>
            </a:r>
            <a:r>
              <a:rPr i="1"/>
              <a:t>Texto &amp; Contexto - Enfermagem</a:t>
            </a:r>
            <a:r>
              <a:rPr/>
              <a:t>. 2019;28. doi:</a:t>
            </a:r>
            <a:r>
              <a:rPr>
                <a:hlinkClick r:id="rId86"/>
              </a:rPr>
              <a:t>10.1590/1980-265x-tce-2017-0311</a:t>
            </a:r>
          </a:p>
          <a:p>
            <a:pPr lvl="0" indent="0" marL="0">
              <a:buNone/>
            </a:pPr>
            <a:r>
              <a:rPr/>
              <a:t>86. Chassé M, Fergusson DA. Diagnostic Accuracy Studies. </a:t>
            </a:r>
            <a:r>
              <a:rPr i="1"/>
              <a:t>Seminars in Nuclear Medicine</a:t>
            </a:r>
            <a:r>
              <a:rPr/>
              <a:t>. 2019;49(2):87-93. doi:</a:t>
            </a:r>
            <a:r>
              <a:rPr>
                <a:hlinkClick r:id="rId87"/>
              </a:rPr>
              <a:t>10.1053/j.semnuclmed.2018.11.005</a:t>
            </a:r>
          </a:p>
          <a:p>
            <a:pPr lvl="0" indent="0" marL="0">
              <a:buNone/>
            </a:pPr>
            <a:r>
              <a:rPr/>
              <a:t>87. Chidambaram AG, Josephson M. Clinical research study designs: The essentials. </a:t>
            </a:r>
            <a:r>
              <a:rPr i="1"/>
              <a:t>PEDIATRIC INVESTIGATION</a:t>
            </a:r>
            <a:r>
              <a:rPr/>
              <a:t>. 2019;3(4):245-252. doi:</a:t>
            </a:r>
            <a:r>
              <a:rPr>
                <a:hlinkClick r:id="rId88"/>
              </a:rPr>
              <a:t>10.1002/ped4.12166</a:t>
            </a:r>
          </a:p>
          <a:p>
            <a:pPr lvl="0" indent="0" marL="0">
              <a:buNone/>
            </a:pPr>
            <a:r>
              <a:rPr/>
              <a:t>88. Erdemir A, Mulugeta L, Ku JP, et al. Credible practice of modeling and simulation in healthcare: ten rules from a multidisciplinary perspective. </a:t>
            </a:r>
            <a:r>
              <a:rPr i="1"/>
              <a:t>Journal of Translational Medicine</a:t>
            </a:r>
            <a:r>
              <a:rPr/>
              <a:t>. 2020;18(1). doi:</a:t>
            </a:r>
            <a:r>
              <a:rPr>
                <a:hlinkClick r:id="rId89"/>
              </a:rPr>
              <a:t>10.1186/s12967-020-02540-4</a:t>
            </a:r>
          </a:p>
          <a:p>
            <a:pPr lvl="0" indent="0" marL="0">
              <a:buNone/>
            </a:pPr>
            <a:r>
              <a:rPr/>
              <a:t>89. Yang B, Olsen M, Vali Y, et al. Study designs for comparative diagnostic test accuracy: A methodological review and classification scheme. </a:t>
            </a:r>
            <a:r>
              <a:rPr i="1"/>
              <a:t>Journal of Clinical Epidemiology</a:t>
            </a:r>
            <a:r>
              <a:rPr/>
              <a:t>. 2021;138:128-138. doi:</a:t>
            </a:r>
            <a:r>
              <a:rPr>
                <a:hlinkClick r:id="rId90"/>
              </a:rPr>
              <a:t>10.1016/j.jclinepi.2021.04.013</a:t>
            </a:r>
          </a:p>
          <a:p>
            <a:pPr lvl="0" indent="0" marL="0">
              <a:buNone/>
            </a:pPr>
            <a:r>
              <a:rPr/>
              <a:t>90. Chipman H, Bingham D. Let’s practice what we preach: Planning and interpreting simulation studies with design and analysis of experiments. </a:t>
            </a:r>
            <a:r>
              <a:rPr i="1"/>
              <a:t>Canadian Journal of Statistics</a:t>
            </a:r>
            <a:r>
              <a:rPr/>
              <a:t>. 2022;50(4):1228-1249. doi:</a:t>
            </a:r>
            <a:r>
              <a:rPr>
                <a:hlinkClick r:id="rId91"/>
              </a:rPr>
              <a:t>10.1002/cjs.11719</a:t>
            </a:r>
          </a:p>
          <a:p>
            <a:pPr lvl="0" indent="0" marL="0">
              <a:buNone/>
            </a:pPr>
            <a:r>
              <a:rPr/>
              <a:t>91. Donthu N, Kumar S, Mukherjee D, Pandey N, Lim WM. How to conduct a bibliometric analysis: An overview and guidelines. </a:t>
            </a:r>
            <a:r>
              <a:rPr i="1"/>
              <a:t>Journal of Business Research</a:t>
            </a:r>
            <a:r>
              <a:rPr/>
              <a:t>. 2021;133:285-296. doi:</a:t>
            </a:r>
            <a:r>
              <a:rPr>
                <a:hlinkClick r:id="rId92"/>
              </a:rPr>
              <a:t>10.1016/j.jbusres.2021.04.070</a:t>
            </a:r>
          </a:p>
          <a:p>
            <a:pPr lvl="0" indent="0" marL="0">
              <a:buNone/>
            </a:pPr>
            <a:r>
              <a:rPr/>
              <a:t>92. Lim WM, Kumar S. Guidelines for interpreting the results of bibliometric analysis: A sensemaking approach. </a:t>
            </a:r>
            <a:r>
              <a:rPr i="1"/>
              <a:t>Global Business and Organizational Excellence</a:t>
            </a:r>
            <a:r>
              <a:rPr/>
              <a:t>. August 2023. doi:</a:t>
            </a:r>
            <a:r>
              <a:rPr>
                <a:hlinkClick r:id="rId93"/>
              </a:rPr>
              <a:t>10.1002/joe.22229</a:t>
            </a:r>
          </a:p>
          <a:p>
            <a:pPr lvl="0" indent="0" marL="0">
              <a:buNone/>
            </a:pPr>
            <a:r>
              <a:rPr/>
              <a:t>93. Bland JM, Altman DG. Statistics notes: Matching. </a:t>
            </a:r>
            <a:r>
              <a:rPr i="1"/>
              <a:t>BMJ</a:t>
            </a:r>
            <a:r>
              <a:rPr/>
              <a:t>. 1994;309(6962):1128-1128. doi:</a:t>
            </a:r>
            <a:r>
              <a:rPr>
                <a:hlinkClick r:id="rId94"/>
              </a:rPr>
              <a:t>10.1136/bmj.309.6962.1128</a:t>
            </a:r>
          </a:p>
          <a:p>
            <a:pPr lvl="0" indent="0" marL="0">
              <a:buNone/>
            </a:pPr>
            <a:r>
              <a:rPr/>
              <a:t>94. Bland JM, Altman DG. Comparisons within randomised groups can be very misleading. </a:t>
            </a:r>
            <a:r>
              <a:rPr i="1"/>
              <a:t>BMJ</a:t>
            </a:r>
            <a:r>
              <a:rPr/>
              <a:t>. 2011;342(may06 2):d561-d561. doi:</a:t>
            </a:r>
            <a:r>
              <a:rPr>
                <a:hlinkClick r:id="rId95"/>
              </a:rPr>
              <a:t>10.1136/bmj.d561</a:t>
            </a:r>
          </a:p>
          <a:p>
            <a:pPr lvl="0" indent="0" marL="0">
              <a:buNone/>
            </a:pPr>
            <a:r>
              <a:rPr/>
              <a:t>95.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6"/>
              </a:rPr>
              <a:t>10.1186/s12874-022-01786-4</a:t>
            </a:r>
          </a:p>
          <a:p>
            <a:pPr lvl="0" indent="0" marL="0">
              <a:buNone/>
            </a:pPr>
            <a:r>
              <a:rPr/>
              <a:t>96. Vickers AJ, Altman DG. Statistics Notes: Analysing controlled trials with baseline and follow up measurements. </a:t>
            </a:r>
            <a:r>
              <a:rPr i="1"/>
              <a:t>BMJ</a:t>
            </a:r>
            <a:r>
              <a:rPr/>
              <a:t>. 2001;323(7321):1123-1124. doi:</a:t>
            </a:r>
            <a:r>
              <a:rPr>
                <a:hlinkClick r:id="rId97"/>
              </a:rPr>
              <a:t>10.1136/bmj.323.7321.1123</a:t>
            </a:r>
          </a:p>
          <a:p>
            <a:pPr lvl="0" indent="0" marL="0">
              <a:buNone/>
            </a:pPr>
            <a:r>
              <a:rPr/>
              <a:t>97. O Connell NS, Dai L, Jiang Y, et al. Methods for analysis of pre-post data in clinical research: A comparison of five common methods. </a:t>
            </a:r>
            <a:r>
              <a:rPr i="1"/>
              <a:t>Journal of Biometrics &amp; Biostatistics</a:t>
            </a:r>
            <a:r>
              <a:rPr/>
              <a:t>. 2017;08(01). doi:</a:t>
            </a:r>
            <a:r>
              <a:rPr>
                <a:hlinkClick r:id="rId98"/>
              </a:rPr>
              <a:t>10.4172/2155-6180.1000334</a:t>
            </a:r>
          </a:p>
          <a:p>
            <a:pPr lvl="0" indent="0" marL="0">
              <a:buNone/>
            </a:pPr>
            <a:r>
              <a:rPr/>
              <a:t>98. Roberts C, Torgerson DJ. Understanding controlled trials: Baseline imbalance in randomised controlled trials. </a:t>
            </a:r>
            <a:r>
              <a:rPr i="1"/>
              <a:t>BMJ</a:t>
            </a:r>
            <a:r>
              <a:rPr/>
              <a:t>. 1999;319(7203):185-185. doi:</a:t>
            </a:r>
            <a:r>
              <a:rPr>
                <a:hlinkClick r:id="rId99"/>
              </a:rPr>
              <a:t>10.1136/bmj.319.7203.185</a:t>
            </a:r>
          </a:p>
          <a:p>
            <a:pPr lvl="0" indent="0" marL="0">
              <a:buNone/>
            </a:pPr>
            <a:r>
              <a:rPr/>
              <a:t>99. Hauck WW, Anderson S, Marcus SM. Should We Adjust for Covariates in Nonlinear Regression Analyses of Randomized Trials? </a:t>
            </a:r>
            <a:r>
              <a:rPr i="1"/>
              <a:t>Controlled Clinical Trials</a:t>
            </a:r>
            <a:r>
              <a:rPr/>
              <a:t>. 1998;19(3):249-256. doi:</a:t>
            </a:r>
            <a:r>
              <a:rPr>
                <a:hlinkClick r:id="rId100"/>
              </a:rPr>
              <a:t>10.1016/s0197-2456(97)00147-5</a:t>
            </a:r>
          </a:p>
          <a:p>
            <a:pPr lvl="0" indent="0" marL="0">
              <a:buNone/>
            </a:pPr>
            <a:r>
              <a:rPr/>
              <a:t>100. Kahan BC, Jairath V, Doré CJ, Morris TP. The risks and rewards of covariate adjustment in randomized trials: an assessment of 12 outcomes from 8 studies. </a:t>
            </a:r>
            <a:r>
              <a:rPr i="1"/>
              <a:t>Trials</a:t>
            </a:r>
            <a:r>
              <a:rPr/>
              <a:t>. 2014;15(1). doi:</a:t>
            </a:r>
            <a:r>
              <a:rPr>
                <a:hlinkClick r:id="rId101"/>
              </a:rPr>
              <a:t>10.1186/1745-6215-15-139</a:t>
            </a:r>
          </a:p>
          <a:p>
            <a:pPr lvl="0" indent="0" marL="0">
              <a:buNone/>
            </a:pPr>
            <a:r>
              <a:rPr/>
              <a:t>101. Altman DG, Matthews JNS. Statistics Notes: Interaction 1: heterogeneity of effects. </a:t>
            </a:r>
            <a:r>
              <a:rPr i="1"/>
              <a:t>BMJ</a:t>
            </a:r>
            <a:r>
              <a:rPr/>
              <a:t>. 1996;313(7055):486-486. doi:</a:t>
            </a:r>
            <a:r>
              <a:rPr>
                <a:hlinkClick r:id="rId102"/>
              </a:rPr>
              <a:t>10.1136/bmj.313.7055.486</a:t>
            </a:r>
          </a:p>
          <a:p>
            <a:pPr lvl="0" indent="0" marL="0">
              <a:buNone/>
            </a:pPr>
            <a:r>
              <a:rPr/>
              <a:t>102. Altman DG. Statistics notes: Interaction revisited: The difference between two estimates. </a:t>
            </a:r>
            <a:r>
              <a:rPr i="1"/>
              <a:t>BMJ</a:t>
            </a:r>
            <a:r>
              <a:rPr/>
              <a:t>. 2003;326(7382):219-219. doi:</a:t>
            </a:r>
            <a:r>
              <a:rPr>
                <a:hlinkClick r:id="rId103"/>
              </a:rPr>
              <a:t>10.1136/bmj.326.7382.219</a:t>
            </a:r>
          </a:p>
          <a:p>
            <a:pPr lvl="0" indent="0" marL="0">
              <a:buNone/>
            </a:pPr>
            <a:r>
              <a:rPr/>
              <a:t>103. Matthews JNS, Altman DG. Statistics Notes: Interaction 2: compare effect sizes not P values. </a:t>
            </a:r>
            <a:r>
              <a:rPr i="1"/>
              <a:t>BMJ</a:t>
            </a:r>
            <a:r>
              <a:rPr/>
              <a:t>. 1996;313(7060):808-808. doi:</a:t>
            </a:r>
            <a:r>
              <a:rPr>
                <a:hlinkClick r:id="rId104"/>
              </a:rPr>
              <a:t>10.1136/bmj.313.7060.808</a:t>
            </a:r>
          </a:p>
          <a:p>
            <a:pPr lvl="0" indent="0" marL="0">
              <a:buNone/>
            </a:pPr>
            <a:r>
              <a:rPr/>
              <a:t>104. Gruijters SLK. Baseline comparisons and covariate fishing: Bad statistical habits we should have broken yesterday. July 2020. </a:t>
            </a:r>
            <a:r>
              <a:rPr>
                <a:hlinkClick r:id="rId105"/>
              </a:rPr>
              <a:t>http://dx.doi.org/10.31234/osf.io/qftwg.</a:t>
            </a:r>
          </a:p>
          <a:p>
            <a:pPr lvl="0" indent="0" marL="0">
              <a:buNone/>
            </a:pPr>
            <a:r>
              <a:rPr/>
              <a:t>105. Borenstein M. In a meta-analysis, the I-squared statistic does not tell us how much the effect size varies. </a:t>
            </a:r>
            <a:r>
              <a:rPr i="1"/>
              <a:t>Journal of Clinical Epidemiology</a:t>
            </a:r>
            <a:r>
              <a:rPr/>
              <a:t>. October 2022. doi:</a:t>
            </a:r>
            <a:r>
              <a:rPr>
                <a:hlinkClick r:id="rId106"/>
              </a:rPr>
              <a:t>10.1016/j.jclinepi.2022.10.003</a:t>
            </a:r>
          </a:p>
          <a:p>
            <a:pPr lvl="0" indent="0" marL="0">
              <a:buNone/>
            </a:pPr>
            <a:r>
              <a:rPr/>
              <a:t>106. Rücker G, Schwarzer G, Carpenter JR, Schumacher M. Undue reliance on I 2 in assessing heterogeneity may mislead. </a:t>
            </a:r>
            <a:r>
              <a:rPr i="1"/>
              <a:t>BMC Medical Research Methodology</a:t>
            </a:r>
            <a:r>
              <a:rPr/>
              <a:t>. 2008;8(1). doi:</a:t>
            </a:r>
            <a:r>
              <a:rPr>
                <a:hlinkClick r:id="rId107"/>
              </a:rPr>
              <a:t>10.1186/1471-2288-8-79</a:t>
            </a:r>
          </a:p>
          <a:p>
            <a:pPr lvl="0" indent="0" marL="0">
              <a:buNone/>
            </a:pPr>
            <a:r>
              <a:rPr/>
              <a:t>107. Grooth HJ de, Parienti JJ. Heterogeneity between studies can be explained more reliably with individual patient data. </a:t>
            </a:r>
            <a:r>
              <a:rPr i="1"/>
              <a:t>Intensive Care Medicine</a:t>
            </a:r>
            <a:r>
              <a:rPr/>
              <a:t>. July 2023. doi:</a:t>
            </a:r>
            <a:r>
              <a:rPr>
                <a:hlinkClick r:id="rId108"/>
              </a:rPr>
              <a:t>10.1007/s00134-023-07163-z</a:t>
            </a:r>
          </a:p>
          <a:p>
            <a:pPr lvl="0" indent="0" marL="0">
              <a:buNone/>
            </a:pPr>
            <a:r>
              <a:rPr/>
              <a:t>108. Lajeunesse MJ. Facilitating systematic reviews, data extraction, and meta-analysis with the metagear package for r. 2016;7:323-330.</a:t>
            </a:r>
          </a:p>
          <a:p>
            <a:pPr lvl="0" indent="0" marL="0">
              <a:buNone/>
            </a:pPr>
            <a:r>
              <a:rPr/>
              <a:t>109. Wallisch C, Bach P, Hafermann L, et al. Review of guidance papers on regression modeling in statistical series of medical journals. Mathes T, ed. </a:t>
            </a:r>
            <a:r>
              <a:rPr i="1"/>
              <a:t>PLOS ONE</a:t>
            </a:r>
            <a:r>
              <a:rPr/>
              <a:t>. 2022;17(1):e0262918. doi:</a:t>
            </a:r>
            <a:r>
              <a:rPr>
                <a:hlinkClick r:id="rId109"/>
              </a:rPr>
              <a:t>10.1371/journal.pone.0262918</a:t>
            </a:r>
          </a:p>
          <a:p>
            <a:pPr lvl="0" indent="0" marL="0">
              <a:buNone/>
            </a:pPr>
            <a:r>
              <a:rPr/>
              <a:t>110. Lynggaard H, Bell J, Lösch C, et al. Principles and recommendations for incorporating estimands into clinical study protocol templates. </a:t>
            </a:r>
            <a:r>
              <a:rPr i="1"/>
              <a:t>Trials</a:t>
            </a:r>
            <a:r>
              <a:rPr/>
              <a:t>. 2022;23(1). doi:</a:t>
            </a:r>
            <a:r>
              <a:rPr>
                <a:hlinkClick r:id="rId110"/>
              </a:rPr>
              <a:t>10.1186/s13063-022-06515-2</a:t>
            </a:r>
          </a:p>
          <a:p>
            <a:pPr lvl="0" indent="0" marL="0">
              <a:buNone/>
            </a:pPr>
            <a:r>
              <a:rPr/>
              <a:t>111. Dwivedi AK. How to Write Statistical Analysis Section in Medical Research. </a:t>
            </a:r>
            <a:r>
              <a:rPr i="1"/>
              <a:t>Journal of Investigative Medicine</a:t>
            </a:r>
            <a:r>
              <a:rPr/>
              <a:t>. 2022;70(8):1759-1770. doi:</a:t>
            </a:r>
            <a:r>
              <a:rPr>
                <a:hlinkClick r:id="rId111"/>
              </a:rPr>
              <a:t>10.1136/jim-2022-002479</a:t>
            </a:r>
          </a:p>
          <a:p>
            <a:pPr lvl="0" indent="0" marL="0">
              <a:buNone/>
            </a:pPr>
            <a:r>
              <a:rPr/>
              <a:t>112. Althouse AD, Below JE, Claggett BL, et al. Recommendations for Statistical Reporting in Cardiovascular Medicine: A Special Report From the American Heart Association. </a:t>
            </a:r>
            <a:r>
              <a:rPr i="1"/>
              <a:t>Circulation</a:t>
            </a:r>
            <a:r>
              <a:rPr/>
              <a:t>. 2021;144(4). doi:</a:t>
            </a:r>
            <a:r>
              <a:rPr>
                <a:hlinkClick r:id="rId112"/>
              </a:rPr>
              <a:t>10.1161/circulationaha.121.055393</a:t>
            </a:r>
          </a:p>
          <a:p>
            <a:pPr lvl="0" indent="0" marL="0">
              <a:buNone/>
            </a:pPr>
            <a:r>
              <a:rPr/>
              <a:t>113.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3"/>
              </a:rPr>
              <a:t>10.1016/j.jclinepi.2021.01.008</a:t>
            </a:r>
          </a:p>
          <a:p>
            <a:pPr lvl="0" indent="0" marL="0">
              <a:buNone/>
            </a:pPr>
            <a:r>
              <a:rPr/>
              <a:t>114. Vickers AJ, Assel MJ, Sjoberg DD, et al. Guidelines for Reporting of Figures and Tables for Clinical Research in Urology. </a:t>
            </a:r>
            <a:r>
              <a:rPr i="1"/>
              <a:t>Urology</a:t>
            </a:r>
            <a:r>
              <a:rPr/>
              <a:t>. 2020;142:1-13. doi:</a:t>
            </a:r>
            <a:r>
              <a:rPr>
                <a:hlinkClick r:id="rId114"/>
              </a:rPr>
              <a:t>10.1016/j.urology.2020.05.002</a:t>
            </a:r>
          </a:p>
          <a:p>
            <a:pPr lvl="0" indent="0" marL="0">
              <a:buNone/>
            </a:pPr>
            <a:r>
              <a:rPr/>
              <a:t>115. Assel M, Sjoberg D, Elders A, et al. Guidelines for Reporting of Statistics for Clinical Research in Urology. </a:t>
            </a:r>
            <a:r>
              <a:rPr i="1"/>
              <a:t>Journal of Urology</a:t>
            </a:r>
            <a:r>
              <a:rPr/>
              <a:t>. 2019;201(3):595-604. doi:</a:t>
            </a:r>
            <a:r>
              <a:rPr>
                <a:hlinkClick r:id="rId115"/>
              </a:rPr>
              <a:t>10.1097/ju.0000000000000001</a:t>
            </a:r>
          </a:p>
          <a:p>
            <a:pPr lvl="0" indent="0" marL="0">
              <a:buNone/>
            </a:pPr>
            <a:r>
              <a:rPr/>
              <a:t>116. Gamble C, Krishan A, Stocken D, et al. Guidelines for the Content of Statistical Analysis Plans in Clinical Trials. </a:t>
            </a:r>
            <a:r>
              <a:rPr i="1"/>
              <a:t>JAMA</a:t>
            </a:r>
            <a:r>
              <a:rPr/>
              <a:t>. 2017;318(23):2337. doi:</a:t>
            </a:r>
            <a:r>
              <a:rPr>
                <a:hlinkClick r:id="rId116"/>
              </a:rPr>
              <a:t>10.1001/jama.2017.18556</a:t>
            </a:r>
          </a:p>
          <a:p>
            <a:pPr lvl="0" indent="0" marL="0">
              <a:buNone/>
            </a:pPr>
            <a:r>
              <a:rPr/>
              <a:t>117.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17"/>
              </a:rPr>
              <a:t>10.1016/j.ijnurstu.2014.09.006</a:t>
            </a:r>
          </a:p>
          <a:p>
            <a:pPr lvl="0" indent="0" marL="0">
              <a:buNone/>
            </a:pPr>
            <a:r>
              <a:rPr/>
              <a:t>118. Weissgerber TL, Milic NM, Winham SJ, Garovic VD. Beyond Bar and Line Graphs: Time for a New Data Presentation Paradigm. </a:t>
            </a:r>
            <a:r>
              <a:rPr i="1"/>
              <a:t>PLOS Biology</a:t>
            </a:r>
            <a:r>
              <a:rPr/>
              <a:t>. 2015;13(4):e1002128. doi:</a:t>
            </a:r>
            <a:r>
              <a:rPr>
                <a:hlinkClick r:id="rId118"/>
              </a:rPr>
              <a:t>10.1371/journal.pbio.1002128</a:t>
            </a:r>
          </a:p>
          <a:p>
            <a:pPr lvl="0" indent="0" marL="0">
              <a:buNone/>
            </a:pPr>
            <a:r>
              <a:rPr/>
              <a:t>119. Sauerbrei W, Abrahamowicz M, Altman DG, Cessie S, Carpenter J. STRengthening Analytical Thinking for Observational Studies: the STRATOS initiative. </a:t>
            </a:r>
            <a:r>
              <a:rPr i="1"/>
              <a:t>Statistics in Medicine</a:t>
            </a:r>
            <a:r>
              <a:rPr/>
              <a:t>. 2014;33(30):5413-5432. doi:</a:t>
            </a:r>
            <a:r>
              <a:rPr>
                <a:hlinkClick r:id="rId119"/>
              </a:rPr>
              <a:t>10.1002/sim.6265</a:t>
            </a:r>
          </a:p>
          <a:p>
            <a:pPr lvl="0" indent="0" marL="0">
              <a:buNone/>
            </a:pPr>
            <a:r>
              <a:rPr/>
              <a:t>120. Groves T. Research methods and reporting. </a:t>
            </a:r>
            <a:r>
              <a:rPr i="1"/>
              <a:t>BMJ</a:t>
            </a:r>
            <a:r>
              <a:rPr/>
              <a:t>. 2008;337(oct22 1):a2201-a2201. doi:</a:t>
            </a:r>
            <a:r>
              <a:rPr>
                <a:hlinkClick r:id="rId120"/>
              </a:rPr>
              <a:t>10.1136/bmj.a2201</a:t>
            </a:r>
          </a:p>
          <a:p>
            <a:pPr lvl="0" indent="0" marL="0">
              <a:buNone/>
            </a:pPr>
            <a:r>
              <a:rPr/>
              <a:t>121. Stratton IM, Neil A. How to ensure your paper is rejected by the statistical reviewer. </a:t>
            </a:r>
            <a:r>
              <a:rPr i="1"/>
              <a:t>Diabetic Medicine</a:t>
            </a:r>
            <a:r>
              <a:rPr/>
              <a:t>. 2005;22(4):371-373. doi:</a:t>
            </a:r>
            <a:r>
              <a:rPr>
                <a:hlinkClick r:id="rId121"/>
              </a:rPr>
              <a:t>10.1111/j.1464-5491.2004.01443.x</a:t>
            </a:r>
          </a:p>
          <a:p>
            <a:pPr lvl="0" indent="0" marL="0">
              <a:buNone/>
            </a:pPr>
            <a:r>
              <a:rPr/>
              <a:t>122. Gardner MJ, Machin D, Campbell MJ. Use of check lists in assessing the statistical content of medical studies. </a:t>
            </a:r>
            <a:r>
              <a:rPr i="1"/>
              <a:t>BMJ</a:t>
            </a:r>
            <a:r>
              <a:rPr/>
              <a:t>. 1986;292(6523):810-812. doi:</a:t>
            </a:r>
            <a:r>
              <a:rPr>
                <a:hlinkClick r:id="rId122"/>
              </a:rPr>
              <a:t>10.1136/bmj.292.6523.810</a:t>
            </a:r>
          </a:p>
          <a:p>
            <a:pPr lvl="0" indent="0" marL="0">
              <a:buNone/>
            </a:pPr>
            <a:r>
              <a:rPr/>
              <a:t>123. Mascha EJ, Vetter TR. The Statistical Checklist and Statistical Review. </a:t>
            </a:r>
            <a:r>
              <a:rPr i="1"/>
              <a:t>Anesthesia &amp; Analgesia</a:t>
            </a:r>
            <a:r>
              <a:rPr/>
              <a:t>. 2017;124(3):719-721. doi:</a:t>
            </a:r>
            <a:r>
              <a:rPr>
                <a:hlinkClick r:id="rId123"/>
              </a:rPr>
              <a:t>10.1213/ane.0000000000001863</a:t>
            </a:r>
          </a:p>
          <a:p>
            <a:pPr lvl="0" indent="0" marL="0">
              <a:buNone/>
            </a:pPr>
            <a:r>
              <a:rPr/>
              <a:t>124. Mansournia MA, Collins GS, Nielsen RO, et al. A CHecklist for statistical Assessment of Medical Papers (the CHAMP statement): explanation and elaboration. </a:t>
            </a:r>
            <a:r>
              <a:rPr i="1"/>
              <a:t>British Journal of Sports Medicine</a:t>
            </a:r>
            <a:r>
              <a:rPr/>
              <a:t>. 2021;55(18):1009-1017. doi:</a:t>
            </a:r>
            <a:r>
              <a:rPr>
                <a:hlinkClick r:id="rId124"/>
              </a:rPr>
              <a:t>10.1136/bjsports-2020-103652</a:t>
            </a:r>
          </a:p>
          <a:p>
            <a:pPr lvl="0" indent="0" marL="0">
              <a:buNone/>
            </a:pPr>
            <a:r>
              <a:rPr/>
              <a:t>125. Gil-Sierra MD, Fénix-Caballero S, Abdel kader-Martin L, et al. Checklist for clinical applicability of subgroup analysis. </a:t>
            </a:r>
            <a:r>
              <a:rPr i="1"/>
              <a:t>Journal of Clinical Pharmacy and Therapeutics</a:t>
            </a:r>
            <a:r>
              <a:rPr/>
              <a:t>. 2019;45(3):530-538. doi:</a:t>
            </a:r>
            <a:r>
              <a:rPr>
                <a:hlinkClick r:id="rId125"/>
              </a:rPr>
              <a:t>10.1111/jcpt.13102</a:t>
            </a:r>
          </a:p>
          <a:p>
            <a:pPr lvl="0" indent="0" marL="0">
              <a:buNone/>
            </a:pPr>
            <a:r>
              <a:rPr/>
              <a:t>126. Dwivedi AK, Shukla R. Evidence-based statistical analysis and methods in biomedical research (SAMBR) checklists according to design features. </a:t>
            </a:r>
            <a:r>
              <a:rPr i="1"/>
              <a:t>CANCER REPORTS</a:t>
            </a:r>
            <a:r>
              <a:rPr/>
              <a:t>. 2019;3(4). doi:</a:t>
            </a:r>
            <a:r>
              <a:rPr>
                <a:hlinkClick r:id="rId126"/>
              </a:rPr>
              <a:t>10.1002/cnr2.1211</a:t>
            </a:r>
          </a:p>
          <a:p>
            <a:pPr lvl="0" indent="0" marL="0">
              <a:buNone/>
            </a:pPr>
            <a:r>
              <a:rPr/>
              <a:t>127. Altman DG, Simera I, Hoey J, Moher D, Schulz K. EQUATOR: reporting guidelines for health research. </a:t>
            </a:r>
            <a:r>
              <a:rPr i="1"/>
              <a:t>The Lancet</a:t>
            </a:r>
            <a:r>
              <a:rPr/>
              <a:t>. 2008;371(9619):1149-1150. doi:</a:t>
            </a:r>
            <a:r>
              <a:rPr>
                <a:hlinkClick r:id="rId127"/>
              </a:rPr>
              <a:t>10.1016/s0140-6736(08)60505-x</a:t>
            </a:r>
          </a:p>
          <a:p>
            <a:pPr lvl="0" indent="0" marL="0">
              <a:buNone/>
            </a:pPr>
            <a:r>
              <a:rPr/>
              <a:t>128. Haddaway NR, Page MJ, Pritchard CC, McGuinness LA. PRISMA2020: An r package and shiny app for producing PRISMA 2020-compliant flow diagrams, with interactivity for optimised digital transparency and open synthesis. 2022;18:e1230. doi:</a:t>
            </a:r>
            <a:r>
              <a:rPr>
                <a:hlinkClick r:id="rId128"/>
              </a:rPr>
              <a:t>10.1002/cl2.1230</a:t>
            </a:r>
          </a:p>
          <a:p>
            <a:pPr lvl="0" indent="0" marL="0">
              <a:buNone/>
            </a:pPr>
            <a:r>
              <a:rPr/>
              <a:t>129. Haddaway NR, Page MJ, Pritchard CC, McGuinness LA. PRISMA2020: An r package and shiny app for producing PRISMA 2020-compliant flow diagrams, with interactivity for optimised digital transparency and open synthesis. 2022;18:e1230. doi:</a:t>
            </a:r>
            <a:r>
              <a:rPr>
                <a:hlinkClick r:id="rId129"/>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61</a:t>
            </a:r>
          </a:p>
          <a:p>
            <a:pPr lvl="0"/>
            <a:r>
              <a:rPr/>
              <a:t>Inclua na tabela: título ou legenda, uma síntese descritiva (geralmente por meio de parâmetros descritivos), intervalos de confiança e/ou p-valores conforme necessário para adequada interpretação.</a:t>
            </a:r>
            <a:r>
              <a:rPr baseline="30000"/>
              <a:t>60,62</a:t>
            </a:r>
          </a:p>
          <a:p>
            <a:pPr lvl="0" indent="0" marL="0">
              <a:buNone/>
            </a:pPr>
          </a:p>
          <a:p>
            <a:pPr lvl="0" indent="0" marL="0">
              <a:buNone/>
            </a:pPr>
            <a:r>
              <a:rPr/>
              <a:t>O pacote </a:t>
            </a:r>
            <a:r>
              <a:rPr i="1"/>
              <a:t>table1</a:t>
            </a:r>
            <a:r>
              <a:rPr baseline="30000"/>
              <a:t>63</a:t>
            </a:r>
            <a:r>
              <a:rPr/>
              <a:t> fornece funções para construção da ‘Tabela 1’ </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64</a:t>
            </a:r>
          </a:p>
          <a:p>
            <a:pPr lvl="0" indent="0" marL="0">
              <a:buNone/>
            </a:pPr>
          </a:p>
          <a:p>
            <a:pPr lvl="0" indent="0" marL="0">
              <a:buNone/>
            </a:pPr>
            <a:r>
              <a:rPr/>
              <a:t>O pacote </a:t>
            </a:r>
            <a:r>
              <a:rPr i="1"/>
              <a:t>table1</a:t>
            </a:r>
            <a:r>
              <a:rPr baseline="30000"/>
              <a:t>63</a:t>
            </a:r>
            <a:r>
              <a:rPr/>
              <a:t> fornece funções para construção da ‘Tabela 2’ </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65</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65</a:t>
            </a:r>
          </a:p>
          <a:p>
            <a:pPr lvl="0" indent="0" marL="0">
              <a:buNone/>
            </a:pPr>
          </a:p>
          <a:p>
            <a:pPr lvl="0" indent="0" marL="0">
              <a:buNone/>
            </a:pPr>
            <a:r>
              <a:rPr/>
              <a:t>Os pacotes </a:t>
            </a:r>
            <a:r>
              <a:rPr i="1"/>
              <a:t>ggplot2</a:t>
            </a:r>
            <a:r>
              <a:rPr baseline="30000"/>
              <a:t>66</a:t>
            </a:r>
            <a:r>
              <a:rPr/>
              <a:t>, </a:t>
            </a:r>
            <a:r>
              <a:rPr i="1"/>
              <a:t>plotly</a:t>
            </a:r>
            <a:r>
              <a:rPr baseline="30000"/>
              <a:t>67</a:t>
            </a:r>
            <a:r>
              <a:rPr/>
              <a:t> e </a:t>
            </a:r>
            <a:r>
              <a:rPr i="1"/>
              <a:t>corrplot</a:t>
            </a:r>
            <a:r>
              <a:rPr baseline="30000"/>
              <a:t>68</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69</a:t>
            </a:r>
          </a:p>
          <a:p>
            <a:pPr lvl="0"/>
            <a:r>
              <a:rPr/>
              <a:t>Barras de erro mais longas representam mais imprecisão (maiores erros), enquanto barras mais curtas representam mais precisão na estimativa.</a:t>
            </a:r>
            <a:r>
              <a:rPr baseline="30000"/>
              <a:t>69</a:t>
            </a:r>
          </a:p>
          <a:p>
            <a:pPr lvl="0"/>
            <a:r>
              <a:rPr/>
              <a:t>Barras de erro descritivas geralmente apresentam a amplitude (mínimo-máximo) ou desvio-padrão.</a:t>
            </a:r>
            <a:r>
              <a:rPr baseline="30000"/>
              <a:t>69</a:t>
            </a:r>
          </a:p>
          <a:p>
            <a:pPr lvl="0"/>
            <a:r>
              <a:rPr/>
              <a:t>Barras de erro inferenciais geralmente apresentam o erro-padrão ou intervalo de confiança (por exemplo, de 95%).</a:t>
            </a:r>
            <a:r>
              <a:rPr baseline="30000"/>
              <a:t>69</a:t>
            </a:r>
          </a:p>
          <a:p>
            <a:pPr lvl="0"/>
            <a:r>
              <a:rPr/>
              <a:t>O cumprimento das barras de erro sugerem graficamente a imprecisão dos dados do estudo, uma vez que o valor verdadeiro da população pode estar em qualquer nível do intervalo da barra.</a:t>
            </a:r>
            <a:r>
              <a:rPr baseline="30000"/>
              <a:t>69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69</a:t>
            </a:r>
          </a:p>
          <a:p>
            <a:pPr lvl="0"/>
            <a:r>
              <a:rPr/>
              <a:t>Para análise inferencial de figuras, as barras de erro representadas por erro-padrão ou intervalo de confiança são preferíveis à amplitude ou desvio-padrão.</a:t>
            </a:r>
            <a:r>
              <a:rPr baseline="30000"/>
              <a:t>69</a:t>
            </a:r>
          </a:p>
          <a:p>
            <a:pPr lvl="0"/>
            <a:r>
              <a:rPr/>
              <a:t>Evite gráficos de barra e mostre a distribuição dos dados sempre que possível.</a:t>
            </a:r>
            <a:r>
              <a:rPr baseline="30000"/>
              <a:t>70</a:t>
            </a:r>
          </a:p>
          <a:p>
            <a:pPr lvl="0"/>
            <a:r>
              <a:rPr/>
              <a:t>Exiba os pontos de dados em boxplots.</a:t>
            </a:r>
            <a:r>
              <a:rPr baseline="30000"/>
              <a:t>70</a:t>
            </a:r>
          </a:p>
          <a:p>
            <a:pPr lvl="0"/>
            <a:r>
              <a:rPr/>
              <a:t>Use </a:t>
            </a:r>
            <a:r>
              <a:rPr i="1"/>
              <a:t>jitter</a:t>
            </a:r>
            <a:r>
              <a:rPr/>
              <a:t> simétrico em gráficos de pontos para permitir a visualização de todos os dados.</a:t>
            </a:r>
            <a:r>
              <a:rPr baseline="30000"/>
              <a:t>70</a:t>
            </a:r>
          </a:p>
          <a:p>
            <a:pPr lvl="0"/>
            <a:r>
              <a:rPr/>
              <a:t>Prefira palhetas de cor adaptadas para daltônicos.</a:t>
            </a:r>
            <a:r>
              <a:rPr baseline="30000"/>
              <a:t>70</a:t>
            </a:r>
          </a:p>
          <a:p>
            <a:pPr lvl="0" indent="0" marL="0">
              <a:buNone/>
            </a:pPr>
          </a:p>
          <a:p>
            <a:pPr lvl="0" indent="0" marL="0">
              <a:buNone/>
            </a:pPr>
            <a:r>
              <a:rPr/>
              <a:t>O pacote </a:t>
            </a:r>
            <a:r>
              <a:rPr i="1"/>
              <a:t>ggsci</a:t>
            </a:r>
            <a:r>
              <a:rPr baseline="30000"/>
              <a:t>71</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73</a:t>
            </a:r>
          </a:p>
          <a:p>
            <a:pPr lvl="0"/>
            <a:r>
              <a:rPr/>
              <a:t>Desafio a ideias aceitas.</a:t>
            </a:r>
            <a:r>
              <a:rPr baseline="30000"/>
              <a:t>73</a:t>
            </a:r>
          </a:p>
          <a:p>
            <a:pPr lvl="0"/>
            <a:r>
              <a:rPr/>
              <a:t>Conflito entre ideias divergentes.</a:t>
            </a:r>
            <a:r>
              <a:rPr baseline="30000"/>
              <a:t>73</a:t>
            </a:r>
          </a:p>
          <a:p>
            <a:pPr lvl="0"/>
            <a:r>
              <a:rPr/>
              <a:t>Variações regionais, temporais e populacionais.</a:t>
            </a:r>
            <a:r>
              <a:rPr baseline="30000"/>
              <a:t>73</a:t>
            </a:r>
          </a:p>
          <a:p>
            <a:pPr lvl="0"/>
            <a:r>
              <a:rPr/>
              <a:t>Experiências dos próprios pesquisadores.</a:t>
            </a:r>
            <a:r>
              <a:rPr baseline="30000"/>
              <a:t>73</a:t>
            </a:r>
          </a:p>
          <a:p>
            <a:pPr lvl="0"/>
            <a:r>
              <a:rPr/>
              <a:t>Imaginação sem fronteiras ou limites convencionais.</a:t>
            </a:r>
            <a:r>
              <a:rPr baseline="30000"/>
              <a:t>73</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74</a:t>
            </a:r>
          </a:p>
          <a:p>
            <a:pPr lvl="0"/>
            <a:r>
              <a:rPr/>
              <a:t>Teste de mínimos efeitos.</a:t>
            </a:r>
            <a:r>
              <a:rPr baseline="30000"/>
              <a:t>74</a:t>
            </a:r>
          </a:p>
          <a:p>
            <a:pPr lvl="0"/>
            <a:r>
              <a:rPr/>
              <a:t>Teste de equivalência.</a:t>
            </a:r>
            <a:r>
              <a:rPr baseline="30000"/>
              <a:t>74</a:t>
            </a:r>
          </a:p>
          <a:p>
            <a:pPr lvl="0"/>
            <a:r>
              <a:rPr/>
              <a:t>Teste de inferioridade.</a:t>
            </a:r>
            <a:r>
              <a:rPr baseline="30000"/>
              <a:t>74</a:t>
            </a:r>
          </a:p>
          <a:p>
            <a:pPr lvl="0"/>
            <a:r>
              <a:rPr/>
              <a:t>Teste de não-inferioridade.[REF]</a:t>
            </a:r>
          </a:p>
          <a:p>
            <a:pPr lvl="0"/>
            <a:r>
              <a:rPr/>
              <a:t>Teste de superioridade.[REF]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72</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72</a:t>
                </a:r>
              </a:p>
              <a:p>
                <a:pPr lvl="0" indent="0" marL="0">
                  <a:buNone/>
                </a:pP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72</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72</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72</a:t>
                </a:r>
              </a:p>
              <a:p>
                <a:pPr lvl="0"/>
                <a:r>
                  <a:rPr/>
                  <a:t>Poder do teste pode ser calculado como (</a:t>
                </a:r>
                <a14:m>
                  <m:oMath xmlns:m="http://schemas.openxmlformats.org/officeDocument/2006/math">
                    <m:r>
                      <m:t>1</m:t>
                    </m:r>
                    <m:r>
                      <m:rPr>
                        <m:sty m:val="p"/>
                      </m:rPr>
                      <m:t>−</m:t>
                    </m:r>
                    <m:r>
                      <m:t>β</m:t>
                    </m:r>
                  </m:oMath>
                </a14:m>
                <a:r>
                  <a:rPr/>
                  <a:t>).</a:t>
                </a:r>
                <a:r>
                  <a:rPr baseline="30000"/>
                  <a:t>72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comparação</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correlação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associação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75</a:t>
            </a:r>
          </a:p>
          <a:p>
            <a:pPr lvl="0"/>
            <a:r>
              <a:rPr/>
              <a:t>A análise multivariada consiste em múltiplas variáveis dependentes.</a:t>
            </a:r>
            <a:r>
              <a:rPr baseline="30000"/>
              <a:t>75</a:t>
            </a:r>
          </a:p>
          <a:p>
            <a:pPr lvl="0" indent="0" marL="0">
              <a:buNone/>
            </a:pPr>
          </a:p>
          <a:p>
            <a:pPr lvl="0" indent="0" marL="0">
              <a:buNone/>
            </a:pPr>
            <a:r>
              <a:rPr/>
              <a:t>O pacote </a:t>
            </a:r>
            <a:r>
              <a:rPr i="1"/>
              <a:t>modelsummary</a:t>
            </a:r>
            <a:r>
              <a:rPr baseline="30000"/>
              <a:t>76</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77,78</a:t>
            </a:r>
          </a:p>
          <a:p>
            <a:pPr lvl="0"/>
            <a:r>
              <a:rPr/>
              <a:t>A seleção bivariada de variáveis torna o modelo mais suscetível a otimismo no ajuste se as variáveis de confundimento não são adequadamente controladas.</a:t>
            </a:r>
            <a:r>
              <a:rPr baseline="30000"/>
              <a:t>77,78</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78</a:t>
            </a:r>
          </a:p>
          <a:p>
            <a:pPr lvl="0"/>
            <a:r>
              <a:rPr/>
              <a:t>Em caso de uma proporção baixa entre o número de participantes e de variáveis, use o conhecimento prévio da literatura para selecionar um pequeno conjunto de variáveis candidatas.</a:t>
            </a:r>
            <a:r>
              <a:rPr baseline="30000"/>
              <a:t>78</a:t>
            </a:r>
          </a:p>
          <a:p>
            <a:pPr lvl="0"/>
            <a:r>
              <a:rPr/>
              <a:t>Colapse categorias com contagem nula (células com valor igual a 0) de variáveis candidatas.</a:t>
            </a:r>
            <a:r>
              <a:rPr baseline="30000"/>
              <a:t>78</a:t>
            </a:r>
          </a:p>
          <a:p>
            <a:pPr lvl="0"/>
            <a:r>
              <a:rPr/>
              <a:t>Use simulações de dados para identificar qual(is) variável(is) está(ão) causando problemas de convergência do ajuste do modelo.</a:t>
            </a:r>
            <a:r>
              <a:rPr baseline="30000"/>
              <a:t>78</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desempenho diagnóstico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concordância e confiabilidade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comumente invetigadas?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81–90</a:t>
            </a:r>
          </a:p>
          <a:p>
            <a:pPr lvl="0"/>
            <a:r>
              <a:rPr i="1"/>
              <a:t>Estudos básicos</a:t>
            </a:r>
            <a:r>
              <a:rPr baseline="30000"/>
              <a:t>82,87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88,90</a:t>
            </a:r>
          </a:p>
          <a:p>
            <a:pPr lvl="0"/>
            <a:r>
              <a:rPr i="1"/>
              <a:t>Estudos observacionais</a:t>
            </a:r>
            <a:r>
              <a:rPr baseline="30000"/>
              <a:t>82,87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86,89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83,85</a:t>
            </a:r>
          </a:p>
          <a:p>
            <a:pPr lvl="1"/>
            <a:r>
              <a:rPr/>
              <a:t>Validade</a:t>
            </a:r>
          </a:p>
          <a:p>
            <a:pPr lvl="1"/>
            <a:r>
              <a:rPr/>
              <a:t>Confiabilidade</a:t>
            </a:r>
          </a:p>
          <a:p>
            <a:pPr lvl="1"/>
            <a:r>
              <a:rPr/>
              <a:t>Concordância</a:t>
            </a:r>
          </a:p>
          <a:p>
            <a:pPr lvl="0"/>
            <a:r>
              <a:rPr i="1"/>
              <a:t>Estudos quase-experimentais</a:t>
            </a:r>
            <a:r>
              <a:rPr baseline="30000"/>
              <a:t>84</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82,87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91,92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93</a:t>
            </a:r>
          </a:p>
          <a:p>
            <a:pPr lvl="0"/>
            <a:r>
              <a:rPr/>
              <a:t>As variáveis escolhidas para pareamento devem ter relação com as variáveis de desfecho, mas não são de interesse elas mesmas.</a:t>
            </a:r>
            <a:r>
              <a:rPr baseline="30000"/>
              <a:t>93</a:t>
            </a:r>
          </a:p>
          <a:p>
            <a:pPr lvl="0"/>
            <a:r>
              <a:rPr/>
              <a:t>O ajuste por pareamento deve ser incluído nas análises estatísticas mesmo que as variáveis de pareamento não sejam consideradas prognósticas ou confundidores na amostra estudada.</a:t>
            </a:r>
            <a:r>
              <a:rPr baseline="30000"/>
              <a:t>93</a:t>
            </a:r>
          </a:p>
          <a:p>
            <a:pPr lvl="0"/>
            <a:r>
              <a:rPr/>
              <a:t>A ausência de evidência estatística de diferença entre grupos não é considerada pareamento.</a:t>
            </a:r>
            <a:r>
              <a:rPr baseline="30000"/>
              <a:t>93</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Randomização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randomização?</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randomizados?</a:t>
            </a:r>
          </a:p>
          <a:p>
            <a:pPr lvl="0"/>
            <a:r>
              <a:rPr/>
              <a:t>A característica essencial de um ensaio clínico randomizado é a comparação entre grupos.</a:t>
            </a:r>
            <a:r>
              <a:rPr baseline="30000"/>
              <a:t>94</a:t>
            </a:r>
          </a:p>
          <a:p>
            <a:pPr lvl="0"/>
            <a:r>
              <a:rPr/>
              <a:t>Quanto à unidade de alocação:</a:t>
            </a:r>
            <a:r>
              <a:rPr baseline="30000"/>
              <a:t>95</a:t>
            </a:r>
          </a:p>
          <a:p>
            <a:pPr lvl="1"/>
            <a:r>
              <a:rPr/>
              <a:t>Individual</a:t>
            </a:r>
          </a:p>
          <a:p>
            <a:pPr lvl="1"/>
            <a:r>
              <a:rPr/>
              <a:t>Agrupado</a:t>
            </a:r>
          </a:p>
          <a:p>
            <a:pPr lvl="0"/>
            <a:r>
              <a:rPr/>
              <a:t>Quanto ao número de braços:</a:t>
            </a:r>
            <a:r>
              <a:rPr baseline="30000"/>
              <a:t>95</a:t>
            </a:r>
          </a:p>
          <a:p>
            <a:pPr lvl="1"/>
            <a:r>
              <a:rPr/>
              <a:t>Único*</a:t>
            </a:r>
          </a:p>
          <a:p>
            <a:pPr lvl="1"/>
            <a:r>
              <a:rPr/>
              <a:t>Múltiplos</a:t>
            </a:r>
          </a:p>
          <a:p>
            <a:pPr lvl="0"/>
            <a:r>
              <a:rPr/>
              <a:t>Quanto ao número de centros:</a:t>
            </a:r>
            <a:r>
              <a:rPr baseline="30000"/>
              <a:t>95</a:t>
            </a:r>
          </a:p>
          <a:p>
            <a:pPr lvl="1"/>
            <a:r>
              <a:rPr/>
              <a:t>Único</a:t>
            </a:r>
          </a:p>
          <a:p>
            <a:pPr lvl="1"/>
            <a:r>
              <a:rPr/>
              <a:t>Múltiplos</a:t>
            </a:r>
          </a:p>
          <a:p>
            <a:pPr lvl="0"/>
            <a:r>
              <a:rPr/>
              <a:t>Quanto ao cegamento:</a:t>
            </a:r>
            <a:r>
              <a:rPr baseline="30000"/>
              <a:t>95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97</a:t>
            </a:r>
          </a:p>
          <a:p>
            <a:pPr lvl="0"/>
            <a:r>
              <a:rPr/>
              <a:t>Análise de variância (ANOVA) e modelos lineares mistos (MLM) são outras opções de métodos, embora apresentem maior variância, menor poder, e cobertura nominal comparados à ANCOVA.</a:t>
            </a:r>
            <a:r>
              <a:rPr baseline="30000"/>
              <a:t>97</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98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99</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100</a:t>
            </a:r>
          </a:p>
          <a:p>
            <a:pPr lvl="0"/>
            <a:r>
              <a:rPr/>
              <a:t>Incluir outras variáveis medidas na linha de base, com potencial para serem desbalanceadas entre grupos após a randomização, diminui a chance de afetar as estimativas de efeito dos tratamentos.</a:t>
            </a:r>
            <a:r>
              <a:rPr baseline="30000"/>
              <a:t>100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100</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101</a:t>
            </a:r>
          </a:p>
          <a:p>
            <a:pPr lvl="0"/>
            <a:r>
              <a:rPr/>
              <a:t>A interação entre duas (ou mais) variáveis pode ser utilizada para comparar efeitos do tratamento em subgrupos de ensaios clínicos.</a:t>
            </a:r>
            <a:r>
              <a:rPr baseline="30000"/>
              <a:t>102</a:t>
            </a:r>
          </a:p>
          <a:p>
            <a:pPr lvl="0"/>
            <a:r>
              <a:rPr/>
              <a:t>O poder estatístico para detectar efeitos de interação é limitado.</a:t>
            </a:r>
            <a:r>
              <a:rPr baseline="30000"/>
              <a:t>102</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estratégias podem ser adotadas sobre comparação entre grupos na linha de base em ensaios clínicos randomizados?</a:t>
            </a:r>
          </a:p>
          <a:p>
            <a:pPr lvl="0"/>
            <a:r>
              <a:rPr/>
              <a:t>Na fase de projeto: identifique as variáveis prognósticas do desfecho de acordo com a literatura.</a:t>
            </a:r>
            <a:r>
              <a:rPr baseline="30000"/>
              <a:t>98</a:t>
            </a:r>
          </a:p>
          <a:p>
            <a:pPr lvl="0"/>
            <a:r>
              <a:rPr/>
              <a:t>Na fase de análise: inclua as variáveis prognósticas nos modelos para ajuste.</a:t>
            </a:r>
            <a:r>
              <a:rPr baseline="30000"/>
              <a:t>98</a:t>
            </a:r>
          </a:p>
          <a:p>
            <a:pPr lvl="0" indent="0" marL="0">
              <a:buNone/>
            </a:pPr>
          </a:p>
          <a:p>
            <a:pPr lvl="0" indent="0" marL="0">
              <a:spcBef>
                <a:spcPts val="3000"/>
              </a:spcBef>
              <a:buNone/>
            </a:pPr>
            <a:r>
              <a:rPr b="1"/>
              <a:t>Por que não se deve comparar grupos na linha de base em ensaios clínicos randomizados?</a:t>
            </a:r>
          </a:p>
          <a:p>
            <a:pPr lvl="0"/>
            <a:r>
              <a:rPr/>
              <a:t>Quando a randomização é bem-sucedida, a hipótese nula de diferença entre grupos na linha de base é verdadeira.</a:t>
            </a:r>
            <a:r>
              <a:rPr baseline="30000"/>
              <a:t>98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randomizados?</a:t>
            </a:r>
          </a:p>
          <a:p>
            <a:pPr lvl="0"/>
            <a:r>
              <a:rPr/>
              <a:t>Testar por mudanças a partir da linha de base separadamente em cada grupos randomizados não permite concluir sobre diferenças entre grupos; não se pode fazer inferências a partir da comparação de p-valores.</a:t>
            </a:r>
            <a:r>
              <a:rPr baseline="30000"/>
              <a:t>94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105,106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106</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107</a:t>
                </a:r>
              </a:p>
              <a:p>
                <a:pPr lvl="0" indent="0" marL="0">
                  <a:buNone/>
                </a:pPr>
              </a:p>
              <a:p>
                <a:pPr lvl="0" indent="0" marL="0">
                  <a:buNone/>
                </a:pPr>
                <a:r>
                  <a:rPr/>
                  <a:t>O pacote </a:t>
                </a:r>
                <a:r>
                  <a:rPr i="1"/>
                  <a:t>metagear</a:t>
                </a:r>
                <a:r>
                  <a:rPr baseline="30000"/>
                  <a:t>108</a:t>
                </a:r>
                <a:r>
                  <a:rPr/>
                  <a:t> fornece funções para condução e análise de revisões sistemáticas </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109</a:t>
            </a:r>
          </a:p>
          <a:p>
            <a:pPr lvl="0"/>
            <a:r>
              <a:rPr i="1"/>
              <a:t>Principles and recommendations for incorporating estimands into clinical study protocol templates</a:t>
            </a:r>
            <a:r>
              <a:rPr/>
              <a:t>.</a:t>
            </a:r>
            <a:r>
              <a:rPr baseline="30000"/>
              <a:t>110</a:t>
            </a:r>
          </a:p>
          <a:p>
            <a:pPr lvl="0"/>
            <a:r>
              <a:rPr i="1"/>
              <a:t>How to write statistical analysis section in medical research</a:t>
            </a:r>
            <a:r>
              <a:rPr/>
              <a:t>.</a:t>
            </a:r>
            <a:r>
              <a:rPr baseline="30000"/>
              <a:t>111</a:t>
            </a:r>
          </a:p>
          <a:p>
            <a:pPr lvl="0"/>
            <a:r>
              <a:rPr i="1"/>
              <a:t>Recommendations for Statistical Reporting in Cardiovascular Medicine: A Special Report From the American Heart Association</a:t>
            </a:r>
            <a:r>
              <a:rPr/>
              <a:t>.</a:t>
            </a:r>
            <a:r>
              <a:rPr baseline="30000"/>
              <a:t>112</a:t>
            </a:r>
          </a:p>
          <a:p>
            <a:pPr lvl="0"/>
            <a:r>
              <a:rPr i="1"/>
              <a:t>Framework for the treatment and reporting of missing data in observational studies: The Treatment And Reporting of Missing data in Observational Studies framework</a:t>
            </a:r>
            <a:r>
              <a:rPr/>
              <a:t>.</a:t>
            </a:r>
            <a:r>
              <a:rPr baseline="30000"/>
              <a:t>113</a:t>
            </a:r>
          </a:p>
          <a:p>
            <a:pPr lvl="0"/>
            <a:r>
              <a:rPr i="1"/>
              <a:t>Guidelines for reporting of figures and tables for clinical research in urology</a:t>
            </a:r>
            <a:r>
              <a:rPr/>
              <a:t>.</a:t>
            </a:r>
            <a:r>
              <a:rPr baseline="30000"/>
              <a:t>114</a:t>
            </a:r>
          </a:p>
          <a:p>
            <a:pPr lvl="0"/>
            <a:r>
              <a:rPr i="1"/>
              <a:t>Who is in this study, anyway? Guidelines for a useful Table 1</a:t>
            </a:r>
            <a:r>
              <a:rPr/>
              <a:t>.</a:t>
            </a:r>
            <a:r>
              <a:rPr baseline="30000"/>
              <a:t>61</a:t>
            </a:r>
          </a:p>
          <a:p>
            <a:pPr lvl="0"/>
            <a:r>
              <a:rPr i="1"/>
              <a:t>Guidelines for Reporting of Statistics for Clinical Research in Urology</a:t>
            </a:r>
            <a:r>
              <a:rPr/>
              <a:t>.</a:t>
            </a:r>
            <a:r>
              <a:rPr baseline="30000"/>
              <a:t>115</a:t>
            </a:r>
          </a:p>
          <a:p>
            <a:pPr lvl="0"/>
            <a:r>
              <a:rPr i="1"/>
              <a:t>Reveal, Don’t Conceal: Transforming Data Visualization to Improve Transparency</a:t>
            </a:r>
            <a:r>
              <a:rPr/>
              <a:t>.</a:t>
            </a:r>
            <a:r>
              <a:rPr baseline="30000"/>
              <a:t>70</a:t>
            </a:r>
          </a:p>
          <a:p>
            <a:pPr lvl="0"/>
            <a:r>
              <a:rPr i="1"/>
              <a:t>Guidelines for the Content of Statistical Analysis Plans in Clinical Trials</a:t>
            </a:r>
            <a:r>
              <a:rPr/>
              <a:t>.</a:t>
            </a:r>
            <a:r>
              <a:rPr baseline="30000"/>
              <a:t>116</a:t>
            </a:r>
          </a:p>
          <a:p>
            <a:pPr lvl="0"/>
            <a:r>
              <a:rPr i="1"/>
              <a:t>Basic statistical reporting for articles published in Biomedical Journals: The ‘’Statistical Analyses and Methods in the Published Literature’’ or the SAMPL Guidelines</a:t>
            </a:r>
            <a:r>
              <a:rPr/>
              <a:t>.</a:t>
            </a:r>
            <a:r>
              <a:rPr baseline="30000"/>
              <a:t>117</a:t>
            </a:r>
          </a:p>
          <a:p>
            <a:pPr lvl="0"/>
            <a:r>
              <a:rPr i="1"/>
              <a:t>Beyond Bar and Line Graphs: Time for a New Data Presentation Paradigm</a:t>
            </a:r>
            <a:r>
              <a:rPr/>
              <a:t>.</a:t>
            </a:r>
            <a:r>
              <a:rPr baseline="30000"/>
              <a:t>118</a:t>
            </a:r>
          </a:p>
          <a:p>
            <a:pPr lvl="0"/>
            <a:r>
              <a:rPr i="1"/>
              <a:t>STRengthening analytical thinking for observational studies: the STRATOS initiative</a:t>
            </a:r>
            <a:r>
              <a:rPr/>
              <a:t>.</a:t>
            </a:r>
            <a:r>
              <a:rPr baseline="30000"/>
              <a:t>119</a:t>
            </a:r>
          </a:p>
          <a:p>
            <a:pPr lvl="0"/>
            <a:r>
              <a:rPr i="1"/>
              <a:t>Research methods and reporting</a:t>
            </a:r>
            <a:r>
              <a:rPr/>
              <a:t>.</a:t>
            </a:r>
            <a:r>
              <a:rPr baseline="30000"/>
              <a:t>120</a:t>
            </a:r>
          </a:p>
          <a:p>
            <a:pPr lvl="0"/>
            <a:r>
              <a:rPr i="1"/>
              <a:t>How to ensure your paper is rejected by the statistical reviewer</a:t>
            </a:r>
            <a:r>
              <a:rPr/>
              <a:t>.</a:t>
            </a:r>
            <a:r>
              <a:rPr baseline="30000"/>
              <a:t>121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122</a:t>
            </a:r>
          </a:p>
          <a:p>
            <a:pPr lvl="0"/>
            <a:r>
              <a:rPr/>
              <a:t>Trabalhos acadêmicos que relatam análises de dados devem ser passar por revisão por pares que inclua apreciação da análise estatóstica, e sua adequaçào ao delineamento do estudo e instrumentos utilizados.</a:t>
            </a:r>
            <a:r>
              <a:rPr baseline="30000"/>
              <a:t>123</a:t>
            </a:r>
          </a:p>
          <a:p>
            <a:pPr lvl="0"/>
            <a:r>
              <a:rPr/>
              <a:t>Checklists não são suficientes para garantir a qualidade técnica da pesquisa, mas podem conitribuir para a revisão por pares.</a:t>
            </a:r>
            <a:r>
              <a:rPr baseline="30000"/>
              <a:t>123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124</a:t>
            </a:r>
          </a:p>
          <a:p>
            <a:pPr lvl="0"/>
            <a:r>
              <a:rPr i="1"/>
              <a:t>Checklist for clinical applicability of subgroup analysis</a:t>
            </a:r>
            <a:r>
              <a:rPr/>
              <a:t>.</a:t>
            </a:r>
            <a:r>
              <a:rPr baseline="30000"/>
              <a:t>125</a:t>
            </a:r>
          </a:p>
          <a:p>
            <a:pPr lvl="0"/>
            <a:r>
              <a:rPr i="1"/>
              <a:t>Evidence‐based statistical analysis and methods in biomedical research (SAMBR) checklists according to design features</a:t>
            </a:r>
            <a:r>
              <a:rPr/>
              <a:t>.</a:t>
            </a:r>
            <a:r>
              <a:rPr baseline="30000"/>
              <a:t>126</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70</a:t>
            </a:r>
          </a:p>
          <a:p>
            <a:pPr lvl="0"/>
            <a:r>
              <a:rPr/>
              <a:t>A </a:t>
            </a:r>
            <a:r>
              <a:rPr>
                <a:hlinkClick r:id="rId2"/>
              </a:rPr>
              <a:t>EQUATOR Network</a:t>
            </a:r>
            <a:r>
              <a:rPr/>
              <a:t> disponibiliza modelos de fluxogramas para os mais diversos delineamentos de estudo.</a:t>
            </a:r>
            <a:r>
              <a:rPr baseline="30000"/>
              <a:t>127</a:t>
            </a:r>
          </a:p>
          <a:p>
            <a:pPr lvl="0" indent="0" marL="0">
              <a:buNone/>
            </a:pPr>
          </a:p>
          <a:p>
            <a:pPr lvl="0" indent="0" marL="0">
              <a:buNone/>
            </a:pPr>
            <a:r>
              <a:rPr/>
              <a:t>O pacote </a:t>
            </a:r>
            <a:r>
              <a:rPr i="1"/>
              <a:t>PRISMA2020</a:t>
            </a:r>
            <a:r>
              <a:rPr baseline="30000"/>
              <a:t>128,129</a:t>
            </a:r>
            <a:r>
              <a:rPr/>
              <a:t> fornece funções para elaboração do fluxograma de revisões sistemáticas no formato padrão </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2023-09-17T16:59:57Z</dcterms:created>
  <dcterms:modified xsi:type="dcterms:W3CDTF">2023-09-17T13:59:58Z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17/09/2023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