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presProps" Target="presProps.xml"/>
<Relationship Id="rId1" Type="http://schemas.openxmlformats.org/officeDocument/2006/relationships/slideMaster" Target="slideMasters/slideMaster1.xml"/>
<Relationship Id="rId214" Type="http://schemas.openxmlformats.org/officeDocument/2006/relationships/tableStyles" Target="tableStyles.xml"/>
<Relationship Id="rId213" Type="http://schemas.openxmlformats.org/officeDocument/2006/relationships/theme" Target="theme/theme1.xml"/>
<Relationship Id="rId2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1.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2.png"/>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lintr" TargetMode="External"/>
<Relationship Id="rId45" Type="http://schemas.openxmlformats.org/officeDocument/2006/relationships/hyperlink" Target="https://CRAN.R-project.org/package=rmarkdown" TargetMode="External"/>
<Relationship Id="rId46" Type="http://schemas.openxmlformats.org/officeDocument/2006/relationships/hyperlink" Target="https://doi.org/10.1016/j.jmsacl.2021.09.002"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www.R-project.org/" TargetMode="External"/>
<Relationship Id="rId55" Type="http://schemas.openxmlformats.org/officeDocument/2006/relationships/hyperlink" Target="https://doi.org/10.1177/17407745221123244" TargetMode="External"/>
<Relationship Id="rId56" Type="http://schemas.openxmlformats.org/officeDocument/2006/relationships/hyperlink" Target="https://github.com/Pakillo/grateful" TargetMode="External"/>
<Relationship Id="rId57" Type="http://schemas.openxmlformats.org/officeDocument/2006/relationships/hyperlink" Target="https://doi.org/10.1177/1094428108318065" TargetMode="External"/>
<Relationship Id="rId58" Type="http://schemas.openxmlformats.org/officeDocument/2006/relationships/hyperlink" Target="https://www.R-project.org/" TargetMode="External"/>
<Relationship Id="rId59" Type="http://schemas.openxmlformats.org/officeDocument/2006/relationships/hyperlink" Target="https://doi.org/10.2307/2987937" TargetMode="External"/>
<Relationship Id="rId60" Type="http://schemas.openxmlformats.org/officeDocument/2006/relationships/hyperlink" Target="https://doi.org/10.1177/10497323211015960" TargetMode="External"/>
<Relationship Id="rId61" Type="http://schemas.openxmlformats.org/officeDocument/2006/relationships/hyperlink" Target="https://doi.org/10.22454/PRiMER.2022.511416" TargetMode="External"/>
<Relationship Id="rId62" Type="http://schemas.openxmlformats.org/officeDocument/2006/relationships/hyperlink" Target="https://doi.org/10.1213/ane.0000000000002370" TargetMode="External"/>
<Relationship Id="rId63" Type="http://schemas.openxmlformats.org/officeDocument/2006/relationships/hyperlink" Target="https://doi.org/10.1136/bmj.38977.682025.2c"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doi.org/10.4135/9781849208499" TargetMode="External"/>
<Relationship Id="rId115" Type="http://schemas.openxmlformats.org/officeDocument/2006/relationships/hyperlink" Target="https://doi.org/10.1152/advan.90123.2008" TargetMode="External"/>
<Relationship Id="rId116" Type="http://schemas.openxmlformats.org/officeDocument/2006/relationships/hyperlink" Target="https://doi.org/10.1136/bmj.309.6960.996" TargetMode="External"/>
<Relationship Id="rId117" Type="http://schemas.openxmlformats.org/officeDocument/2006/relationships/hyperlink" Target="https://doi.org/10.1136/bmj.315.7104.364" TargetMode="External"/>
<Relationship Id="rId118" Type="http://schemas.openxmlformats.org/officeDocument/2006/relationships/hyperlink" Target="https://www.R-project.org/" TargetMode="External"/>
<Relationship Id="rId119" Type="http://schemas.openxmlformats.org/officeDocument/2006/relationships/hyperlink" Target="https://www.R-project.org/" TargetMode="External"/>
<Relationship Id="rId120" Type="http://schemas.openxmlformats.org/officeDocument/2006/relationships/hyperlink" Target="https://doi.org/10.1111/j.2041-210x.2009.00001.x" TargetMode="External"/>
<Relationship Id="rId121" Type="http://schemas.openxmlformats.org/officeDocument/2006/relationships/hyperlink" Target="https://CRAN.R-project.org/package=outliers" TargetMode="External"/>
<Relationship Id="rId122" Type="http://schemas.openxmlformats.org/officeDocument/2006/relationships/hyperlink" Target="https://doi.org/10.1016/0377-2217(86)90209-2" TargetMode="External"/>
<Relationship Id="rId123" Type="http://schemas.openxmlformats.org/officeDocument/2006/relationships/hyperlink" Target="https://doi.org/10.1177/019394598600800409" TargetMode="External"/>
<Relationship Id="rId124" Type="http://schemas.openxmlformats.org/officeDocument/2006/relationships/hyperlink" Target="https://doi.org/10.1207/s15327957pspr0203_4" TargetMode="External"/>
<Relationship Id="rId125" Type="http://schemas.openxmlformats.org/officeDocument/2006/relationships/hyperlink" Target="https://doi.org/10.1038/nature11556" TargetMode="External"/>
<Relationship Id="rId126" Type="http://schemas.openxmlformats.org/officeDocument/2006/relationships/hyperlink" Target="https://doi.org/10.1016/j.jtcvs.2015.09.085" TargetMode="External"/>
<Relationship Id="rId127" Type="http://schemas.openxmlformats.org/officeDocument/2006/relationships/hyperlink" Target="https://CRAN.R-project.org/package=explore" TargetMode="External"/>
<Relationship Id="rId128" Type="http://schemas.openxmlformats.org/officeDocument/2006/relationships/hyperlink" Target="https://doi.org/10.18637/jss.v090.i06" TargetMode="External"/>
<Relationship Id="rId129" Type="http://schemas.openxmlformats.org/officeDocument/2006/relationships/hyperlink" Target="https://CRAN.R-project.org/package=DataExplorer" TargetMode="External"/>
<Relationship Id="rId130" Type="http://schemas.openxmlformats.org/officeDocument/2006/relationships/hyperlink" Target="https://CRAN.R-project.org/package=SmartEDA" TargetMode="External"/>
<Relationship Id="rId131" Type="http://schemas.openxmlformats.org/officeDocument/2006/relationships/hyperlink" Target="https://CRAN.R-project.org/package=gtExtras" TargetMode="External"/>
<Relationship Id="rId132" Type="http://schemas.openxmlformats.org/officeDocument/2006/relationships/hyperlink" Target="https://CRAN.R-project.org/package=radiant" TargetMode="External"/>
<Relationship Id="rId133" Type="http://schemas.openxmlformats.org/officeDocument/2006/relationships/hyperlink" Target="https://www.R-project.org/" TargetMode="External"/>
<Relationship Id="rId134" Type="http://schemas.openxmlformats.org/officeDocument/2006/relationships/hyperlink" Target="https://doi.org/10.1001/archpedi.157.4.321" TargetMode="External"/>
<Relationship Id="rId135" Type="http://schemas.openxmlformats.org/officeDocument/2006/relationships/hyperlink" Target="https://doi.org/10.1186/s13690-017-0180-1" TargetMode="External"/>
<Relationship Id="rId136" Type="http://schemas.openxmlformats.org/officeDocument/2006/relationships/hyperlink" Target="https://doi.org/10.4097/kja.20582" TargetMode="External"/>
<Relationship Id="rId137" Type="http://schemas.openxmlformats.org/officeDocument/2006/relationships/hyperlink" Target="https://doi.org/10.12688/f1000research.123002.2" TargetMode="External"/>
<Relationship Id="rId138" Type="http://schemas.openxmlformats.org/officeDocument/2006/relationships/hyperlink" Target="https://CRAN.R-project.org/package=flextable"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93/aje/kws412" TargetMode="External"/>
<Relationship Id="rId141" Type="http://schemas.openxmlformats.org/officeDocument/2006/relationships/hyperlink" Target="https://doi.org/10.18203/2349-3259.ijct20201720" TargetMode="External"/>
<Relationship Id="rId142" Type="http://schemas.openxmlformats.org/officeDocument/2006/relationships/hyperlink" Target="https://doi.org/10.2106/jbjs.21.01166" TargetMode="External"/>
<Relationship Id="rId143" Type="http://schemas.openxmlformats.org/officeDocument/2006/relationships/hyperlink" Target="https://doi.org/10.1016/j.jclinepi.2019.06.011" TargetMode="External"/>
<Relationship Id="rId144" Type="http://schemas.openxmlformats.org/officeDocument/2006/relationships/hyperlink" Target="https://CRAN.R-project.org/package=table1"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4097/kja.21508" TargetMode="External"/>
<Relationship Id="rId147" Type="http://schemas.openxmlformats.org/officeDocument/2006/relationships/hyperlink" Target="https://ggplot2.tidyverse.org" TargetMode="External"/>
<Relationship Id="rId148" Type="http://schemas.openxmlformats.org/officeDocument/2006/relationships/hyperlink" Target="https://plotly-r.com"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083/jcb.200611141" TargetMode="External"/>
<Relationship Id="rId151" Type="http://schemas.openxmlformats.org/officeDocument/2006/relationships/hyperlink" Target="https://doi.org/10.1161/circulationaha.118.037777" TargetMode="External"/>
<Relationship Id="rId152" Type="http://schemas.openxmlformats.org/officeDocument/2006/relationships/hyperlink" Target="https://CRAN.R-project.org/package=ggsci" TargetMode="External"/>
<Relationship Id="rId153" Type="http://schemas.openxmlformats.org/officeDocument/2006/relationships/hyperlink" Target="https://www.R-project.org/" TargetMode="External"/>
<Relationship Id="rId154" Type="http://schemas.openxmlformats.org/officeDocument/2006/relationships/hyperlink" Target="https://CRAN.R-project.org/package=tiff" TargetMode="External"/>
<Relationship Id="rId155" Type="http://schemas.openxmlformats.org/officeDocument/2006/relationships/hyperlink" Target="https://doi.org/10.1152/advan.90218.2008" TargetMode="External"/>
<Relationship Id="rId156" Type="http://schemas.openxmlformats.org/officeDocument/2006/relationships/hyperlink" Target="https://doi.org/10.7326/0003-4819-130-12-199906150-00008" TargetMode="External"/>
<Relationship Id="rId157" Type="http://schemas.openxmlformats.org/officeDocument/2006/relationships/hyperlink" Target="https://doi.org/10.2147/clep.s142940" TargetMode="External"/>
<Relationship Id="rId158" Type="http://schemas.openxmlformats.org/officeDocument/2006/relationships/hyperlink" Target="https://doi.org/10.1177/2515245918770963" TargetMode="External"/>
<Relationship Id="rId159" Type="http://schemas.openxmlformats.org/officeDocument/2006/relationships/hyperlink" Target="https://doi.org/10.4300/jgme-d-12-00156.1" TargetMode="External"/>
<Relationship Id="rId160" Type="http://schemas.openxmlformats.org/officeDocument/2006/relationships/hyperlink" Target="https://doi.org/10.1093/biomet/1.2.164" TargetMode="External"/>
<Relationship Id="rId161" Type="http://schemas.openxmlformats.org/officeDocument/2006/relationships/hyperlink" Target="https://doi.org/10.23637/ROTHAMSTED.8V61Q" TargetMode="External"/>
<Relationship Id="rId162" Type="http://schemas.openxmlformats.org/officeDocument/2006/relationships/hyperlink" Target="https://doi.org/10.1177/2515245920951503" TargetMode="External"/>
<Relationship Id="rId163" Type="http://schemas.openxmlformats.org/officeDocument/2006/relationships/hyperlink" Target="https://doi.org/10.3899/jrheum.2111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26/science.aaf5406"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5395/rde.2015.40.4.328" TargetMode="External"/>
<Relationship Id="rId171" Type="http://schemas.openxmlformats.org/officeDocument/2006/relationships/hyperlink" Target="https://doi.org/10.21105/joss.02815" TargetMode="External"/>
<Relationship Id="rId172" Type="http://schemas.openxmlformats.org/officeDocument/2006/relationships/hyperlink" Target="https://doi.org/10.1080/00031305.2016.1154108" TargetMode="External"/>
<Relationship Id="rId173" Type="http://schemas.openxmlformats.org/officeDocument/2006/relationships/hyperlink" Target="https://doi.org/10.1038/nmeth.4120" TargetMode="External"/>
<Relationship Id="rId174" Type="http://schemas.openxmlformats.org/officeDocument/2006/relationships/hyperlink" Target="https://doi.org/10.1111/tri.12895" TargetMode="External"/>
<Relationship Id="rId175" Type="http://schemas.openxmlformats.org/officeDocument/2006/relationships/hyperlink" Target="https://doi.org/10.1073/pnas.2203150119" TargetMode="External"/>
<Relationship Id="rId176" Type="http://schemas.openxmlformats.org/officeDocument/2006/relationships/hyperlink" Target="https://doi.org/10.1002/cnr2.1211" TargetMode="External"/>
<Relationship Id="rId177" Type="http://schemas.openxmlformats.org/officeDocument/2006/relationships/hyperlink" Target="https://doi.org/10.1136/jim-2022-002479" TargetMode="External"/>
<Relationship Id="rId178" Type="http://schemas.openxmlformats.org/officeDocument/2006/relationships/hyperlink" Target="https://doi.org/10.1016/j.jid.2017.08.007" TargetMode="External"/>
<Relationship Id="rId179" Type="http://schemas.openxmlformats.org/officeDocument/2006/relationships/hyperlink" Target="https://doi.org/10.11613/bm.2010.004" TargetMode="External"/>
<Relationship Id="rId180" Type="http://schemas.openxmlformats.org/officeDocument/2006/relationships/hyperlink" Target="https://doi.org/10.4103/aca.aca_248_18" TargetMode="External"/>
<Relationship Id="rId181" Type="http://schemas.openxmlformats.org/officeDocument/2006/relationships/hyperlink" Target="https://doi.org/10.4103/jfmpc.jfmpc_433_21" TargetMode="External"/>
<Relationship Id="rId182" Type="http://schemas.openxmlformats.org/officeDocument/2006/relationships/hyperlink" Target="https://doi.org/10.4103/0301-4738.77005" TargetMode="External"/>
<Relationship Id="rId183" Type="http://schemas.openxmlformats.org/officeDocument/2006/relationships/hyperlink" Target="https://doi.org/10.1016/j.injr.2014.04.002" TargetMode="External"/>
<Relationship Id="rId184" Type="http://schemas.openxmlformats.org/officeDocument/2006/relationships/hyperlink" Target="https://CRAN.R-project.org/package=esquisse" TargetMode="External"/>
<Relationship Id="rId185" Type="http://schemas.openxmlformats.org/officeDocument/2006/relationships/hyperlink" Target="https://doi.org/10.1371/journal.pone.0121945"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177/8756479308317006" TargetMode="External"/>
<Relationship Id="rId188" Type="http://schemas.openxmlformats.org/officeDocument/2006/relationships/hyperlink" Target="https://doi.org/10.1111/test.12307" TargetMode="External"/>
<Relationship Id="rId189" Type="http://schemas.openxmlformats.org/officeDocument/2006/relationships/hyperlink" Target="https://doi.org/10.1177/0146621618795933" TargetMode="External"/>
<Relationship Id="rId190" Type="http://schemas.openxmlformats.org/officeDocument/2006/relationships/hyperlink" Target="https://doi.org/10.1080/00031305.1973.10478966" TargetMode="External"/>
<Relationship Id="rId191" Type="http://schemas.openxmlformats.org/officeDocument/2006/relationships/hyperlink" Target="https://CRAN.R-project.org/package=anscombiser"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utils/versions/3.6.2/topics/sessionInfo"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choosealicense.com/licenses/" TargetMode="External"/>
<Relationship Id="rId5" Type="http://schemas.openxmlformats.org/officeDocument/2006/relationships/hyperlink" Target="https://www.rdocumentation.org/packages/grateful/versions/0.2.0/topics/cite_packages"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53</a:t>
            </a:r>
            <a:r>
              <a:rPr/>
              <a:t> fornece a função </a:t>
            </a:r>
            <a:r>
              <a:rPr i="1">
                <a:hlinkClick r:id="rId20"/>
              </a:rPr>
              <a:t>source</a:t>
            </a:r>
            <a:r>
              <a:rPr/>
              <a:t> para abrir um arquivo .R com script e executar seus comandos.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184</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185</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93,187,188</a:t>
                </a:r>
              </a:p>
              <a:p>
                <a:pPr lvl="0"/>
                <a:r>
                  <a:rPr/>
                  <a:t>Valores de correlação positivos representam uma relação direta entre as variáveis, tal que valores maiores de uma variável estão associados a valores maiores de outra variável.</a:t>
                </a:r>
                <a:r>
                  <a:rPr baseline="30000"/>
                  <a:t>187,188</a:t>
                </a:r>
              </a:p>
              <a:p>
                <a:pPr lvl="0"/>
                <a:r>
                  <a:rPr/>
                  <a:t>Valores de correlação negativos representam uma relação indireta (ou inversa) entre as variáveis, tal que valores maiores (menores) de uma variável estão associados a valores maiores (menores) de outra variável.</a:t>
                </a:r>
                <a:r>
                  <a:rPr baseline="30000"/>
                  <a:t>187,188</a:t>
                </a:r>
              </a:p>
              <a:p>
                <a:pPr lvl="0"/>
                <a:r>
                  <a:rPr/>
                  <a:t>Valores de correlação próximos de </a:t>
                </a:r>
                <a14:m>
                  <m:oMath xmlns:m="http://schemas.openxmlformats.org/officeDocument/2006/math">
                    <m:r>
                      <m:t>0</m:t>
                    </m:r>
                  </m:oMath>
                </a14:m>
                <a:r>
                  <a:rPr/>
                  <a:t> representam a inexistência de relação entre as variáveis.</a:t>
                </a:r>
                <a:r>
                  <a:rPr baseline="30000"/>
                  <a:t>187,188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187</a:t>
                </a:r>
              </a:p>
              <a:p>
                <a:pPr lvl="0"/>
                <a:r>
                  <a:rPr/>
                  <a:t>Tamanhos de efeito grande (ou qualquer outro) não representam necessariamente uma relação de concordância ou confiabilidade entre as variáveis.</a:t>
                </a:r>
                <a:r>
                  <a:rPr baseline="30000"/>
                  <a:t>187</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56</a:t>
                </a:r>
              </a:p>
              <a:p>
                <a:pPr lvl="0" indent="0" marL="0">
                  <a:buNone/>
                </a:pPr>
              </a:p>
              <a:p>
                <a:pPr lvl="0" indent="0" marL="0">
                  <a:buNone/>
                </a:pPr>
                <a:r>
                  <a:rPr/>
                  <a:t>O pacote </a:t>
                </a:r>
                <a:r>
                  <a:rPr i="1"/>
                  <a:t>psychmeta</a:t>
                </a:r>
                <a:r>
                  <a:rPr baseline="30000"/>
                  <a:t>189</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190</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190</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191</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187,188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187,188</a:t>
                </a:r>
              </a:p>
              <a:p>
                <a:pPr lvl="1"/>
                <a:r>
                  <a:rPr/>
                  <a:t>Tipo: paramétrico.</a:t>
                </a:r>
                <a:r>
                  <a:rPr baseline="30000"/>
                  <a:t>187,188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187,188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57</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187</a:t>
                </a:r>
              </a:p>
              <a:p>
                <a:pPr lvl="1"/>
                <a:r>
                  <a:rPr/>
                  <a:t>Tipo: paramétrico.</a:t>
                </a:r>
                <a:r>
                  <a:rPr baseline="30000"/>
                  <a:t>187</a:t>
                </a:r>
              </a:p>
              <a:p>
                <a:pPr lvl="1"/>
                <a:r>
                  <a:rPr/>
                  <a:t>Hipóteses:</a:t>
                </a:r>
                <a:r>
                  <a:rPr baseline="30000"/>
                  <a:t>187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57</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187,188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187,188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187,188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57</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187,188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187,188</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187,188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57</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144</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174,202,203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174</a:t>
                </a:r>
              </a:p>
              <a:p>
                <a:pPr lvl="0"/>
                <a:r>
                  <a:rPr/>
                  <a:t>Os coeficientes de regressão geralmente dependem do conjunto de variáveis do modelo e, portanto, podem mudam de valor (“mudança na estimativa” positiva ou negativa) se uma (ou mais) variável(is) for(em) eliminada(s) do modelo.</a:t>
                </a:r>
                <a:r>
                  <a:rPr baseline="30000"/>
                  <a:t>174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174</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60</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163</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60</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58</a:t>
                </a:r>
              </a:p>
              <a:p>
                <a:pPr lvl="0"/>
                <a:r>
                  <a:rPr/>
                  <a:t>Gráfico de limites de concordância (média dos testes vs. diferença entre testes) com a reta de regressão do viés e respectivo intervalo de confiança.</a:t>
                </a:r>
                <a:r>
                  <a:rPr baseline="30000"/>
                  <a:t>58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58</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140,255</a:t>
            </a:r>
          </a:p>
          <a:p>
            <a:pPr lvl="0"/>
            <a:r>
              <a:rPr/>
              <a:t>Viés.</a:t>
            </a:r>
            <a:r>
              <a:rPr baseline="30000"/>
              <a:t>140,255</a:t>
            </a:r>
          </a:p>
          <a:p>
            <a:pPr lvl="0"/>
            <a:r>
              <a:rPr/>
              <a:t>Tamanho da amostra.</a:t>
            </a:r>
            <a:r>
              <a:rPr baseline="30000"/>
              <a:t>140,255</a:t>
            </a:r>
          </a:p>
          <a:p>
            <a:pPr lvl="0"/>
            <a:r>
              <a:rPr/>
              <a:t>Má conduta científica.</a:t>
            </a:r>
            <a:r>
              <a:rPr baseline="30000"/>
              <a:t>140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141</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177</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142</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150</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176</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189p.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Hester J, Angly F, Hyde R, et al. Lintr: A ’linter’ for r code. 2023. </a:t>
            </a:r>
            <a:r>
              <a:rPr>
                <a:hlinkClick r:id="rId44"/>
              </a:rPr>
              <a:t>https://CRAN.R-project.org/package=lintr.</a:t>
            </a:r>
          </a:p>
          <a:p>
            <a:pPr lvl="0" indent="0" marL="0">
              <a:buNone/>
            </a:pPr>
            <a:r>
              <a:rPr/>
              <a:t>44. Allaire J, Xie Y, Dervieux C, et al. </a:t>
            </a:r>
            <a:r>
              <a:rPr i="1"/>
              <a:t>Rmarkdown: Dynamic Documents for r</a:t>
            </a:r>
            <a:r>
              <a:rPr/>
              <a:t>.; 2023. </a:t>
            </a:r>
            <a:r>
              <a:rPr>
                <a:hlinkClick r:id="rId45"/>
              </a:rPr>
              <a:t>https://CRAN.R-project.org/package=rmarkdown.</a:t>
            </a:r>
          </a:p>
          <a:p>
            <a:pPr lvl="0" indent="0" marL="0">
              <a:buNone/>
            </a:pPr>
            <a:r>
              <a:rPr/>
              <a:t>45. Holmes DT, Mobini M, McCudden CR. Reproducible manuscript preparation with RMarkdown application to JMSACL and other Elsevier Journals. </a:t>
            </a:r>
            <a:r>
              <a:rPr i="1"/>
              <a:t>Journal of Mass Spectrometry and Advances in the Clinical Lab</a:t>
            </a:r>
            <a:r>
              <a:rPr/>
              <a:t>. 2021;22:8-16. doi:</a:t>
            </a:r>
            <a:r>
              <a:rPr>
                <a:hlinkClick r:id="rId46"/>
              </a:rPr>
              <a:t>10.1016/j.jmsacl.2021.09.002</a:t>
            </a:r>
          </a:p>
          <a:p>
            <a:pPr lvl="0" indent="0" marL="0">
              <a:buNone/>
            </a:pPr>
            <a:r>
              <a:rPr/>
              <a:t>46. Allaire J, Xie Y, Dervieux C, et al. Rmarkdown: Dynamic documents for r. 2023. </a:t>
            </a:r>
            <a:r>
              <a:rPr>
                <a:hlinkClick r:id="rId47"/>
              </a:rPr>
              <a:t>https://github.com/rstudio/rmarkdown.</a:t>
            </a:r>
          </a:p>
          <a:p>
            <a:pPr lvl="0" indent="0" marL="0">
              <a:buNone/>
            </a:pPr>
            <a:r>
              <a:rPr/>
              <a:t>47. Xie Y. Bookdown: Authoring books and technical documents with r markdown. 2023. </a:t>
            </a:r>
            <a:r>
              <a:rPr>
                <a:hlinkClick r:id="rId48"/>
              </a:rPr>
              <a:t>https://github.com/rstudio/bookdown.</a:t>
            </a:r>
          </a:p>
          <a:p>
            <a:pPr lvl="0" indent="0" marL="0">
              <a:buNone/>
            </a:pPr>
            <a:r>
              <a:rPr/>
              <a:t>48.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49. Gohel D, Ross N. Officedown: Enhanced ’r markdown’ format for ’word’ and ’PowerPoint’. 2023. </a:t>
            </a:r>
            <a:r>
              <a:rPr>
                <a:hlinkClick r:id="rId50"/>
              </a:rPr>
              <a:t>https://CRAN.R-project.org/package=officedown.</a:t>
            </a:r>
          </a:p>
          <a:p>
            <a:pPr lvl="0" indent="0" marL="0">
              <a:buNone/>
            </a:pPr>
            <a:r>
              <a:rPr/>
              <a:t>50. Ioannidis JPA. How to Make More Published Research True. </a:t>
            </a:r>
            <a:r>
              <a:rPr i="1"/>
              <a:t>PLoS Medicine</a:t>
            </a:r>
            <a:r>
              <a:rPr/>
              <a:t>. 2014;11(10):e1001747. doi:</a:t>
            </a:r>
            <a:r>
              <a:rPr>
                <a:hlinkClick r:id="rId51"/>
              </a:rPr>
              <a:t>10.1371/journal.pmed.1001747</a:t>
            </a:r>
          </a:p>
          <a:p>
            <a:pPr lvl="0" indent="0" marL="0">
              <a:buNone/>
            </a:pPr>
            <a:r>
              <a:rPr/>
              <a:t>51. Krieger N, Perzynski A, Dalton J. Projects: A project infrastructure for researchers. 2021. </a:t>
            </a:r>
            <a:r>
              <a:rPr>
                <a:hlinkClick r:id="rId52"/>
              </a:rPr>
              <a:t>https://CRAN.R-project.org/package=projects.</a:t>
            </a:r>
          </a:p>
          <a:p>
            <a:pPr lvl="0" indent="0" marL="0">
              <a:buNone/>
            </a:pPr>
            <a:r>
              <a:rPr/>
              <a:t>52.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53. R Core Team. R: A language and environment for statistical computing. 2023. </a:t>
            </a:r>
            <a:r>
              <a:rPr>
                <a:hlinkClick r:id="rId54"/>
              </a:rPr>
              <a:t>https://www.R-project.org/.</a:t>
            </a:r>
          </a:p>
          <a:p>
            <a:pPr lvl="0" indent="0" marL="0">
              <a:buNone/>
            </a:pPr>
            <a:r>
              <a:rPr/>
              <a:t>54. Zhao Y, Xiao N, Anderson K, Zhang Y. Electronic common technical document submission with analysis using R. </a:t>
            </a:r>
            <a:r>
              <a:rPr i="1"/>
              <a:t>Clinical Trials</a:t>
            </a:r>
            <a:r>
              <a:rPr/>
              <a:t>. 2022;20(1):89-92. doi:</a:t>
            </a:r>
            <a:r>
              <a:rPr>
                <a:hlinkClick r:id="rId55"/>
              </a:rPr>
              <a:t>10.1177/17407745221123244</a:t>
            </a:r>
          </a:p>
          <a:p>
            <a:pPr lvl="0" indent="0" marL="0">
              <a:buNone/>
            </a:pPr>
            <a:r>
              <a:rPr/>
              <a:t>55. Francisco Rodríguez-Sánchez, Connor P. Jackson, Shaurita D. Hutchins. Grateful: Facilitate citation of r packages. 2023. </a:t>
            </a:r>
            <a:r>
              <a:rPr>
                <a:hlinkClick r:id="rId56"/>
              </a:rPr>
              <a:t>https://github.com/Pakillo/grateful.</a:t>
            </a:r>
          </a:p>
          <a:p>
            <a:pPr lvl="0" indent="0" marL="0">
              <a:buNone/>
            </a:pPr>
            <a:r>
              <a:rPr/>
              <a:t>56. Aguinis H, Pierce CA, Culpepper SA. Scale Coarseness as a Methodological Artifact. </a:t>
            </a:r>
            <a:r>
              <a:rPr i="1"/>
              <a:t>Organizational Research Methods</a:t>
            </a:r>
            <a:r>
              <a:rPr/>
              <a:t>. 2008;12(4):623-652. doi:</a:t>
            </a:r>
            <a:r>
              <a:rPr>
                <a:hlinkClick r:id="rId57"/>
              </a:rPr>
              <a:t>10.1177/1094428108318065</a:t>
            </a:r>
          </a:p>
          <a:p>
            <a:pPr lvl="0" indent="0" marL="0">
              <a:buNone/>
            </a:pPr>
            <a:r>
              <a:rPr/>
              <a:t>57. R Core Team. R: A language and environment for statistical computing. 2023. </a:t>
            </a:r>
            <a:r>
              <a:rPr>
                <a:hlinkClick r:id="rId58"/>
              </a:rPr>
              <a:t>https://www.R-project.org/.</a:t>
            </a:r>
          </a:p>
          <a:p>
            <a:pPr lvl="0" indent="0" marL="0">
              <a:buNone/>
            </a:pPr>
            <a:r>
              <a:rPr/>
              <a:t>58. Altman DG, Bland JM. Measurement in medicine: The analysis of method comparison studies. </a:t>
            </a:r>
            <a:r>
              <a:rPr i="1"/>
              <a:t>The Statistician</a:t>
            </a:r>
            <a:r>
              <a:rPr/>
              <a:t>. 1983;32(3):307. doi:</a:t>
            </a:r>
            <a:r>
              <a:rPr>
                <a:hlinkClick r:id="rId59"/>
              </a:rPr>
              <a:t>10.2307/2987937</a:t>
            </a:r>
          </a:p>
          <a:p>
            <a:pPr lvl="0" indent="0" marL="0">
              <a:buNone/>
            </a:pPr>
            <a:r>
              <a:rPr/>
              <a:t>59. Olson K. What Are Data? </a:t>
            </a:r>
            <a:r>
              <a:rPr i="1"/>
              <a:t>Qualitative Health Research</a:t>
            </a:r>
            <a:r>
              <a:rPr/>
              <a:t>. 2021;31(9):1567-1569. doi:</a:t>
            </a:r>
            <a:r>
              <a:rPr>
                <a:hlinkClick r:id="rId60"/>
              </a:rPr>
              <a:t>10.1177/10497323211015960</a:t>
            </a:r>
          </a:p>
          <a:p>
            <a:pPr lvl="0" indent="0" marL="0">
              <a:buNone/>
            </a:pPr>
            <a:r>
              <a:rPr/>
              <a:t>60. Smeden M van. A very short list of common pitfalls in research design, data analysis, and reporting. </a:t>
            </a:r>
            <a:r>
              <a:rPr i="1"/>
              <a:t>PRiMER</a:t>
            </a:r>
            <a:r>
              <a:rPr/>
              <a:t>. 2022;6. doi:</a:t>
            </a:r>
            <a:r>
              <a:rPr>
                <a:hlinkClick r:id="rId61"/>
              </a:rPr>
              <a:t>10.22454/PRiMER.2022.511416</a:t>
            </a:r>
          </a:p>
          <a:p>
            <a:pPr lvl="0" indent="0" marL="0">
              <a:buNone/>
            </a:pPr>
            <a:r>
              <a:rPr/>
              <a:t>61. Vetter TR. Fundamentals of Research Data and Variables. </a:t>
            </a:r>
            <a:r>
              <a:rPr i="1"/>
              <a:t>Anesthesia &amp; Analgesia</a:t>
            </a:r>
            <a:r>
              <a:rPr/>
              <a:t>. 2017;125(4):1375-1380. doi:</a:t>
            </a:r>
            <a:r>
              <a:rPr>
                <a:hlinkClick r:id="rId62"/>
              </a:rPr>
              <a:t>10.1213/ane.0000000000002370</a:t>
            </a:r>
          </a:p>
          <a:p>
            <a:pPr lvl="0" indent="0" marL="0">
              <a:buNone/>
            </a:pPr>
            <a:r>
              <a:rPr/>
              <a:t>62. Altman DG, Bland JM. Missing data. </a:t>
            </a:r>
            <a:r>
              <a:rPr i="1"/>
              <a:t>BMJ</a:t>
            </a:r>
            <a:r>
              <a:rPr/>
              <a:t>. 2007;334(7590):424-424. doi:</a:t>
            </a:r>
            <a:r>
              <a:rPr>
                <a:hlinkClick r:id="rId63"/>
              </a:rPr>
              <a:t>10.1136/bmj.38977.682025.2c</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Pebesma E, Mailund T, Hiebert J. Measurement units in r. 2016;8. doi:</a:t>
            </a:r>
            <a:r>
              <a:rPr>
                <a:hlinkClick r:id="rId82"/>
              </a:rPr>
              <a:t>10.32614/RJ-2016-061</a:t>
            </a:r>
          </a:p>
          <a:p>
            <a:pPr lvl="0" indent="0" marL="0">
              <a:buNone/>
            </a:pPr>
            <a:r>
              <a:rPr/>
              <a:t>82. Firke S. Janitor: Simple tools for examining and cleaning dirty data. 2023. </a:t>
            </a:r>
            <a:r>
              <a:rPr>
                <a:hlinkClick r:id="rId83"/>
              </a:rPr>
              <a:t>https://CRAN.R-project.org/package=janitor.</a:t>
            </a:r>
          </a:p>
          <a:p>
            <a:pPr lvl="0" indent="0" marL="0">
              <a:buNone/>
            </a:pPr>
            <a:r>
              <a:rPr/>
              <a:t>83. Harrell Jr FE. Hmisc: Harrell miscellaneous. 2023. </a:t>
            </a:r>
            <a:r>
              <a:rPr>
                <a:hlinkClick r:id="rId84"/>
              </a:rPr>
              <a:t>https://CRAN.R-project.org/package=Hmisc.</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Altman DG, Bland JM. Statistics notes Variables and parameters. </a:t>
            </a:r>
            <a:r>
              <a:rPr i="1"/>
              <a:t>BMJ</a:t>
            </a:r>
            <a:r>
              <a:rPr/>
              <a:t>. 1999;318(7199):1667-1667. doi:</a:t>
            </a:r>
            <a:r>
              <a:rPr>
                <a:hlinkClick r:id="rId90"/>
              </a:rPr>
              <a:t>10.1136/bmj.318.7199.1667</a:t>
            </a:r>
          </a:p>
          <a:p>
            <a:pPr lvl="0" indent="0" marL="0">
              <a:buNone/>
            </a:pPr>
            <a:r>
              <a:rPr/>
              <a:t>90. Ali Z, Bhaskar Sb. Basic statistical tools in research and data analysis. </a:t>
            </a:r>
            <a:r>
              <a:rPr i="1"/>
              <a:t>Indian Journal of Anaesthesia</a:t>
            </a:r>
            <a:r>
              <a:rPr/>
              <a:t>. 2016;60(9):662. doi:</a:t>
            </a:r>
            <a:r>
              <a:rPr>
                <a:hlinkClick r:id="rId91"/>
              </a:rPr>
              <a:t>10.4103/0019-5049.190623</a:t>
            </a:r>
          </a:p>
          <a:p>
            <a:pPr lvl="0" indent="0" marL="0">
              <a:buNone/>
            </a:pPr>
            <a:r>
              <a:rPr/>
              <a:t>91. Dettori JR, Norvell DC. The Anatomy of Data. </a:t>
            </a:r>
            <a:r>
              <a:rPr i="1"/>
              <a:t>Global Spine Journal</a:t>
            </a:r>
            <a:r>
              <a:rPr/>
              <a:t>. 2018;8(3):311-313. doi:</a:t>
            </a:r>
            <a:r>
              <a:rPr>
                <a:hlinkClick r:id="rId92"/>
              </a:rPr>
              <a:t>10.1177/2192568217746998</a:t>
            </a:r>
          </a:p>
          <a:p>
            <a:pPr lvl="0" indent="0" marL="0">
              <a:buNone/>
            </a:pPr>
            <a:r>
              <a:rPr/>
              <a:t>92.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93. Barkan H. Statistics in clinical research: Important considerations. </a:t>
            </a:r>
            <a:r>
              <a:rPr i="1"/>
              <a:t>Annals of Cardiac Anaesthesia</a:t>
            </a:r>
            <a:r>
              <a:rPr/>
              <a:t>. 2015;18(1):74. doi:</a:t>
            </a:r>
            <a:r>
              <a:rPr>
                <a:hlinkClick r:id="rId94"/>
              </a:rPr>
              <a:t>10.4103/0971-9784.148325</a:t>
            </a:r>
          </a:p>
          <a:p>
            <a:pPr lvl="0" indent="0" marL="0">
              <a:buNone/>
            </a:pPr>
            <a:r>
              <a:rPr/>
              <a:t>94. Bland JM, Altman DG. Statistics Notes: Transforming data. </a:t>
            </a:r>
            <a:r>
              <a:rPr i="1"/>
              <a:t>BMJ</a:t>
            </a:r>
            <a:r>
              <a:rPr/>
              <a:t>. 1996;312(7033):770-770. doi:</a:t>
            </a:r>
            <a:r>
              <a:rPr>
                <a:hlinkClick r:id="rId95"/>
              </a:rPr>
              <a:t>10.1136/bmj.312.7033.770</a:t>
            </a:r>
          </a:p>
          <a:p>
            <a:pPr lvl="0" indent="0" marL="0">
              <a:buNone/>
            </a:pPr>
            <a:r>
              <a:rPr/>
              <a:t>95. Fedorov V, Mannino F, Zhang R. Consequences of dichotomization. </a:t>
            </a:r>
            <a:r>
              <a:rPr i="1"/>
              <a:t>Pharmaceutical Statistics</a:t>
            </a:r>
            <a:r>
              <a:rPr/>
              <a:t>. 2009;8(1):50-61. doi:</a:t>
            </a:r>
            <a:r>
              <a:rPr>
                <a:hlinkClick r:id="rId96"/>
              </a:rPr>
              <a:t>10.1002/pst.331</a:t>
            </a:r>
          </a:p>
          <a:p>
            <a:pPr lvl="0" indent="0" marL="0">
              <a:buNone/>
            </a:pPr>
            <a:r>
              <a:rPr/>
              <a:t>96. Osborne J. Improving your data transformations: Applying the box-cox transformation. </a:t>
            </a:r>
            <a:r>
              <a:rPr i="1"/>
              <a:t>University of Massachusetts Amherst</a:t>
            </a:r>
            <a:r>
              <a:rPr/>
              <a:t>. 2010. doi:</a:t>
            </a:r>
            <a:r>
              <a:rPr>
                <a:hlinkClick r:id="rId97"/>
              </a:rPr>
              <a:t>10.7275/QBPC-GK17</a:t>
            </a:r>
          </a:p>
          <a:p>
            <a:pPr lvl="0" indent="0" marL="0">
              <a:buNone/>
            </a:pPr>
            <a:r>
              <a:rPr/>
              <a:t>97.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98. Venables WN, Ripley BD. Modern applied statistics with s. 2002. </a:t>
            </a:r>
            <a:r>
              <a:rPr>
                <a:hlinkClick r:id="rId99"/>
              </a:rPr>
              <a:t>https://www.stats.ox.ac.uk/pub/MASS4/.</a:t>
            </a:r>
          </a:p>
          <a:p>
            <a:pPr lvl="0" indent="0" marL="0">
              <a:buNone/>
            </a:pPr>
            <a:r>
              <a:rPr/>
              <a:t>99.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100. Altman DG, Royston P. The cost of dichotomising continuous variables. </a:t>
            </a:r>
            <a:r>
              <a:rPr i="1"/>
              <a:t>BMJ</a:t>
            </a:r>
            <a:r>
              <a:rPr/>
              <a:t>. 2006;332(7549):1080.1. doi:</a:t>
            </a:r>
            <a:r>
              <a:rPr>
                <a:hlinkClick r:id="rId101"/>
              </a:rPr>
              <a:t>10.1136/bmj.332.7549.1080</a:t>
            </a:r>
          </a:p>
          <a:p>
            <a:pPr lvl="0" indent="0" marL="0">
              <a:buNone/>
            </a:pPr>
            <a:r>
              <a:rPr/>
              <a:t>101.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104.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105. Barnier J, Briatte F, Larmarange J. Questionr: Functions to make surveys processing easier. 2023. </a:t>
            </a:r>
            <a:r>
              <a:rPr>
                <a:hlinkClick r:id="rId106"/>
              </a:rPr>
              <a:t>https://CRAN.R-project.org/package=questionr.</a:t>
            </a:r>
          </a:p>
          <a:p>
            <a:pPr lvl="0" indent="0" marL="0">
              <a:buNone/>
            </a:pPr>
            <a:r>
              <a:rPr/>
              <a:t>106. Youden WJ. Index for rating diagnostic tests. </a:t>
            </a:r>
            <a:r>
              <a:rPr i="1"/>
              <a:t>Cancer</a:t>
            </a:r>
            <a:r>
              <a:rPr/>
              <a:t>. 1950;3(1):32-35. doi:</a:t>
            </a:r>
            <a:r>
              <a:rPr>
                <a:hlinkClick r:id="rId107"/>
              </a:rPr>
              <a:t>10.1002/1097-0142(1950)3:1&lt;32::aid-cncr2820030106&gt;3.0.co;2-3</a:t>
            </a:r>
          </a:p>
          <a:p>
            <a:pPr lvl="0" indent="0" marL="0">
              <a:buNone/>
            </a:pPr>
            <a:r>
              <a:rPr/>
              <a:t>107.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109.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110. Fleiss JL. Measuring nominal scale agreement among many raters. </a:t>
            </a:r>
            <a:r>
              <a:rPr i="1"/>
              <a:t>Psychological Bulletin</a:t>
            </a:r>
            <a:r>
              <a:rPr/>
              <a:t>. 1971;76(5):378-382. doi:</a:t>
            </a:r>
            <a:r>
              <a:rPr>
                <a:hlinkClick r:id="rId111"/>
              </a:rPr>
              <a:t>10.1037/h0031619</a:t>
            </a:r>
          </a:p>
          <a:p>
            <a:pPr lvl="0" indent="0" marL="0">
              <a:buNone/>
            </a:pPr>
            <a:r>
              <a:rPr/>
              <a:t>111. R Core Team. R: A language and environment for statistical computing. 2023. </a:t>
            </a:r>
            <a:r>
              <a:rPr>
                <a:hlinkClick r:id="rId112"/>
              </a:rPr>
              <a:t>https://www.R-project.org/.</a:t>
            </a:r>
          </a:p>
          <a:p>
            <a:pPr lvl="0" indent="0" marL="0">
              <a:buNone/>
            </a:pPr>
            <a:r>
              <a:rPr/>
              <a:t>112. Tang Y, Horikoshi M, Li W. Ggfortify: Unified interface to visualize statistical result of popular r packages. 2016;8. doi:</a:t>
            </a:r>
            <a:r>
              <a:rPr>
                <a:hlinkClick r:id="rId113"/>
              </a:rPr>
              <a:t>10.32614/RJ-2016-060</a:t>
            </a:r>
          </a:p>
          <a:p>
            <a:pPr lvl="0" indent="0" marL="0">
              <a:buNone/>
            </a:pPr>
            <a:r>
              <a:rPr/>
              <a:t>113. Kanji G. 100 statistical tests. 2006. doi:</a:t>
            </a:r>
            <a:r>
              <a:rPr>
                <a:hlinkClick r:id="rId114"/>
              </a:rPr>
              <a:t>10.4135/9781849208499</a:t>
            </a:r>
          </a:p>
          <a:p>
            <a:pPr lvl="0" indent="0" marL="0">
              <a:buNone/>
            </a:pPr>
            <a:r>
              <a:rPr/>
              <a:t>114. Curran-Everett D. Explorations in statistics: standard deviations and standard errors. </a:t>
            </a:r>
            <a:r>
              <a:rPr i="1"/>
              <a:t>Advances in Physiology Education</a:t>
            </a:r>
            <a:r>
              <a:rPr/>
              <a:t>. 2008;32(3):203-208. doi:</a:t>
            </a:r>
            <a:r>
              <a:rPr>
                <a:hlinkClick r:id="rId115"/>
              </a:rPr>
              <a:t>10.1152/advan.90123.2008</a:t>
            </a:r>
          </a:p>
          <a:p>
            <a:pPr lvl="0" indent="0" marL="0">
              <a:buNone/>
            </a:pPr>
            <a:r>
              <a:rPr/>
              <a:t>115. Altman DG, Bland JM. Statistics Notes: Quartiles, quintiles, centiles, and other quantiles. </a:t>
            </a:r>
            <a:r>
              <a:rPr i="1"/>
              <a:t>BMJ</a:t>
            </a:r>
            <a:r>
              <a:rPr/>
              <a:t>. 1994;309(6960):996-996. doi:</a:t>
            </a:r>
            <a:r>
              <a:rPr>
                <a:hlinkClick r:id="rId116"/>
              </a:rPr>
              <a:t>10.1136/bmj.309.6960.996</a:t>
            </a:r>
          </a:p>
          <a:p>
            <a:pPr lvl="0" indent="0" marL="0">
              <a:buNone/>
            </a:pPr>
            <a:r>
              <a:rPr/>
              <a:t>116. Greenhalgh T. How to read a paper: Statistics for the non-statistician. I: Different types of data need different statistical tests. </a:t>
            </a:r>
            <a:r>
              <a:rPr i="1"/>
              <a:t>BMJ</a:t>
            </a:r>
            <a:r>
              <a:rPr/>
              <a:t>. 1997;315(7104):364-366. doi:</a:t>
            </a:r>
            <a:r>
              <a:rPr>
                <a:hlinkClick r:id="rId117"/>
              </a:rPr>
              <a:t>10.1136/bmj.315.7104.364</a:t>
            </a:r>
          </a:p>
          <a:p>
            <a:pPr lvl="0" indent="0" marL="0">
              <a:buNone/>
            </a:pPr>
            <a:r>
              <a:rPr/>
              <a:t>117. R Core Team. R: A language and environment for statistical computing. 2023. </a:t>
            </a:r>
            <a:r>
              <a:rPr>
                <a:hlinkClick r:id="rId118"/>
              </a:rPr>
              <a:t>https://www.R-project.org/.</a:t>
            </a:r>
          </a:p>
          <a:p>
            <a:pPr lvl="0" indent="0" marL="0">
              <a:buNone/>
            </a:pPr>
            <a:r>
              <a:rPr/>
              <a:t>118. R Core Team. </a:t>
            </a:r>
            <a:r>
              <a:rPr i="1"/>
              <a:t>R: A Language and Environment for Statistical Computing</a:t>
            </a:r>
            <a:r>
              <a:rPr/>
              <a:t>. Vienna, Austria: R Foundation for Statistical Computing; 2023. </a:t>
            </a:r>
            <a:r>
              <a:rPr>
                <a:hlinkClick r:id="rId119"/>
              </a:rPr>
              <a:t>https://www.R-project.org/.</a:t>
            </a:r>
          </a:p>
          <a:p>
            <a:pPr lvl="0" indent="0" marL="0">
              <a:buNone/>
            </a:pPr>
            <a:r>
              <a:rPr/>
              <a:t>119. Zuur AF, Ieno EN, Elphick CS. A protocol for data exploration to avoid common statistical problems. </a:t>
            </a:r>
            <a:r>
              <a:rPr i="1"/>
              <a:t>Methods in Ecology and Evolution</a:t>
            </a:r>
            <a:r>
              <a:rPr/>
              <a:t>. 2009;1(1):3-14. doi:</a:t>
            </a:r>
            <a:r>
              <a:rPr>
                <a:hlinkClick r:id="rId120"/>
              </a:rPr>
              <a:t>10.1111/j.2041-210x.2009.00001.x</a:t>
            </a:r>
          </a:p>
          <a:p>
            <a:pPr lvl="0" indent="0" marL="0">
              <a:buNone/>
            </a:pPr>
            <a:r>
              <a:rPr/>
              <a:t>120. Komsta L. Outliers: Tests for outliers. 2022. </a:t>
            </a:r>
            <a:r>
              <a:rPr>
                <a:hlinkClick r:id="rId121"/>
              </a:rPr>
              <a:t>https://CRAN.R-project.org/package=outliers.</a:t>
            </a:r>
          </a:p>
          <a:p>
            <a:pPr lvl="0" indent="0" marL="0">
              <a:buNone/>
            </a:pPr>
            <a:r>
              <a:rPr/>
              <a:t>121. Chatfield C. Exploratory data analysis. </a:t>
            </a:r>
            <a:r>
              <a:rPr i="1"/>
              <a:t>European Journal of Operational Research</a:t>
            </a:r>
            <a:r>
              <a:rPr/>
              <a:t>. 1986;23(1):5-13. doi:</a:t>
            </a:r>
            <a:r>
              <a:rPr>
                <a:hlinkClick r:id="rId122"/>
              </a:rPr>
              <a:t>10.1016/0377-2217(86)90209-2</a:t>
            </a:r>
          </a:p>
          <a:p>
            <a:pPr lvl="0" indent="0" marL="0">
              <a:buNone/>
            </a:pPr>
            <a:r>
              <a:rPr/>
              <a:t>122. Ferketich S, Verran J. Technical Notes. </a:t>
            </a:r>
            <a:r>
              <a:rPr i="1"/>
              <a:t>Western Journal of Nursing Research</a:t>
            </a:r>
            <a:r>
              <a:rPr/>
              <a:t>. 1986;8(4):464-466. doi:</a:t>
            </a:r>
            <a:r>
              <a:rPr>
                <a:hlinkClick r:id="rId123"/>
              </a:rPr>
              <a:t>10.1177/019394598600800409</a:t>
            </a:r>
          </a:p>
          <a:p>
            <a:pPr lvl="0" indent="0" marL="0">
              <a:buNone/>
            </a:pPr>
            <a:r>
              <a:rPr/>
              <a:t>123. Kerr NL. HARKing: Hypothesizing After the Results are Known. </a:t>
            </a:r>
            <a:r>
              <a:rPr i="1"/>
              <a:t>Personality and Social Psychology Review</a:t>
            </a:r>
            <a:r>
              <a:rPr/>
              <a:t>. 1998;2(3):196-217. doi:</a:t>
            </a:r>
            <a:r>
              <a:rPr>
                <a:hlinkClick r:id="rId124"/>
              </a:rPr>
              <a:t>10.1207/s15327957pspr0203_4</a:t>
            </a:r>
          </a:p>
          <a:p>
            <a:pPr lvl="0" indent="0" marL="0">
              <a:buNone/>
            </a:pPr>
            <a:r>
              <a:rPr/>
              <a:t>124. Landis SC, Amara SG, Asadullah K, et al. A call for transparent reporting to optimize the predictive value of preclinical research. </a:t>
            </a:r>
            <a:r>
              <a:rPr i="1"/>
              <a:t>Nature</a:t>
            </a:r>
            <a:r>
              <a:rPr/>
              <a:t>. 2012;490(7419):187-191. doi:</a:t>
            </a:r>
            <a:r>
              <a:rPr>
                <a:hlinkClick r:id="rId125"/>
              </a:rPr>
              <a:t>10.1038/nature11556</a:t>
            </a:r>
          </a:p>
          <a:p>
            <a:pPr lvl="0" indent="0" marL="0">
              <a:buNone/>
            </a:pPr>
            <a:r>
              <a:rPr/>
              <a:t>125. Huebner M, Vach W, Cessie S le. A systematic approach to initial data analysis is good research practice. </a:t>
            </a:r>
            <a:r>
              <a:rPr i="1"/>
              <a:t>The Journal of Thoracic and Cardiovascular Surgery</a:t>
            </a:r>
            <a:r>
              <a:rPr/>
              <a:t>. 2016;151(1):25-27. doi:</a:t>
            </a:r>
            <a:r>
              <a:rPr>
                <a:hlinkClick r:id="rId126"/>
              </a:rPr>
              <a:t>10.1016/j.jtcvs.2015.09.085</a:t>
            </a:r>
          </a:p>
          <a:p>
            <a:pPr lvl="0" indent="0" marL="0">
              <a:buNone/>
            </a:pPr>
            <a:r>
              <a:rPr/>
              <a:t>126. Krasser R. Explore: Simplifies exploratory data analysis. 2023. </a:t>
            </a:r>
            <a:r>
              <a:rPr>
                <a:hlinkClick r:id="rId127"/>
              </a:rPr>
              <a:t>https://CRAN.R-project.org/package=explore.</a:t>
            </a:r>
          </a:p>
          <a:p>
            <a:pPr lvl="0" indent="0" marL="0">
              <a:buNone/>
            </a:pPr>
            <a:r>
              <a:rPr/>
              <a:t>127. Petersen AH, Ekstrøm CT. dataMaid: Your assistant for documenting supervised data quality screening in r. 2019;90. doi:</a:t>
            </a:r>
            <a:r>
              <a:rPr>
                <a:hlinkClick r:id="rId128"/>
              </a:rPr>
              <a:t>10.18637/jss.v090.i06</a:t>
            </a:r>
          </a:p>
          <a:p>
            <a:pPr lvl="0" indent="0" marL="0">
              <a:buNone/>
            </a:pPr>
            <a:r>
              <a:rPr/>
              <a:t>128. Cui B. DataExplorer: Automate data exploration and treatment. 2020. </a:t>
            </a:r>
            <a:r>
              <a:rPr>
                <a:hlinkClick r:id="rId129"/>
              </a:rPr>
              <a:t>https://CRAN.R-project.org/package=DataExplorer.</a:t>
            </a:r>
          </a:p>
          <a:p>
            <a:pPr lvl="0" indent="0" marL="0">
              <a:buNone/>
            </a:pPr>
            <a:r>
              <a:rPr/>
              <a:t>129. Dayanand Ubrangala, R K, Prasad Kondapalli R, Putatunda S. SmartEDA: Summarize and explore the data. 2022. </a:t>
            </a:r>
            <a:r>
              <a:rPr>
                <a:hlinkClick r:id="rId130"/>
              </a:rPr>
              <a:t>https://CRAN.R-project.org/package=SmartEDA.</a:t>
            </a:r>
          </a:p>
          <a:p>
            <a:pPr lvl="0" indent="0" marL="0">
              <a:buNone/>
            </a:pPr>
            <a:r>
              <a:rPr/>
              <a:t>130. Mock T. gtExtras: Extending ’gt’ for beautiful HTML tables. 2023. </a:t>
            </a:r>
            <a:r>
              <a:rPr>
                <a:hlinkClick r:id="rId131"/>
              </a:rPr>
              <a:t>https://CRAN.R-project.org/package=gtExtras.</a:t>
            </a:r>
          </a:p>
          <a:p>
            <a:pPr lvl="0" indent="0" marL="0">
              <a:buNone/>
            </a:pPr>
            <a:r>
              <a:rPr/>
              <a:t>131. Nijs V. Radiant: Business analytics using r and shiny. 2023. </a:t>
            </a:r>
            <a:r>
              <a:rPr>
                <a:hlinkClick r:id="rId132"/>
              </a:rPr>
              <a:t>https://CRAN.R-project.org/package=radiant.</a:t>
            </a:r>
          </a:p>
          <a:p>
            <a:pPr lvl="0" indent="0" marL="0">
              <a:buNone/>
            </a:pPr>
            <a:r>
              <a:rPr/>
              <a:t>132. R Core Team. R: A language and environment for statistical computing. 2023. </a:t>
            </a:r>
            <a:r>
              <a:rPr>
                <a:hlinkClick r:id="rId133"/>
              </a:rPr>
              <a:t>https://www.R-project.org/.</a:t>
            </a:r>
          </a:p>
          <a:p>
            <a:pPr lvl="0" indent="0" marL="0">
              <a:buNone/>
            </a:pPr>
            <a:r>
              <a:rPr/>
              <a:t>133. Cummings P, Rivara FP. Reporting Statistical Information in Medical Journal Articles. </a:t>
            </a:r>
            <a:r>
              <a:rPr i="1"/>
              <a:t>Archives of Pediatrics &amp; Adolescent Medicine</a:t>
            </a:r>
            <a:r>
              <a:rPr/>
              <a:t>. 2003;157(4):321. doi:</a:t>
            </a:r>
            <a:r>
              <a:rPr>
                <a:hlinkClick r:id="rId134"/>
              </a:rPr>
              <a:t>10.1001/archpedi.157.4.321</a:t>
            </a:r>
          </a:p>
          <a:p>
            <a:pPr lvl="0" indent="0" marL="0">
              <a:buNone/>
            </a:pPr>
            <a:r>
              <a:rPr/>
              <a:t>134. Inskip H, Ntani G, Westbury L, et al. Getting started with tables. </a:t>
            </a:r>
            <a:r>
              <a:rPr i="1"/>
              <a:t>Archives of Public Health</a:t>
            </a:r>
            <a:r>
              <a:rPr/>
              <a:t>. 2017;75(1). doi:</a:t>
            </a:r>
            <a:r>
              <a:rPr>
                <a:hlinkClick r:id="rId135"/>
              </a:rPr>
              <a:t>10.1186/s13690-017-0180-1</a:t>
            </a:r>
          </a:p>
          <a:p>
            <a:pPr lvl="0" indent="0" marL="0">
              <a:buNone/>
            </a:pPr>
            <a:r>
              <a:rPr/>
              <a:t>135. Kwak SG, Kang H, Kim JH, et al. The principles of presenting statistical results: Table. </a:t>
            </a:r>
            <a:r>
              <a:rPr i="1"/>
              <a:t>Korean Journal of Anesthesiology</a:t>
            </a:r>
            <a:r>
              <a:rPr/>
              <a:t>. 2021;74(2):115-119. doi:</a:t>
            </a:r>
            <a:r>
              <a:rPr>
                <a:hlinkClick r:id="rId136"/>
              </a:rPr>
              <a:t>10.4097/kja.20582</a:t>
            </a:r>
          </a:p>
          <a:p>
            <a:pPr lvl="0" indent="0" marL="0">
              <a:buNone/>
            </a:pPr>
            <a:r>
              <a:rPr/>
              <a:t>136. Barnett A. Automated detection of over- and under-dispersion in baseline tables in randomised controlled trials. </a:t>
            </a:r>
            <a:r>
              <a:rPr i="1"/>
              <a:t>F1000Research</a:t>
            </a:r>
            <a:r>
              <a:rPr/>
              <a:t>. 2023;11:783. doi:</a:t>
            </a:r>
            <a:r>
              <a:rPr>
                <a:hlinkClick r:id="rId137"/>
              </a:rPr>
              <a:t>10.12688/f1000research.123002.2</a:t>
            </a:r>
          </a:p>
          <a:p>
            <a:pPr lvl="0" indent="0" marL="0">
              <a:buNone/>
            </a:pPr>
            <a:r>
              <a:rPr/>
              <a:t>137. Gohel D, Skintzos P. Flextable: Functions for tabular reporting. 2023. </a:t>
            </a:r>
            <a:r>
              <a:rPr>
                <a:hlinkClick r:id="rId138"/>
              </a:rPr>
              <a:t>https://CRAN.R-project.org/package=flextable.</a:t>
            </a:r>
          </a:p>
          <a:p>
            <a:pPr lvl="0" indent="0" marL="0">
              <a:buNone/>
            </a:pPr>
            <a:r>
              <a:rPr/>
              <a:t>138. Sjoberg DD, Whiting K, Curry M, Lavery JA, Larmarange J. Reproducible summary tables with the gtsummary package. 2021;13:570-580. doi:</a:t>
            </a:r>
            <a:r>
              <a:rPr>
                <a:hlinkClick r:id="rId139"/>
              </a:rPr>
              <a:t>10.32614/RJ-2021-053</a:t>
            </a:r>
          </a:p>
          <a:p>
            <a:pPr lvl="0" indent="0" marL="0">
              <a:buNone/>
            </a:pPr>
            <a:r>
              <a:rPr/>
              <a:t>139. Westreich D, Greenland S. The Table 2 Fallacy: Presenting and Interpreting Confounder and Modifier Coefficients. </a:t>
            </a:r>
            <a:r>
              <a:rPr i="1"/>
              <a:t>American Journal of Epidemiology</a:t>
            </a:r>
            <a:r>
              <a:rPr/>
              <a:t>. 2013;177(4):292-298. doi:</a:t>
            </a:r>
            <a:r>
              <a:rPr>
                <a:hlinkClick r:id="rId140"/>
              </a:rPr>
              <a:t>10.1093/aje/kws412</a:t>
            </a:r>
          </a:p>
          <a:p>
            <a:pPr lvl="0" indent="0" marL="0">
              <a:buNone/>
            </a:pPr>
            <a:r>
              <a:rPr/>
              <a:t>140. Chen H, Lu Y, Slye N. Testing for baseline differences in clinical trials. </a:t>
            </a:r>
            <a:r>
              <a:rPr i="1"/>
              <a:t>International Journal of Clinical Trials</a:t>
            </a:r>
            <a:r>
              <a:rPr/>
              <a:t>. 2020;7(2):150. doi:</a:t>
            </a:r>
            <a:r>
              <a:rPr>
                <a:hlinkClick r:id="rId141"/>
              </a:rPr>
              <a:t>10.18203/2349-3259.ijct20201720</a:t>
            </a:r>
          </a:p>
          <a:p>
            <a:pPr lvl="0" indent="0" marL="0">
              <a:buNone/>
            </a:pPr>
            <a:r>
              <a:rPr/>
              <a:t>141. Pijls BG. The Table I Fallacy: P Values in Baseline Tables of Randomized Controlled Trials. </a:t>
            </a:r>
            <a:r>
              <a:rPr i="1"/>
              <a:t>Journal of Bone and Joint Surgery</a:t>
            </a:r>
            <a:r>
              <a:rPr/>
              <a:t>. 2022;104(16):e71. doi:</a:t>
            </a:r>
            <a:r>
              <a:rPr>
                <a:hlinkClick r:id="rId142"/>
              </a:rPr>
              <a:t>10.2106/jbjs.21.01166</a:t>
            </a:r>
          </a:p>
          <a:p>
            <a:pPr lvl="0" indent="0" marL="0">
              <a:buNone/>
            </a:pPr>
            <a:r>
              <a:rPr/>
              <a:t>142. Hayes-Larson E, Kezios KL, Mooney SJ, Lovasi G. Who is in this study, anyway? Guidelines for a useful Table 1. </a:t>
            </a:r>
            <a:r>
              <a:rPr i="1"/>
              <a:t>Journal of Clinical Epidemiology</a:t>
            </a:r>
            <a:r>
              <a:rPr/>
              <a:t>. 2019;114:125-132. doi:</a:t>
            </a:r>
            <a:r>
              <a:rPr>
                <a:hlinkClick r:id="rId143"/>
              </a:rPr>
              <a:t>10.1016/j.jclinepi.2019.06.011</a:t>
            </a:r>
          </a:p>
          <a:p>
            <a:pPr lvl="0" indent="0" marL="0">
              <a:buNone/>
            </a:pPr>
            <a:r>
              <a:rPr/>
              <a:t>143. Rich B. table1: Tables of descriptive statistics in HTML. 2023. </a:t>
            </a:r>
            <a:r>
              <a:rPr>
                <a:hlinkClick r:id="rId144"/>
              </a:rPr>
              <a:t>https://CRAN.R-project.org/package=table1.</a:t>
            </a:r>
          </a:p>
          <a:p>
            <a:pPr lvl="0" indent="0" marL="0">
              <a:buNone/>
            </a:pPr>
            <a:r>
              <a:rPr/>
              <a:t>144.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145. Park JH, Lee DK, Kang H, et al. The principles of presenting statistical results using figures. </a:t>
            </a:r>
            <a:r>
              <a:rPr i="1"/>
              <a:t>Korean Journal of Anesthesiology</a:t>
            </a:r>
            <a:r>
              <a:rPr/>
              <a:t>. 2022;75(2):139-150. doi:</a:t>
            </a:r>
            <a:r>
              <a:rPr>
                <a:hlinkClick r:id="rId146"/>
              </a:rPr>
              <a:t>10.4097/kja.21508</a:t>
            </a:r>
          </a:p>
          <a:p>
            <a:pPr lvl="0" indent="0" marL="0">
              <a:buNone/>
            </a:pPr>
            <a:r>
              <a:rPr/>
              <a:t>146. Wickham H. ggplot2: Elegant graphics for data analysis. 2016. </a:t>
            </a:r>
            <a:r>
              <a:rPr>
                <a:hlinkClick r:id="rId147"/>
              </a:rPr>
              <a:t>https://ggplot2.tidyverse.org.</a:t>
            </a:r>
          </a:p>
          <a:p>
            <a:pPr lvl="0" indent="0" marL="0">
              <a:buNone/>
            </a:pPr>
            <a:r>
              <a:rPr/>
              <a:t>147. Sievert C. Interactive web-based data visualization with r, plotly, and shiny. 2020. </a:t>
            </a:r>
            <a:r>
              <a:rPr>
                <a:hlinkClick r:id="rId148"/>
              </a:rPr>
              <a:t>https://plotly-r.com.</a:t>
            </a:r>
          </a:p>
          <a:p>
            <a:pPr lvl="0" indent="0" marL="0">
              <a:buNone/>
            </a:pPr>
            <a:r>
              <a:rPr/>
              <a:t>148. Wei T, Simko V. R package ’corrplot’: Visualization of a correlation matrix. 2021. </a:t>
            </a:r>
            <a:r>
              <a:rPr>
                <a:hlinkClick r:id="rId149"/>
              </a:rPr>
              <a:t>https://github.com/taiyun/corrplot.</a:t>
            </a:r>
          </a:p>
          <a:p>
            <a:pPr lvl="0" indent="0" marL="0">
              <a:buNone/>
            </a:pPr>
            <a:r>
              <a:rPr/>
              <a:t>149. Cumming G, Fidler F, Vaux DL. Error bars in experimental biology. </a:t>
            </a:r>
            <a:r>
              <a:rPr i="1"/>
              <a:t>The Journal of Cell Biology</a:t>
            </a:r>
            <a:r>
              <a:rPr/>
              <a:t>. 2007;177(1):7-11. doi:</a:t>
            </a:r>
            <a:r>
              <a:rPr>
                <a:hlinkClick r:id="rId150"/>
              </a:rPr>
              <a:t>10.1083/jcb.200611141</a:t>
            </a:r>
          </a:p>
          <a:p>
            <a:pPr lvl="0" indent="0" marL="0">
              <a:buNone/>
            </a:pPr>
            <a:r>
              <a:rPr/>
              <a:t>150. Weissgerber TL, Winham SJ, Heinzen EP, et al. Reveal, Don’t Conceal. </a:t>
            </a:r>
            <a:r>
              <a:rPr i="1"/>
              <a:t>Circulation</a:t>
            </a:r>
            <a:r>
              <a:rPr/>
              <a:t>. 2019;140(18):1506-1518. doi:</a:t>
            </a:r>
            <a:r>
              <a:rPr>
                <a:hlinkClick r:id="rId151"/>
              </a:rPr>
              <a:t>10.1161/circulationaha.118.037777</a:t>
            </a:r>
          </a:p>
          <a:p>
            <a:pPr lvl="0" indent="0" marL="0">
              <a:buNone/>
            </a:pPr>
            <a:r>
              <a:rPr/>
              <a:t>151. Xiao N. Ggsci: Scientific journal and sci-fi themed color palettes for ’ggplot2’. 2023. </a:t>
            </a:r>
            <a:r>
              <a:rPr>
                <a:hlinkClick r:id="rId152"/>
              </a:rPr>
              <a:t>https://CRAN.R-project.org/package=ggsci.</a:t>
            </a:r>
          </a:p>
          <a:p>
            <a:pPr lvl="0" indent="0" marL="0">
              <a:buNone/>
            </a:pPr>
            <a:r>
              <a:rPr/>
              <a:t>152. R Core Team. R: A language and environment for statistical computing. 2023. </a:t>
            </a:r>
            <a:r>
              <a:rPr>
                <a:hlinkClick r:id="rId153"/>
              </a:rPr>
              <a:t>https://www.R-project.org/.</a:t>
            </a:r>
          </a:p>
          <a:p>
            <a:pPr lvl="0" indent="0" marL="0">
              <a:buNone/>
            </a:pPr>
            <a:r>
              <a:rPr/>
              <a:t>153. Urbanek S, Johnson K. Tiff: Read and write TIFF images. 2022. </a:t>
            </a:r>
            <a:r>
              <a:rPr>
                <a:hlinkClick r:id="rId154"/>
              </a:rPr>
              <a:t>https://CRAN.R-project.org/package=tiff.</a:t>
            </a:r>
          </a:p>
          <a:p>
            <a:pPr lvl="0" indent="0" marL="0">
              <a:buNone/>
            </a:pPr>
            <a:r>
              <a:rPr/>
              <a:t>154. Curran-Everett D. Explorations in statistics: hypothesis tests and </a:t>
            </a:r>
            <a:r>
              <a:rPr i="1"/>
              <a:t>P</a:t>
            </a:r>
            <a:r>
              <a:rPr/>
              <a:t> values. </a:t>
            </a:r>
            <a:r>
              <a:rPr i="1"/>
              <a:t>Advances in Physiology Education</a:t>
            </a:r>
            <a:r>
              <a:rPr/>
              <a:t>. 2009;33(2):81-86. doi:</a:t>
            </a:r>
            <a:r>
              <a:rPr>
                <a:hlinkClick r:id="rId155"/>
              </a:rPr>
              <a:t>10.1152/advan.90218.2008</a:t>
            </a:r>
          </a:p>
          <a:p>
            <a:pPr lvl="0" indent="0" marL="0">
              <a:buNone/>
            </a:pPr>
            <a:r>
              <a:rPr/>
              <a:t>155. Goodman SN. Toward Evidence-Based Medical Statistics. 1: The P Value Fallacy. </a:t>
            </a:r>
            <a:r>
              <a:rPr i="1"/>
              <a:t>Annals of Internal Medicine</a:t>
            </a:r>
            <a:r>
              <a:rPr/>
              <a:t>. 1999;130(12):995. doi:</a:t>
            </a:r>
            <a:r>
              <a:rPr>
                <a:hlinkClick r:id="rId156"/>
              </a:rPr>
              <a:t>10.7326/0003-4819-130-12-199906150-00008</a:t>
            </a:r>
          </a:p>
          <a:p>
            <a:pPr lvl="0" indent="0" marL="0">
              <a:buNone/>
            </a:pPr>
            <a:r>
              <a:rPr/>
              <a:t>156. Vandenbroucke JP, Pearce N. From ideas to studies: how to get ideas and sharpen them into research questions. </a:t>
            </a:r>
            <a:r>
              <a:rPr i="1"/>
              <a:t>Clinical Epidemiology</a:t>
            </a:r>
            <a:r>
              <a:rPr/>
              <a:t>. 2018;Volume 10:253-264. doi:</a:t>
            </a:r>
            <a:r>
              <a:rPr>
                <a:hlinkClick r:id="rId157"/>
              </a:rPr>
              <a:t>10.2147/clep.s142940</a:t>
            </a:r>
          </a:p>
          <a:p>
            <a:pPr lvl="0" indent="0" marL="0">
              <a:buNone/>
            </a:pPr>
            <a:r>
              <a:rPr/>
              <a:t>157. Lakens D, Scheel AM, Isager PM. Equivalence Testing for Psychological Research: A Tutorial. </a:t>
            </a:r>
            <a:r>
              <a:rPr i="1"/>
              <a:t>Advances in Methods and Practices in Psychological Science</a:t>
            </a:r>
            <a:r>
              <a:rPr/>
              <a:t>. 2018;1(2):259-269. doi:</a:t>
            </a:r>
            <a:r>
              <a:rPr>
                <a:hlinkClick r:id="rId158"/>
              </a:rPr>
              <a:t>10.1177/2515245918770963</a:t>
            </a:r>
          </a:p>
          <a:p>
            <a:pPr lvl="0" indent="0" marL="0">
              <a:buNone/>
            </a:pPr>
            <a:r>
              <a:rPr/>
              <a:t>158. Sullivan GM, Feinn R. Using Effect Sizeor Why the </a:t>
            </a:r>
            <a:r>
              <a:rPr i="1"/>
              <a:t>P</a:t>
            </a:r>
            <a:r>
              <a:rPr/>
              <a:t> Value Is Not Enough. </a:t>
            </a:r>
            <a:r>
              <a:rPr i="1"/>
              <a:t>Journal of Graduate Medical Education</a:t>
            </a:r>
            <a:r>
              <a:rPr/>
              <a:t>. 2012;4(3):279-282. doi:</a:t>
            </a:r>
            <a:r>
              <a:rPr>
                <a:hlinkClick r:id="rId159"/>
              </a:rPr>
              <a:t>10.4300/jgme-d-12-00156.1</a:t>
            </a:r>
          </a:p>
          <a:p>
            <a:pPr lvl="0" indent="0" marL="0">
              <a:buNone/>
            </a:pPr>
            <a:r>
              <a:rPr/>
              <a:t>159.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0"/>
              </a:rPr>
              <a:t>10.1093/biomet/1.2.164</a:t>
            </a:r>
          </a:p>
          <a:p>
            <a:pPr lvl="0" indent="0" marL="0">
              <a:buNone/>
            </a:pPr>
            <a:r>
              <a:rPr/>
              <a:t>160. Aylmer Fisher R. The arrangement of field experiments. </a:t>
            </a:r>
            <a:r>
              <a:rPr i="1"/>
              <a:t>Ministry of Agriculture and Fisheries</a:t>
            </a:r>
            <a:r>
              <a:rPr/>
              <a:t>. 1926. doi:</a:t>
            </a:r>
            <a:r>
              <a:rPr>
                <a:hlinkClick r:id="rId161"/>
              </a:rPr>
              <a:t>10.23637/ROTHAMSTED.8V61Q</a:t>
            </a:r>
          </a:p>
          <a:p>
            <a:pPr lvl="0" indent="0" marL="0">
              <a:buNone/>
            </a:pPr>
            <a:r>
              <a:rPr/>
              <a:t>161. Lakens D, Caldwell A. Simulation-based power analysis for factorial analysis of variance designs. 2021;4:251524592095150. doi:</a:t>
            </a:r>
            <a:r>
              <a:rPr>
                <a:hlinkClick r:id="rId162"/>
              </a:rPr>
              <a:t>10.1177/2515245920951503</a:t>
            </a:r>
          </a:p>
          <a:p>
            <a:pPr lvl="0" indent="0" marL="0">
              <a:buNone/>
            </a:pPr>
            <a:r>
              <a:rPr/>
              <a:t>162. Heckman MG, Davis JM, Crowson CS. Post Hoc Power Calculations: An Inappropriate Method for Interpreting the Findings of a Research Study. </a:t>
            </a:r>
            <a:r>
              <a:rPr i="1"/>
              <a:t>The Journal of Rheumatology</a:t>
            </a:r>
            <a:r>
              <a:rPr/>
              <a:t>. 2022;49(8):867-870. doi:</a:t>
            </a:r>
            <a:r>
              <a:rPr>
                <a:hlinkClick r:id="rId163"/>
              </a:rPr>
              <a:t>10.3899/jrheum.211115</a:t>
            </a:r>
          </a:p>
          <a:p>
            <a:pPr lvl="0" indent="0" marL="0">
              <a:buNone/>
            </a:pPr>
            <a:r>
              <a:rPr/>
              <a:t>163. Champely S. Pwr: Basic functions for power analysis. 2020. </a:t>
            </a:r>
            <a:r>
              <a:rPr>
                <a:hlinkClick r:id="rId164"/>
              </a:rPr>
              <a:t>https://CRAN.R-project.org/package=pwr.</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Goodman SN. Aligning statistical and scientific reasoning. </a:t>
            </a:r>
            <a:r>
              <a:rPr i="1"/>
              <a:t>Science</a:t>
            </a:r>
            <a:r>
              <a:rPr/>
              <a:t>. 2016;352(6290):1180-1181. doi:</a:t>
            </a:r>
            <a:r>
              <a:rPr>
                <a:hlinkClick r:id="rId166"/>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168. Weintraub PG. The Importance of Publishing Negative Results. </a:t>
            </a:r>
            <a:r>
              <a:rPr i="1"/>
              <a:t>Journal of Insect Science</a:t>
            </a:r>
            <a:r>
              <a:rPr/>
              <a:t>. 2016;16(1):109. doi:</a:t>
            </a:r>
            <a:r>
              <a:rPr>
                <a:hlinkClick r:id="rId168"/>
              </a:rPr>
              <a:t>10.1093/jisesa/iew092</a:t>
            </a:r>
          </a:p>
          <a:p>
            <a:pPr lvl="0" indent="0" marL="0">
              <a:buNone/>
            </a:pPr>
            <a:r>
              <a:rPr/>
              <a:t>169. Altman DG, Bland JM. Statistics notes: Absence of evidence is not evidence of absence. </a:t>
            </a:r>
            <a:r>
              <a:rPr i="1"/>
              <a:t>BMJ</a:t>
            </a:r>
            <a:r>
              <a:rPr/>
              <a:t>. 1995;311(7003):485-485. doi:</a:t>
            </a:r>
            <a:r>
              <a:rPr>
                <a:hlinkClick r:id="rId169"/>
              </a:rPr>
              <a:t>10.1136/bmj.311.7003.485</a:t>
            </a:r>
          </a:p>
          <a:p>
            <a:pPr lvl="0" indent="0" marL="0">
              <a:buNone/>
            </a:pPr>
            <a:r>
              <a:rPr/>
              <a:t>170. Kim HY. Statistical notes for clinical researchers: effect size. </a:t>
            </a:r>
            <a:r>
              <a:rPr i="1"/>
              <a:t>Restorative Dentistry &amp; Endodontics</a:t>
            </a:r>
            <a:r>
              <a:rPr/>
              <a:t>. 2015;40(4):328. doi:</a:t>
            </a:r>
            <a:r>
              <a:rPr>
                <a:hlinkClick r:id="rId170"/>
              </a:rPr>
              <a:t>10.5395/rde.2015.40.4.328</a:t>
            </a:r>
          </a:p>
          <a:p>
            <a:pPr lvl="0" indent="0" marL="0">
              <a:buNone/>
            </a:pPr>
            <a:r>
              <a:rPr/>
              <a:t>171. Ben-Shachar MS, Lüdecke D, Makowski D. Effectsize: Estimation of effect size indices and standardized parameters. 2020;5:2815. doi:</a:t>
            </a:r>
            <a:r>
              <a:rPr>
                <a:hlinkClick r:id="rId171"/>
              </a:rPr>
              <a:t>10.21105/joss.02815</a:t>
            </a:r>
          </a:p>
          <a:p>
            <a:pPr lvl="0" indent="0" marL="0">
              <a:buNone/>
            </a:pPr>
            <a:r>
              <a:rPr/>
              <a:t>172. Wasserstein RL, Lazar NA. The ASA Statement on </a:t>
            </a:r>
            <a:r>
              <a:rPr i="1"/>
              <a:t>p</a:t>
            </a:r>
            <a:r>
              <a:rPr/>
              <a:t>-Values: Context, Process, and Purpose. </a:t>
            </a:r>
            <a:r>
              <a:rPr i="1"/>
              <a:t>The American Statistician</a:t>
            </a:r>
            <a:r>
              <a:rPr/>
              <a:t>. 2016;70(2):129-133. doi:</a:t>
            </a:r>
            <a:r>
              <a:rPr>
                <a:hlinkClick r:id="rId172"/>
              </a:rPr>
              <a:t>10.1080/00031305.2016.1154108</a:t>
            </a:r>
          </a:p>
          <a:p>
            <a:pPr lvl="0" indent="0" marL="0">
              <a:buNone/>
            </a:pPr>
            <a:r>
              <a:rPr/>
              <a:t>173. Altman N, Krzywinski M. P values and the search for significance. </a:t>
            </a:r>
            <a:r>
              <a:rPr i="1"/>
              <a:t>Nature Methods</a:t>
            </a:r>
            <a:r>
              <a:rPr/>
              <a:t>. 2017;14(1):3-4. doi:</a:t>
            </a:r>
            <a:r>
              <a:rPr>
                <a:hlinkClick r:id="rId173"/>
              </a:rPr>
              <a:t>10.1038/nmeth.4120</a:t>
            </a:r>
          </a:p>
          <a:p>
            <a:pPr lvl="0" indent="0" marL="0">
              <a:buNone/>
            </a:pPr>
            <a:r>
              <a:rPr/>
              <a:t>174. Heinze G, Dunkler D. Five myths about variable selection. </a:t>
            </a:r>
            <a:r>
              <a:rPr i="1"/>
              <a:t>Transplant International</a:t>
            </a:r>
            <a:r>
              <a:rPr/>
              <a:t>. 2016;30(1):6-10. doi:</a:t>
            </a:r>
            <a:r>
              <a:rPr>
                <a:hlinkClick r:id="rId174"/>
              </a:rPr>
              <a:t>10.1111/tri.12895</a:t>
            </a:r>
          </a:p>
          <a:p>
            <a:pPr lvl="0" indent="0" marL="0">
              <a:buNone/>
            </a:pPr>
            <a:r>
              <a:rPr/>
              <a:t>175. Breznau N, Rinke EM, Wuttke A, et al. Observing many researchers using the same data and hypothesis reveals a hidden universe of uncertainty. </a:t>
            </a:r>
            <a:r>
              <a:rPr i="1"/>
              <a:t>Proceedings of the National Academy of Sciences</a:t>
            </a:r>
            <a:r>
              <a:rPr/>
              <a:t>. 2022;(44):e2203150119. doi:</a:t>
            </a:r>
            <a:r>
              <a:rPr>
                <a:hlinkClick r:id="rId175"/>
              </a:rPr>
              <a:t>10.1073/pnas.2203150119</a:t>
            </a:r>
          </a:p>
          <a:p>
            <a:pPr lvl="0" indent="0" marL="0">
              <a:buNone/>
            </a:pPr>
            <a:r>
              <a:rPr/>
              <a:t>176. Dwivedi AK, Shukla R. Evidence-based statistical analysis and methods in biomedical research (SAMBR) checklists according to design features. </a:t>
            </a:r>
            <a:r>
              <a:rPr i="1"/>
              <a:t>CANCER REPORTS</a:t>
            </a:r>
            <a:r>
              <a:rPr/>
              <a:t>. 2019;3(4). doi:</a:t>
            </a:r>
            <a:r>
              <a:rPr>
                <a:hlinkClick r:id="rId176"/>
              </a:rPr>
              <a:t>10.1002/cnr2.1211</a:t>
            </a:r>
          </a:p>
          <a:p>
            <a:pPr lvl="0" indent="0" marL="0">
              <a:buNone/>
            </a:pPr>
            <a:r>
              <a:rPr/>
              <a:t>177. Dwivedi AK. How to Write Statistical Analysis Section in Medical Research. </a:t>
            </a:r>
            <a:r>
              <a:rPr i="1"/>
              <a:t>Journal of Investigative Medicine</a:t>
            </a:r>
            <a:r>
              <a:rPr/>
              <a:t>. 2022;70(8):1759-1770. doi:</a:t>
            </a:r>
            <a:r>
              <a:rPr>
                <a:hlinkClick r:id="rId177"/>
              </a:rPr>
              <a:t>10.1136/jim-2022-002479</a:t>
            </a:r>
          </a:p>
          <a:p>
            <a:pPr lvl="0" indent="0" marL="0">
              <a:buNone/>
            </a:pPr>
            <a:r>
              <a:rPr/>
              <a:t>178. Kim N, Fischer AH, Dyring-Andersen B, Rosner B, Okoye GA. Research Techniques Made Simple: Choosing Appropriate Statistical Methods for Clinical Research. </a:t>
            </a:r>
            <a:r>
              <a:rPr i="1"/>
              <a:t>Journal of Investigative Dermatology</a:t>
            </a:r>
            <a:r>
              <a:rPr/>
              <a:t>. 2017;137(10):e173-e178. doi:</a:t>
            </a:r>
            <a:r>
              <a:rPr>
                <a:hlinkClick r:id="rId178"/>
              </a:rPr>
              <a:t>10.1016/j.jid.2017.08.007</a:t>
            </a:r>
          </a:p>
          <a:p>
            <a:pPr lvl="0" indent="0" marL="0">
              <a:buNone/>
            </a:pPr>
            <a:r>
              <a:rPr/>
              <a:t>179. Marusteri M, Bacarea V. Comparing groups for statistical differences: How to choose the right statistical test? </a:t>
            </a:r>
            <a:r>
              <a:rPr i="1"/>
              <a:t>Biochemia Medica</a:t>
            </a:r>
            <a:r>
              <a:rPr/>
              <a:t>. 2010:15-32. doi:</a:t>
            </a:r>
            <a:r>
              <a:rPr>
                <a:hlinkClick r:id="rId179"/>
              </a:rPr>
              <a:t>10.11613/bm.2010.004</a:t>
            </a:r>
          </a:p>
          <a:p>
            <a:pPr lvl="0" indent="0" marL="0">
              <a:buNone/>
            </a:pPr>
            <a:r>
              <a:rPr/>
              <a:t>180. Mishra P, Pandey C, Singh U, Keshri A, Sabaretnam M. Selection of appropriate statistical methods for data analysis. </a:t>
            </a:r>
            <a:r>
              <a:rPr i="1"/>
              <a:t>Annals of Cardiac Anaesthesia</a:t>
            </a:r>
            <a:r>
              <a:rPr/>
              <a:t>. 2019;22(3):297. doi:</a:t>
            </a:r>
            <a:r>
              <a:rPr>
                <a:hlinkClick r:id="rId180"/>
              </a:rPr>
              <a:t>10.4103/aca.aca_248_18</a:t>
            </a:r>
          </a:p>
          <a:p>
            <a:pPr lvl="0" indent="0" marL="0">
              <a:buNone/>
            </a:pPr>
            <a:r>
              <a:rPr/>
              <a:t>181. Ray A, Najmi A, Sadasivam B. How to choose and interpret a statistical test? An update for budding researchers. </a:t>
            </a:r>
            <a:r>
              <a:rPr i="1"/>
              <a:t>Journal of Family Medicine and Primary Care</a:t>
            </a:r>
            <a:r>
              <a:rPr/>
              <a:t>. 2021;10(8):2763. doi:</a:t>
            </a:r>
            <a:r>
              <a:rPr>
                <a:hlinkClick r:id="rId181"/>
              </a:rPr>
              <a:t>10.4103/jfmpc.jfmpc_433_21</a:t>
            </a:r>
          </a:p>
          <a:p>
            <a:pPr lvl="0" indent="0" marL="0">
              <a:buNone/>
            </a:pPr>
            <a:r>
              <a:rPr/>
              <a:t>182. Nayak B, Hazra A. How to choose the right statistical test? </a:t>
            </a:r>
            <a:r>
              <a:rPr i="1"/>
              <a:t>Indian Journal of Ophthalmology</a:t>
            </a:r>
            <a:r>
              <a:rPr/>
              <a:t>. 2011;59(2):85. doi:</a:t>
            </a:r>
            <a:r>
              <a:rPr>
                <a:hlinkClick r:id="rId182"/>
              </a:rPr>
              <a:t>10.4103/0301-4738.77005</a:t>
            </a:r>
          </a:p>
          <a:p>
            <a:pPr lvl="0" indent="0" marL="0">
              <a:buNone/>
            </a:pPr>
            <a:r>
              <a:rPr/>
              <a:t>183. Shankar S, Singh R. Demystifying statistics: How to choose a statistical test? </a:t>
            </a:r>
            <a:r>
              <a:rPr i="1"/>
              <a:t>Indian Journal of Rheumatology</a:t>
            </a:r>
            <a:r>
              <a:rPr/>
              <a:t>. 2014;9(2):77-81. doi:</a:t>
            </a:r>
            <a:r>
              <a:rPr>
                <a:hlinkClick r:id="rId183"/>
              </a:rPr>
              <a:t>10.1016/j.injr.2014.04.002</a:t>
            </a:r>
          </a:p>
          <a:p>
            <a:pPr lvl="0" indent="0" marL="0">
              <a:buNone/>
            </a:pPr>
            <a:r>
              <a:rPr/>
              <a:t>184. Meyer F, Perrier V. Esquisse: Explore and visualize your data interactively. 2022. </a:t>
            </a:r>
            <a:r>
              <a:rPr>
                <a:hlinkClick r:id="rId184"/>
              </a:rPr>
              <a:t>https://CRAN.R-project.org/package=esquisse.</a:t>
            </a:r>
          </a:p>
          <a:p>
            <a:pPr lvl="0" indent="0" marL="0">
              <a:buNone/>
            </a:pPr>
            <a:r>
              <a:rPr/>
              <a:t>185. Diedenhofen B, Musch J. Cocor: A comprehensive solution for the statistical comparison of correlations. 2015;10:e0121945. doi:</a:t>
            </a:r>
            <a:r>
              <a:rPr>
                <a:hlinkClick r:id="rId185"/>
              </a:rPr>
              <a:t>10.1371/journal.pone.0121945</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Khamis H. Measures of Association: How to Choose? </a:t>
            </a:r>
            <a:r>
              <a:rPr i="1"/>
              <a:t>Journal of Diagnostic Medical Sonography</a:t>
            </a:r>
            <a:r>
              <a:rPr/>
              <a:t>. 2008;24(3):155-162. doi:</a:t>
            </a:r>
            <a:r>
              <a:rPr>
                <a:hlinkClick r:id="rId187"/>
              </a:rPr>
              <a:t>10.1177/8756479308317006</a:t>
            </a:r>
          </a:p>
          <a:p>
            <a:pPr lvl="0" indent="0" marL="0">
              <a:buNone/>
            </a:pPr>
            <a:r>
              <a:rPr/>
              <a:t>188. Allison JS, Santana L, (Jaco) Visagie IJH. A primer on simple measures of association taught at undergraduate level. </a:t>
            </a:r>
            <a:r>
              <a:rPr i="1"/>
              <a:t>Teaching Statistics</a:t>
            </a:r>
            <a:r>
              <a:rPr/>
              <a:t>. 2022;44(3):96-103. doi:</a:t>
            </a:r>
            <a:r>
              <a:rPr>
                <a:hlinkClick r:id="rId188"/>
              </a:rPr>
              <a:t>10.1111/test.12307</a:t>
            </a:r>
          </a:p>
          <a:p>
            <a:pPr lvl="0" indent="0" marL="0">
              <a:buNone/>
            </a:pPr>
            <a:r>
              <a:rPr/>
              <a:t>189. Dahlke JA, Wiernik BM. Psychmeta: An r package for psychometric meta-analysis. 2019;43. doi:</a:t>
            </a:r>
            <a:r>
              <a:rPr>
                <a:hlinkClick r:id="rId189"/>
              </a:rPr>
              <a:t>10.1177/0146621618795933</a:t>
            </a:r>
          </a:p>
          <a:p>
            <a:pPr lvl="0" indent="0" marL="0">
              <a:buNone/>
            </a:pPr>
            <a:r>
              <a:rPr/>
              <a:t>190. Anscombe FJ. Graphs in Statistical Analysis. </a:t>
            </a:r>
            <a:r>
              <a:rPr i="1"/>
              <a:t>The American Statistician</a:t>
            </a:r>
            <a:r>
              <a:rPr/>
              <a:t>. 1973;27(1):17-21. doi:</a:t>
            </a:r>
            <a:r>
              <a:rPr>
                <a:hlinkClick r:id="rId190"/>
              </a:rPr>
              <a:t>10.1080/00031305.1973.10478966</a:t>
            </a:r>
          </a:p>
          <a:p>
            <a:pPr lvl="0" indent="0" marL="0">
              <a:buNone/>
            </a:pPr>
            <a:r>
              <a:rPr/>
              <a:t>191. Northrop PJ. Anscombiser: Create datasets with identical summary statistics. 2022. </a:t>
            </a:r>
            <a:r>
              <a:rPr>
                <a:hlinkClick r:id="rId191"/>
              </a:rPr>
              <a:t>https://CRAN.R-project.org/package=anscombiser.</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343995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44</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45</a:t>
            </a:r>
          </a:p>
          <a:p>
            <a:pPr lvl="0"/>
            <a:r>
              <a:rPr/>
              <a:t>O RMarkdown</a:t>
            </a:r>
            <a:r>
              <a:rPr baseline="30000"/>
              <a:t>44</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46</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47</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48</a:t>
            </a:r>
          </a:p>
          <a:p>
            <a:pPr lvl="0" indent="0" marL="0">
              <a:buNone/>
            </a:pPr>
          </a:p>
          <a:p>
            <a:pPr lvl="0" indent="0" marL="0">
              <a:buNone/>
            </a:pPr>
            <a:r>
              <a:rPr/>
              <a:t>O pacote </a:t>
            </a:r>
            <a:r>
              <a:rPr i="1"/>
              <a:t>rmarkdown</a:t>
            </a:r>
            <a:r>
              <a:rPr baseline="30000"/>
              <a:t>46</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49</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47</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50</a:t>
            </a:r>
          </a:p>
          <a:p>
            <a:pPr lvl="0" indent="0" marL="0">
              <a:buNone/>
            </a:pPr>
          </a:p>
          <a:p>
            <a:pPr lvl="0" indent="0" marL="0">
              <a:buNone/>
            </a:pPr>
            <a:r>
              <a:rPr/>
              <a:t>O pacote </a:t>
            </a:r>
            <a:r>
              <a:rPr i="1"/>
              <a:t>projects</a:t>
            </a:r>
            <a:r>
              <a:rPr baseline="30000"/>
              <a:t>51</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48</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48</a:t>
            </a:r>
          </a:p>
          <a:p>
            <a:pPr lvl="0" indent="0" marL="0">
              <a:buNone/>
            </a:pPr>
          </a:p>
          <a:p>
            <a:pPr lvl="0" indent="0" marL="0">
              <a:buNone/>
            </a:pPr>
            <a:r>
              <a:rPr/>
              <a:t>O pacote </a:t>
            </a:r>
            <a:r>
              <a:rPr i="1"/>
              <a:t>utils</a:t>
            </a:r>
            <a:r>
              <a:rPr baseline="30000"/>
              <a:t>38</a:t>
            </a:r>
            <a:r>
              <a:rPr/>
              <a:t> fornece a função </a:t>
            </a:r>
            <a:r>
              <a:rPr i="1">
                <a:hlinkClick r:id="rId2"/>
              </a:rPr>
              <a:t>sessionInfo</a:t>
            </a:r>
            <a:r>
              <a:rPr/>
              <a:t> para descrever as características do programa, pacotes e plataforma da sessão atual.</a:t>
            </a:r>
          </a:p>
          <a:p>
            <a:pPr lvl="0" indent="0" marL="0">
              <a:buNone/>
            </a:pPr>
          </a:p>
          <a:p>
            <a:pPr lvl="0"/>
            <a:r>
              <a:rPr/>
              <a:t>Use endereços de arquivos relativos.</a:t>
            </a:r>
            <a:r>
              <a:rPr baseline="30000"/>
              <a:t>48</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indent="0" marL="0">
              <a:buNone/>
            </a:pPr>
          </a:p>
          <a:p>
            <a:pPr lvl="0" indent="0" marL="0">
              <a:buNone/>
            </a:pPr>
            <a:r>
              <a:rPr/>
              <a:t>O pacote </a:t>
            </a:r>
            <a:r>
              <a:rPr i="1"/>
              <a:t>base</a:t>
            </a:r>
            <a:r>
              <a:rPr baseline="30000"/>
              <a:t>53</a:t>
            </a:r>
            <a:r>
              <a:rPr/>
              <a:t> fornece a função </a:t>
            </a:r>
            <a:r>
              <a:rPr i="1">
                <a:hlinkClick r:id="rId3"/>
              </a:rPr>
              <a:t>set.seed</a:t>
            </a:r>
            <a:r>
              <a:rPr/>
              <a:t> para especificar uma semente para reprodutibilidade de computações que envolvem números aleatórios.</a:t>
            </a:r>
          </a:p>
          <a:p>
            <a:pPr lvl="0" indent="0" marL="0">
              <a:buNone/>
            </a:pPr>
          </a:p>
          <a:p>
            <a:pPr lvl="0"/>
            <a:r>
              <a:rPr/>
              <a:t>Escolha uma </a:t>
            </a:r>
            <a:r>
              <a:rPr>
                <a:hlinkClick r:id="rId4"/>
              </a:rPr>
              <a:t>licença</a:t>
            </a:r>
            <a:r>
              <a:rPr/>
              <a:t> apropriada para garantir os direitos de criação e como outros poderão usar seus scripts.</a:t>
            </a:r>
            <a:r>
              <a:rPr baseline="30000"/>
              <a:t>40</a:t>
            </a:r>
          </a:p>
          <a:p>
            <a:pPr lvl="0"/>
            <a:r>
              <a:rPr/>
              <a:t>Compartilhe todos os pacotes relacionados à sua análise.</a:t>
            </a:r>
            <a:r>
              <a:rPr baseline="30000"/>
              <a:t>54</a:t>
            </a:r>
          </a:p>
          <a:p>
            <a:pPr lvl="0"/>
            <a:r>
              <a:rPr/>
              <a:t>Teste o script em uma nova sessão antes de compartilhar.</a:t>
            </a:r>
            <a:r>
              <a:rPr baseline="30000"/>
              <a:t>48</a:t>
            </a:r>
          </a:p>
          <a:p>
            <a:pPr lvl="0" indent="0" marL="0">
              <a:buNone/>
            </a:pPr>
          </a:p>
          <a:p>
            <a:pPr lvl="0" indent="0" marL="0">
              <a:buNone/>
            </a:pPr>
            <a:r>
              <a:rPr/>
              <a:t>O pacote </a:t>
            </a:r>
            <a:r>
              <a:rPr i="1"/>
              <a:t>grateful</a:t>
            </a:r>
            <a:r>
              <a:rPr baseline="30000"/>
              <a:t>55</a:t>
            </a:r>
            <a:r>
              <a:rPr/>
              <a:t> fornece a função </a:t>
            </a:r>
            <a:r>
              <a:rPr i="1">
                <a:hlinkClick r:id="rId5"/>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56</a:t>
            </a:r>
          </a:p>
          <a:p>
            <a:pPr lvl="0"/>
            <a:r>
              <a:rPr/>
              <a:t>Em escalas grosseiras, erros são introduzidos porque as variações contínunas do constructo são colapsadas em uma mesma categorias ou separadas entre categorias próximas.</a:t>
            </a:r>
            <a:r>
              <a:rPr baseline="30000"/>
              <a:t>56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56</a:t>
            </a:r>
          </a:p>
          <a:p>
            <a:pPr lvl="0"/>
            <a:r>
              <a:rPr/>
              <a:t>O erros em escalas grosseiras é considerado sistemático mas não pode ser corrigido em nível da unidade de análise.</a:t>
            </a:r>
            <a:r>
              <a:rPr baseline="30000"/>
              <a:t>56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58</a:t>
            </a:r>
          </a:p>
          <a:p>
            <a:pPr lvl="0"/>
            <a:r>
              <a:rPr/>
              <a:t>Intra/Entre repetições.</a:t>
            </a:r>
            <a:r>
              <a:rPr baseline="30000"/>
              <a:t>58</a:t>
            </a:r>
          </a:p>
          <a:p>
            <a:pPr lvl="0"/>
            <a:r>
              <a:rPr/>
              <a:t>Intra/Entre observadores.</a:t>
            </a:r>
            <a:r>
              <a:rPr baseline="30000"/>
              <a:t>58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59</a:t>
            </a:r>
          </a:p>
          <a:p>
            <a:pPr lvl="0"/>
            <a:r>
              <a:rPr/>
              <a:t>Dados coletados em um estudo geralmente contêm erros de mensuração e/ou classificação, dados perdidos e são agrupados por alguma unidade de análise.</a:t>
            </a:r>
            <a:r>
              <a:rPr baseline="30000"/>
              <a:t>60</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61</a:t>
            </a:r>
          </a:p>
          <a:p>
            <a:pPr lvl="0"/>
            <a:r>
              <a:rPr/>
              <a:t>Dados secundários compreendem dados coletados inicialmente para análises de um estudo, e são subsequentemente utilizados para outras análises.</a:t>
            </a:r>
            <a:r>
              <a:rPr baseline="30000"/>
              <a:t>61</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62</a:t>
            </a:r>
          </a:p>
          <a:p>
            <a:pPr lvl="0" indent="0" marL="0">
              <a:buNone/>
            </a:pPr>
          </a:p>
          <a:p>
            <a:pPr lvl="0" indent="0" marL="0">
              <a:buNone/>
            </a:pPr>
            <a:r>
              <a:rPr/>
              <a:t>O pacote </a:t>
            </a:r>
            <a:r>
              <a:rPr i="1"/>
              <a:t>base</a:t>
            </a:r>
            <a:r>
              <a:rPr baseline="30000"/>
              <a:t>53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62</a:t>
            </a:r>
          </a:p>
          <a:p>
            <a:pPr lvl="0"/>
            <a:r>
              <a:rPr/>
              <a:t>Perda de participantes no estudo por dados perdidos pode reduzir o poder estatístico (erro tipo II).</a:t>
            </a:r>
            <a:r>
              <a:rPr baseline="30000"/>
              <a:t>62</a:t>
            </a:r>
          </a:p>
          <a:p>
            <a:pPr lvl="0"/>
            <a:r>
              <a:rPr/>
              <a:t>Não existe solução globalmente satisfatória para o problema de dados perdidos.</a:t>
            </a:r>
            <a:r>
              <a:rPr baseline="30000"/>
              <a:t>62</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62</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62</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53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62</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53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81</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81</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82</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83</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89</a:t>
            </a:r>
          </a:p>
          <a:p>
            <a:pPr lvl="0"/>
            <a:r>
              <a:rPr/>
              <a:t>Variáveis definem características de uma amostra extraída da população, tipicamente observados por aplicação de métodos de amostragem (isto é, seleção) da população de interesse.</a:t>
            </a:r>
            <a:r>
              <a:rPr baseline="30000"/>
              <a:t>61</a:t>
            </a:r>
          </a:p>
          <a:p>
            <a:pPr lvl="0" indent="0" marL="0">
              <a:buNone/>
            </a:pPr>
          </a:p>
          <a:p>
            <a:pPr lvl="0" indent="0" marL="0">
              <a:spcBef>
                <a:spcPts val="3000"/>
              </a:spcBef>
              <a:buNone/>
            </a:pPr>
            <a:r>
              <a:rPr b="1"/>
              <a:t>Como são classificadas as variáveis?</a:t>
            </a:r>
          </a:p>
          <a:p>
            <a:pPr lvl="0"/>
            <a:r>
              <a:rPr/>
              <a:t>Quanto à informação:</a:t>
            </a:r>
            <a:r>
              <a:rPr baseline="30000"/>
              <a:t>61,90–92</a:t>
            </a:r>
          </a:p>
          <a:p>
            <a:pPr lvl="1"/>
            <a:r>
              <a:rPr/>
              <a:t>Quantitativa</a:t>
            </a:r>
          </a:p>
          <a:p>
            <a:pPr lvl="1"/>
            <a:r>
              <a:rPr/>
              <a:t>Qualitativa</a:t>
            </a:r>
          </a:p>
          <a:p>
            <a:pPr lvl="0"/>
            <a:r>
              <a:rPr/>
              <a:t>Quanto ao conteúdo:</a:t>
            </a:r>
            <a:r>
              <a:rPr baseline="30000"/>
              <a:t>61,90–93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61,90–92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94</a:t>
            </a:r>
          </a:p>
          <a:p>
            <a:pPr lvl="0"/>
            <a:r>
              <a:rPr/>
              <a:t>A transformação visa atender aos pressupostos dos modelos estatísticos quanto à distribuição da variável, em geral a distribuição gaussiana.</a:t>
            </a:r>
            <a:r>
              <a:rPr baseline="30000"/>
              <a:t>61,94</a:t>
            </a:r>
          </a:p>
          <a:p>
            <a:pPr lvl="0"/>
            <a:r>
              <a:rPr/>
              <a:t>A dicotomização pode ser interpretada como um caso particular de agrupamento.</a:t>
            </a:r>
            <a:r>
              <a:rPr baseline="30000"/>
              <a:t>95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96</a:t>
            </a:r>
          </a:p>
          <a:p>
            <a:pPr lvl="0"/>
            <a:r>
              <a:rPr/>
              <a:t>Transformação de Box-Cox.</a:t>
            </a:r>
            <a:r>
              <a:rPr baseline="30000"/>
              <a:t>97</a:t>
            </a:r>
          </a:p>
          <a:p>
            <a:pPr lvl="0"/>
            <a:r>
              <a:rPr/>
              <a:t>Dicotomização.</a:t>
            </a:r>
          </a:p>
          <a:p>
            <a:pPr lvl="0" indent="0" marL="0">
              <a:buNone/>
            </a:pPr>
          </a:p>
          <a:p>
            <a:pPr lvl="0" indent="0" marL="0">
              <a:buNone/>
            </a:pPr>
            <a:r>
              <a:rPr/>
              <a:t>O pacote </a:t>
            </a:r>
            <a:r>
              <a:rPr i="1"/>
              <a:t>MASS</a:t>
            </a:r>
            <a:r>
              <a:rPr baseline="30000"/>
              <a:t>98</a:t>
            </a:r>
            <a:r>
              <a:rPr/>
              <a:t> fornece a função </a:t>
            </a:r>
            <a:r>
              <a:rPr i="1">
                <a:hlinkClick r:id="rId2"/>
              </a:rPr>
              <a:t>boxcox</a:t>
            </a:r>
            <a:r>
              <a:rPr/>
              <a:t> para executar a transformação de Box-Cox.</a:t>
            </a:r>
            <a:r>
              <a:rPr baseline="30000"/>
              <a:t>97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99</a:t>
            </a:r>
          </a:p>
          <a:p>
            <a:pPr lvl="0"/>
            <a:r>
              <a:rPr/>
              <a:t>Categorizar variáveis não é necessário para conduzir análises estatísticas. Ao invés de categorizar,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Caso exista um ponto de corte ou limiar verdadeiro que discrimine três ou mais grupos independentes, identificar tal ponto de corte ainda é um desafio.</a:t>
            </a:r>
            <a:r>
              <a:rPr baseline="30000"/>
              <a:t>103</a:t>
            </a:r>
          </a:p>
          <a:p>
            <a:pPr lvl="0"/>
            <a:r>
              <a:rPr/>
              <a:t>Categorização de variáveis contínuas aumenta a quantidade de testes de hipótese para comparações pareadas entre os quantis, inflando, portanto, o erro tipo I.</a:t>
            </a:r>
            <a:r>
              <a:rPr baseline="30000"/>
              <a:t>104</a:t>
            </a:r>
          </a:p>
          <a:p>
            <a:pPr lvl="0"/>
            <a:r>
              <a:rPr/>
              <a:t>Categorização de variáveis contínuas requer uma função teórica que pressupõe a homogeneidade da variável dentro dos grupos, levando tanto a uma perda de poder como a uma estimativa imprecisa.</a:t>
            </a:r>
            <a:r>
              <a:rPr baseline="30000"/>
              <a:t>104</a:t>
            </a:r>
          </a:p>
          <a:p>
            <a:pPr lvl="0"/>
            <a:r>
              <a:rPr/>
              <a:t>Categorização de variáveis contínuas pode dificultar a comparação de resultados entre estudos devido aos pontos de corte baseados em dados de um banco usados para definir as categorias.</a:t>
            </a:r>
            <a:r>
              <a:rPr baseline="30000"/>
              <a:t>104</a:t>
            </a:r>
          </a:p>
          <a:p>
            <a:pPr lvl="0" indent="0" marL="0">
              <a:buNone/>
            </a:pPr>
          </a:p>
          <a:p>
            <a:pPr lvl="0" indent="0" marL="0">
              <a:buNone/>
            </a:pPr>
            <a:r>
              <a:rPr/>
              <a:t>O pacote </a:t>
            </a:r>
            <a:r>
              <a:rPr i="1"/>
              <a:t>questionr</a:t>
            </a:r>
            <a:r>
              <a:rPr baseline="30000"/>
              <a:t>105</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99</a:t>
            </a:r>
          </a:p>
          <a:p>
            <a:pPr lvl="0"/>
            <a:r>
              <a:rPr/>
              <a:t>Análise com modelos de regressão com pesos locais (</a:t>
            </a:r>
            <a:r>
              <a:rPr i="1"/>
              <a:t>lowess</a:t>
            </a:r>
            <a:r>
              <a:rPr/>
              <a:t>) tais como </a:t>
            </a:r>
            <a:r>
              <a:rPr i="1"/>
              <a:t>splines</a:t>
            </a:r>
            <a:r>
              <a:rPr/>
              <a:t> e polinômios fracionais.</a:t>
            </a:r>
            <a:r>
              <a:rPr baseline="30000"/>
              <a:t>99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95</a:t>
                </a:r>
              </a:p>
              <a:p>
                <a:pPr lvl="0"/>
                <a:r>
                  <a:rPr/>
                  <a:t>Os pesquisadores não conhecem as consequências estatísticas da dicotomização.</a:t>
                </a:r>
                <a:r>
                  <a:rPr baseline="30000"/>
                  <a:t>99</a:t>
                </a:r>
              </a:p>
              <a:p>
                <a:pPr lvl="0"/>
                <a:r>
                  <a:rPr/>
                  <a:t>Os pesquisadores não conhecem os métodos adequados de análise não-paramétrica, não-linear e robusta.</a:t>
                </a:r>
                <a:r>
                  <a:rPr baseline="30000"/>
                  <a:t>99</a:t>
                </a:r>
              </a:p>
              <a:p>
                <a:pPr lvl="0"/>
                <a:r>
                  <a:rPr/>
                  <a:t>As categorias representam características existentes dos participantes da pesquisa, de modo que as análises devam ser feitas por grupos e não por indivíduos.</a:t>
                </a:r>
                <a:r>
                  <a:rPr baseline="30000"/>
                  <a:t>99</a:t>
                </a:r>
              </a:p>
              <a:p>
                <a:pPr lvl="0"/>
                <a:r>
                  <a:rPr/>
                  <a:t>A confiabilidade da(s) variável(eis) medida(s) é baixa e, portanto, categorizar os participantes resultaria em uma medida mais confiável.</a:t>
                </a:r>
                <a:r>
                  <a:rPr baseline="30000"/>
                  <a:t>99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99</a:t>
                </a:r>
              </a:p>
              <a:p>
                <a:pPr lvl="0"/>
                <a:r>
                  <a:rPr/>
                  <a:t>Dicotomizar variáveis não é necessário para conduzir análises estatísticas. Ao invés de dicotomizar,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Dicotomização causa perda de informação e consequentemente perda de poder estatístico para detectar efeitos.</a:t>
                </a:r>
                <a:r>
                  <a:rPr baseline="30000"/>
                  <a:t>99,100</a:t>
                </a:r>
              </a:p>
              <a:p>
                <a:pPr lvl="0"/>
                <a:r>
                  <a:rPr/>
                  <a:t>Dicotomização também classifica indivíduos com valores próximos na variável contínua como indivíduos em pontos opostos e extremos, artificialmente sugerindo que são muito diferentes.</a:t>
                </a:r>
                <a:r>
                  <a:rPr baseline="30000"/>
                  <a:t>100</a:t>
                </a:r>
              </a:p>
              <a:p>
                <a:pPr lvl="0"/>
                <a:r>
                  <a:rPr/>
                  <a:t>Dicotomização pode diminuir a variabilidade das variáveis.</a:t>
                </a:r>
                <a:r>
                  <a:rPr baseline="30000"/>
                  <a:t>100</a:t>
                </a:r>
              </a:p>
              <a:p>
                <a:pPr lvl="0"/>
                <a:r>
                  <a:rPr/>
                  <a:t>Dicotomização pode ocultar não-linearidades presentes na variável contínua.</a:t>
                </a:r>
                <a:r>
                  <a:rPr baseline="30000"/>
                  <a:t>99,100</a:t>
                </a:r>
              </a:p>
              <a:p>
                <a:pPr lvl="0"/>
                <a:r>
                  <a:rPr/>
                  <a:t>A média ou a mediana, embora amplamente utilizadas, não são bons parâmetros para dicotomizar variáveis.</a:t>
                </a:r>
                <a:r>
                  <a:rPr baseline="30000"/>
                  <a:t>95,100</a:t>
                </a:r>
              </a:p>
              <a:p>
                <a:pPr lvl="0"/>
                <a:r>
                  <a:rPr/>
                  <a:t>Caso exista um ponto de corte ou limiar verdadeiro que discrimine dois grupos independentes, identificar tal ponto de corte ainda é um desafio.</a:t>
                </a:r>
                <a:r>
                  <a:rPr baseline="30000"/>
                  <a:t>103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99</a:t>
                </a:r>
              </a:p>
              <a:p>
                <a:pPr lvl="0"/>
                <a:r>
                  <a:rPr/>
                  <a:t>Quando a distribuição da variável contínua é muito assimétrica, de modo que uma grande quantidade de observações está em um dos extremos da escala.</a:t>
                </a:r>
                <a:r>
                  <a:rPr baseline="30000"/>
                  <a:t>99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103</a:t>
                </a:r>
                <a:r>
                  <a:rPr/>
                  <a:t> a identificação do limiar verdadeiro:</a:t>
                </a:r>
              </a:p>
              <a:p>
                <a:pPr lvl="1"/>
                <a:r>
                  <a:rPr/>
                  <a:t>Youden.</a:t>
                </a:r>
                <a:r>
                  <a:rPr baseline="30000"/>
                  <a:t>106</a:t>
                </a:r>
              </a:p>
              <a:p>
                <a:pPr lvl="1"/>
                <a:r>
                  <a:rPr/>
                  <a:t>Gini Index.</a:t>
                </a:r>
                <a:r>
                  <a:rPr baseline="30000"/>
                  <a:t>107</a:t>
                </a:r>
              </a:p>
              <a:p>
                <a:pPr lvl="1"/>
                <a:r>
                  <a:rPr/>
                  <a:t>Estatística qui-quadrado (</a:t>
                </a:r>
                <a14:m>
                  <m:oMath xmlns:m="http://schemas.openxmlformats.org/officeDocument/2006/math">
                    <m:sSup>
                      <m:e>
                        <m:r>
                          <m:t>χ</m:t>
                        </m:r>
                      </m:e>
                      <m:sup>
                        <m:r>
                          <m:t>2</m:t>
                        </m:r>
                      </m:sup>
                    </m:sSup>
                  </m:oMath>
                </a14:m>
                <a:r>
                  <a:rPr/>
                  <a:t>).</a:t>
                </a:r>
                <a:r>
                  <a:rPr baseline="30000"/>
                  <a:t>108</a:t>
                </a:r>
              </a:p>
              <a:p>
                <a:pPr lvl="1"/>
                <a:r>
                  <a:rPr/>
                  <a:t>Risco relativo (</a:t>
                </a:r>
                <a14:m>
                  <m:oMath xmlns:m="http://schemas.openxmlformats.org/officeDocument/2006/math">
                    <m:r>
                      <m:t>R</m:t>
                    </m:r>
                    <m:r>
                      <m:t>R</m:t>
                    </m:r>
                  </m:oMath>
                </a14:m>
                <a:r>
                  <a:rPr/>
                  <a:t>).</a:t>
                </a:r>
                <a:r>
                  <a:rPr baseline="30000"/>
                  <a:t>109</a:t>
                </a:r>
              </a:p>
              <a:p>
                <a:pPr lvl="1"/>
                <a:r>
                  <a:rPr/>
                  <a:t>Kappa (</a:t>
                </a:r>
                <a14:m>
                  <m:oMath xmlns:m="http://schemas.openxmlformats.org/officeDocument/2006/math">
                    <m:r>
                      <m:t>κ</m:t>
                    </m:r>
                  </m:oMath>
                </a14:m>
                <a:r>
                  <a:rPr/>
                  <a:t>).</a:t>
                </a:r>
                <a:r>
                  <a:rPr baseline="30000"/>
                  <a:t>110</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61</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111</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112</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90</a:t>
            </a:r>
          </a:p>
          <a:p>
            <a:pPr lvl="0"/>
            <a:r>
              <a:rPr/>
              <a:t>Em uma distribuição normal, o intervalo de 1 desvio-padrão (±1DP) inclui cerca de 68% dos dados; de 2 desvios-padrão (±2DP) cerca de 95% dos dados; e no intervalo de 3 desvios-padrão (±3DP) cerca de 99% dos dados.</a:t>
            </a:r>
            <a:r>
              <a:rPr baseline="30000"/>
              <a:t>90</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61</a:t>
            </a:r>
          </a:p>
          <a:p>
            <a:pPr lvl="0"/>
            <a:r>
              <a:rPr/>
              <a:t>Gráficos Q-Q.</a:t>
            </a:r>
            <a:r>
              <a:rPr baseline="30000"/>
              <a:t>61</a:t>
            </a:r>
          </a:p>
          <a:p>
            <a:pPr lvl="0"/>
            <a:r>
              <a:rPr/>
              <a:t>Testes de hipótese nula:</a:t>
            </a:r>
            <a:r>
              <a:rPr baseline="30000"/>
              <a:t>61</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89</a:t>
            </a:r>
          </a:p>
          <a:p>
            <a:pPr lvl="0"/>
            <a:r>
              <a:rPr/>
              <a:t>Parâmetros definem características de uma população inteira, tipicamente não observados por ser inviável ter acesso a todos os indivíduos que constituem tal população.</a:t>
            </a:r>
            <a:r>
              <a:rPr baseline="30000"/>
              <a:t>61</a:t>
            </a:r>
          </a:p>
          <a:p>
            <a:pPr lvl="0" indent="0" marL="0">
              <a:buNone/>
            </a:pPr>
          </a:p>
          <a:p>
            <a:pPr lvl="0" indent="0" marL="0">
              <a:buNone/>
            </a:pPr>
            <a:r>
              <a:rPr/>
              <a:t>O pacote </a:t>
            </a:r>
            <a:r>
              <a:rPr i="1"/>
              <a:t>base</a:t>
            </a:r>
            <a:r>
              <a:rPr baseline="30000"/>
              <a:t>53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90,113</a:t>
            </a:r>
          </a:p>
          <a:p>
            <a:pPr lvl="0"/>
            <a:r>
              <a:rPr/>
              <a:t>Parâmetros de dispersão.</a:t>
            </a:r>
            <a:r>
              <a:rPr baseline="30000"/>
              <a:t>90,113,114</a:t>
            </a:r>
          </a:p>
          <a:p>
            <a:pPr lvl="0"/>
            <a:r>
              <a:rPr/>
              <a:t>Parâmetros de proporção.</a:t>
            </a:r>
            <a:r>
              <a:rPr baseline="30000"/>
              <a:t>90,113,115,115</a:t>
            </a:r>
          </a:p>
          <a:p>
            <a:pPr lvl="0"/>
            <a:r>
              <a:rPr/>
              <a:t>Parâmetros de distribuição.</a:t>
            </a:r>
            <a:r>
              <a:rPr baseline="30000"/>
              <a:t>113</a:t>
            </a:r>
          </a:p>
          <a:p>
            <a:pPr lvl="0"/>
            <a:r>
              <a:rPr/>
              <a:t>Parâmetros de extremos.</a:t>
            </a:r>
            <a:r>
              <a:rPr baseline="30000"/>
              <a:t>90</a:t>
            </a:r>
          </a:p>
          <a:p>
            <a:pPr lvl="0" indent="0" marL="0">
              <a:buNone/>
            </a:pPr>
          </a:p>
          <a:p>
            <a:pPr lvl="0" indent="0" marL="0">
              <a:buNone/>
            </a:pPr>
            <a:r>
              <a:rPr/>
              <a:t>O pacote </a:t>
            </a:r>
            <a:r>
              <a:rPr i="1"/>
              <a:t>base</a:t>
            </a:r>
            <a:r>
              <a:rPr baseline="30000"/>
              <a:t>53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61</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61,90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61,90</a:t>
            </a:r>
          </a:p>
          <a:p>
            <a:pPr lvl="0"/>
            <a:r>
              <a:rPr/>
              <a:t>Testes não-paramétricos são úteis quando as suposições de normalidade não podem ser sustentadas.</a:t>
            </a:r>
            <a:r>
              <a:rPr baseline="30000"/>
              <a:t>90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61,116</a:t>
            </a:r>
          </a:p>
          <a:p>
            <a:pPr lvl="0"/>
            <a:r>
              <a:rPr/>
              <a:t>Testes não-paramétricos apresentam menor poder estatístico (maior erro tipo II) comparados aos testes paramétricos correspondentes.</a:t>
            </a:r>
            <a:r>
              <a:rPr baseline="30000"/>
              <a:t>90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90,113</a:t>
                </a:r>
              </a:p>
              <a:p>
                <a:pPr lvl="0"/>
                <a:r>
                  <a:rPr i="1"/>
                  <a:t>Mediana</a:t>
                </a:r>
                <a:r>
                  <a:rPr/>
                  <a:t>.</a:t>
                </a:r>
                <a:r>
                  <a:rPr baseline="30000"/>
                  <a:t>90,113</a:t>
                </a:r>
              </a:p>
              <a:p>
                <a:pPr lvl="0"/>
                <a:r>
                  <a:rPr i="1"/>
                  <a:t>Moda</a:t>
                </a:r>
                <a:r>
                  <a:rPr/>
                  <a:t>.</a:t>
                </a:r>
                <a:r>
                  <a:rPr baseline="30000"/>
                  <a:t>90,113</a:t>
                </a:r>
              </a:p>
              <a:p>
                <a:pPr lvl="0" indent="0" marL="0">
                  <a:buNone/>
                </a:pPr>
              </a:p>
              <a:p>
                <a:pPr lvl="0" indent="0" marL="0">
                  <a:buNone/>
                </a:pPr>
                <a:r>
                  <a:rPr/>
                  <a:t>O pacote </a:t>
                </a:r>
                <a:r>
                  <a:rPr i="1"/>
                  <a:t>base</a:t>
                </a:r>
                <a:r>
                  <a:rPr baseline="30000"/>
                  <a:t>53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90,113</a:t>
                </a:r>
              </a:p>
              <a:p>
                <a:pPr lvl="0"/>
                <a:r>
                  <a:rPr i="1"/>
                  <a:t>Desvio-padrão</a:t>
                </a:r>
                <a:r>
                  <a:rPr/>
                  <a:t>: Estima a variabilidade entre as observações e a média amostra, e estima a variabilidade na população.</a:t>
                </a:r>
                <a:r>
                  <a:rPr baseline="30000"/>
                  <a:t>114</a:t>
                </a:r>
              </a:p>
              <a:p>
                <a:pPr lvl="0"/>
                <a:r>
                  <a:rPr i="1"/>
                  <a:t>Erro-padrão</a:t>
                </a:r>
                <a:r>
                  <a:rPr/>
                  <a:t>: Estima a variabilidade teórica entre médias amostrais.</a:t>
                </a:r>
                <a:r>
                  <a:rPr baseline="30000"/>
                  <a:t>114</a:t>
                </a:r>
              </a:p>
              <a:p>
                <a:pPr lvl="0"/>
                <a:r>
                  <a:rPr i="1"/>
                  <a:t>Amplitude</a:t>
                </a:r>
                <a:r>
                  <a:rPr/>
                  <a:t>.</a:t>
                </a:r>
                <a:r>
                  <a:rPr baseline="30000"/>
                  <a:t>90,113</a:t>
                </a:r>
              </a:p>
              <a:p>
                <a:pPr lvl="0"/>
                <a:r>
                  <a:rPr i="1"/>
                  <a:t>Intervalo interquartil</a:t>
                </a:r>
                <a:r>
                  <a:rPr/>
                  <a:t>.</a:t>
                </a:r>
                <a:r>
                  <a:rPr baseline="30000"/>
                  <a:t>90,113</a:t>
                </a:r>
              </a:p>
              <a:p>
                <a:pPr lvl="0"/>
                <a:r>
                  <a:rPr i="1"/>
                  <a:t>Intervalo de confiança</a:t>
                </a:r>
                <a:r>
                  <a:rPr/>
                  <a:t>.</a:t>
                </a:r>
                <a:r>
                  <a:rPr baseline="30000"/>
                  <a:t>90,113</a:t>
                </a:r>
              </a:p>
              <a:p>
                <a:pPr lvl="0" indent="0" marL="0">
                  <a:buNone/>
                </a:pPr>
              </a:p>
              <a:p>
                <a:pPr lvl="0" indent="0" marL="0">
                  <a:buNone/>
                </a:pPr>
                <a:r>
                  <a:rPr/>
                  <a:t>O pacote </a:t>
                </a:r>
                <a:r>
                  <a:rPr i="1"/>
                  <a:t>base</a:t>
                </a:r>
                <a:r>
                  <a:rPr baseline="30000"/>
                  <a:t>53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90,113,115</a:t>
                </a:r>
              </a:p>
              <a:p>
                <a:pPr lvl="0"/>
                <a:r>
                  <a:rPr i="1"/>
                  <a:t>Frequência relativa</a:t>
                </a:r>
                <a:r>
                  <a:rPr/>
                  <a:t>.</a:t>
                </a:r>
                <a:r>
                  <a:rPr baseline="30000"/>
                  <a:t>90,113,115</a:t>
                </a:r>
              </a:p>
              <a:p>
                <a:pPr lvl="0"/>
                <a:r>
                  <a:rPr i="1"/>
                  <a:t>Percentil</a:t>
                </a:r>
                <a:r>
                  <a:rPr/>
                  <a:t>.</a:t>
                </a:r>
                <a:r>
                  <a:rPr baseline="30000"/>
                  <a:t>90,113,115</a:t>
                </a:r>
              </a:p>
              <a:p>
                <a:pPr lvl="0"/>
                <a:r>
                  <a:rPr i="1"/>
                  <a:t>Quantil</a:t>
                </a:r>
                <a:r>
                  <a:rPr/>
                  <a:t>: é o ponto de corte que define a divisão da amostra em grupos de tamanhos iguais. Portanto, não se referem aos grupos em si, mas aos valores que os dividem:</a:t>
                </a:r>
                <a:r>
                  <a:rPr baseline="30000"/>
                  <a:t>115</a:t>
                </a:r>
              </a:p>
              <a:p>
                <a:pPr lvl="1"/>
                <a:r>
                  <a:rPr/>
                  <a:t>Tercil: 2 valores que dividem a amostra em 3 grupos de tamanhos iguais.</a:t>
                </a:r>
                <a:r>
                  <a:rPr baseline="30000"/>
                  <a:t>115</a:t>
                </a:r>
              </a:p>
              <a:p>
                <a:pPr lvl="1"/>
                <a:r>
                  <a:rPr/>
                  <a:t>Quartil: 3 valores que dividem a amostra em 4 grupos de tamanhos iguais.</a:t>
                </a:r>
                <a:r>
                  <a:rPr baseline="30000"/>
                  <a:t>115</a:t>
                </a:r>
              </a:p>
              <a:p>
                <a:pPr lvl="1"/>
                <a:r>
                  <a:rPr/>
                  <a:t>Quintil: 4 valores que dividem a amostra em 5 grupos de tamanhos iguais.</a:t>
                </a:r>
                <a:r>
                  <a:rPr baseline="30000"/>
                  <a:t>115</a:t>
                </a:r>
              </a:p>
              <a:p>
                <a:pPr lvl="1"/>
                <a:r>
                  <a:rPr/>
                  <a:t>Decil: 9 valores que dividem a amostra em 10 grupos de tamanhos iguais.</a:t>
                </a:r>
                <a:r>
                  <a:rPr baseline="30000"/>
                  <a:t>115</a:t>
                </a:r>
              </a:p>
              <a:p>
                <a:pPr lvl="0" indent="0" marL="0">
                  <a:buNone/>
                </a:pPr>
              </a:p>
              <a:p>
                <a:pPr lvl="0" indent="0" marL="0">
                  <a:buNone/>
                </a:pPr>
                <a:r>
                  <a:rPr/>
                  <a:t>O pacote </a:t>
                </a:r>
                <a:r>
                  <a:rPr i="1"/>
                  <a:t>base</a:t>
                </a:r>
                <a:r>
                  <a:rPr baseline="30000"/>
                  <a:t>53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113</a:t>
                </a:r>
              </a:p>
              <a:p>
                <a:pPr lvl="0"/>
                <a:r>
                  <a:rPr i="1"/>
                  <a:t>Curtose</a:t>
                </a:r>
                <a:r>
                  <a:rPr/>
                  <a:t>.</a:t>
                </a:r>
                <a:r>
                  <a:rPr baseline="30000"/>
                  <a:t>113</a:t>
                </a:r>
              </a:p>
              <a:p>
                <a:pPr lvl="0" indent="0" marL="0">
                  <a:buNone/>
                </a:pPr>
              </a:p>
              <a:p>
                <a:pPr lvl="0" indent="0" marL="0">
                  <a:spcBef>
                    <a:spcPts val="3000"/>
                  </a:spcBef>
                  <a:buNone/>
                </a:pPr>
                <a:r>
                  <a:rPr b="1"/>
                  <a:t>Que parâmetros extremos podem ser estimados?</a:t>
                </a:r>
              </a:p>
              <a:p>
                <a:pPr lvl="0"/>
                <a:r>
                  <a:rPr i="1"/>
                  <a:t>Mínimo</a:t>
                </a:r>
                <a:r>
                  <a:rPr/>
                  <a:t>.</a:t>
                </a:r>
                <a:r>
                  <a:rPr baseline="30000"/>
                  <a:t>90</a:t>
                </a:r>
              </a:p>
              <a:p>
                <a:pPr lvl="0"/>
                <a:r>
                  <a:rPr i="1"/>
                  <a:t>Máximo</a:t>
                </a:r>
                <a:r>
                  <a:rPr/>
                  <a:t>.</a:t>
                </a:r>
                <a:r>
                  <a:rPr baseline="30000"/>
                  <a:t>90</a:t>
                </a:r>
              </a:p>
              <a:p>
                <a:pPr lvl="0" indent="0" marL="0">
                  <a:buNone/>
                </a:pPr>
              </a:p>
              <a:p>
                <a:pPr lvl="0" indent="0" marL="0">
                  <a:buNone/>
                </a:pPr>
                <a:r>
                  <a:rPr/>
                  <a:t>O pacote </a:t>
                </a:r>
                <a:r>
                  <a:rPr i="1"/>
                  <a:t>base</a:t>
                </a:r>
                <a:r>
                  <a:rPr baseline="30000"/>
                  <a:t>53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119</a:t>
            </a:r>
          </a:p>
          <a:p>
            <a:pPr lvl="0"/>
            <a:r>
              <a:rPr/>
              <a:t>Mais especificamente, um valor discrepante é uma observação incomum que exerce influência indevida em uma análise.</a:t>
            </a:r>
            <a:r>
              <a:rPr baseline="30000"/>
              <a:t>119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119</a:t>
            </a:r>
          </a:p>
          <a:p>
            <a:pPr lvl="0"/>
            <a:r>
              <a:rPr/>
              <a:t>Valores discrepantes na variável de desfecho podem exigir uma abordagem mais refinada, especialmente quando representam uma variação real na variável que está sendo medida.</a:t>
            </a:r>
            <a:r>
              <a:rPr baseline="30000"/>
              <a:t>119</a:t>
            </a:r>
          </a:p>
          <a:p>
            <a:pPr lvl="0"/>
            <a:r>
              <a:rPr/>
              <a:t>Valores discrepantes em uma (co)variável podem surgir devido a um projeto experimental inadequado; nesse caso, abandonar a observação ou transformar a covariável são opções adequadas.</a:t>
            </a:r>
            <a:r>
              <a:rPr baseline="30000"/>
              <a:t>119</a:t>
            </a:r>
          </a:p>
          <a:p>
            <a:pPr lvl="0"/>
            <a:r>
              <a:rPr/>
              <a:t>É importante reportar se existem valores discrepantes e como foram tratados.</a:t>
            </a:r>
            <a:r>
              <a:rPr baseline="30000"/>
              <a:t>119</a:t>
            </a:r>
          </a:p>
          <a:p>
            <a:pPr lvl="0" indent="0" marL="0">
              <a:buNone/>
            </a:pPr>
          </a:p>
          <a:p>
            <a:pPr lvl="0" indent="0" marL="0">
              <a:buNone/>
            </a:pPr>
            <a:r>
              <a:rPr/>
              <a:t>O pacote </a:t>
            </a:r>
            <a:r>
              <a:rPr i="1"/>
              <a:t>outliers</a:t>
            </a:r>
            <a:r>
              <a:rPr baseline="30000"/>
              <a:t>120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121</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122</a:t>
            </a:r>
            <a:r>
              <a:rPr/>
              <a:t>, nem deve ser utilizada para hipotetizar após os dados serem coletados (conhecido como </a:t>
            </a:r>
            <a:r>
              <a:rPr i="1"/>
              <a:t>Hypothesizing After Results are Known</a:t>
            </a:r>
            <a:r>
              <a:rPr/>
              <a:t>, HARKing)</a:t>
            </a:r>
            <a:r>
              <a:rPr baseline="30000"/>
              <a:t>123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57</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67</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125</a:t>
            </a:r>
          </a:p>
          <a:p>
            <a:pPr lvl="0" indent="0" marL="0">
              <a:buNone/>
            </a:pPr>
          </a:p>
          <a:p>
            <a:pPr lvl="0" indent="0" marL="0">
              <a:buNone/>
            </a:pPr>
            <a:r>
              <a:rPr/>
              <a:t>O pacote </a:t>
            </a:r>
            <a:r>
              <a:rPr i="1"/>
              <a:t>base</a:t>
            </a:r>
            <a:r>
              <a:rPr baseline="30000"/>
              <a:t>53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125</a:t>
            </a:r>
          </a:p>
          <a:p>
            <a:pPr lvl="0"/>
            <a:r>
              <a:rPr/>
              <a:t>Ordenação cronológica de variáveis com registros temporais (retrospectivos ou prospectivos).</a:t>
            </a:r>
            <a:r>
              <a:rPr baseline="30000"/>
              <a:t>125</a:t>
            </a:r>
          </a:p>
          <a:p>
            <a:pPr lvl="0"/>
            <a:r>
              <a:rPr/>
              <a:t>A distribuição das variáveis para verificação das suposições das análises planejadas.</a:t>
            </a:r>
            <a:r>
              <a:rPr baseline="30000"/>
              <a:t>125</a:t>
            </a:r>
          </a:p>
          <a:p>
            <a:pPr lvl="0"/>
            <a:r>
              <a:rPr/>
              <a:t>Ocorrência de efeitos teto e piso nas variáveis.</a:t>
            </a:r>
            <a:r>
              <a:rPr baseline="30000"/>
              <a:t>125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122</a:t>
                </a:r>
              </a:p>
              <a:p>
                <a:pPr lvl="0"/>
                <a:r>
                  <a:rPr/>
                  <a:t>Análise exploratória deve ser separada da análise inferencial de testes de hipóteses; a decisão sobre os modelos a testar deve ser feita </a:t>
                </a:r>
                <a:r>
                  <a:rPr i="1"/>
                  <a:t>a priori</a:t>
                </a:r>
                <a:r>
                  <a:rPr/>
                  <a:t>.</a:t>
                </a:r>
                <a:r>
                  <a:rPr baseline="30000"/>
                  <a:t>119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119</a:t>
                </a:r>
              </a:p>
              <a:p>
                <a:pPr lvl="0"/>
                <a:r>
                  <a:rPr/>
                  <a:t>A análise exploratória não deve ser usada para definir as questões e hipóteses científicas do estudo.</a:t>
                </a:r>
                <a:r>
                  <a:rPr baseline="30000"/>
                  <a:t>119</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119</a:t>
                </a:r>
              </a:p>
              <a:p>
                <a:pPr lvl="0"/>
                <a:r>
                  <a:rPr/>
                  <a:t>Verifique a existência e/ou influência de valores discrepantes (“fora da curva” ou </a:t>
                </a:r>
                <a:r>
                  <a:rPr i="1"/>
                  <a:t>outliers</a:t>
                </a:r>
                <a:r>
                  <a:rPr/>
                  <a:t>):</a:t>
                </a:r>
                <a:r>
                  <a:rPr baseline="30000"/>
                  <a:t>119,121,122</a:t>
                </a:r>
              </a:p>
              <a:p>
                <a:pPr lvl="1"/>
                <a:r>
                  <a:rPr/>
                  <a:t>Boxplots</a:t>
                </a:r>
              </a:p>
              <a:p>
                <a:pPr lvl="1"/>
                <a:r>
                  <a:rPr/>
                  <a:t>Gráficos quantil-quantil (Q-Q)</a:t>
                </a:r>
              </a:p>
              <a:p>
                <a:pPr lvl="0" indent="0" marL="0">
                  <a:buNone/>
                </a:pPr>
              </a:p>
              <a:p>
                <a:pPr lvl="0" indent="0" marL="0">
                  <a:buNone/>
                </a:pPr>
                <a:r>
                  <a:rPr/>
                  <a:t>O pacote </a:t>
                </a:r>
                <a:r>
                  <a:rPr i="1"/>
                  <a:t>graphics</a:t>
                </a:r>
                <a:r>
                  <a:rPr baseline="30000"/>
                  <a:t>132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119,121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119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61</a:t>
            </a:r>
          </a:p>
          <a:p>
            <a:pPr lvl="0"/>
            <a:r>
              <a:rPr/>
              <a:t>As análises descritivas geralmente compreendem a apresentação quantitativa (numérica) em tabelas e/ou gráficos.</a:t>
            </a:r>
            <a:r>
              <a:rPr baseline="30000"/>
              <a:t>61</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133</a:t>
            </a:r>
          </a:p>
          <a:p>
            <a:pPr lvl="0"/>
            <a:r>
              <a:rPr/>
              <a:t>Organização das tabelas: as variáveis são exibidas em linhas e os grupos são exibidos em colunas.</a:t>
            </a:r>
            <a:r>
              <a:rPr baseline="30000"/>
              <a:t>133</a:t>
            </a:r>
          </a:p>
          <a:p>
            <a:pPr lvl="0"/>
            <a:r>
              <a:rPr/>
              <a:t>Calcule percentagens para as colunas (isto é, entre grupos) e não entre linhas.</a:t>
            </a:r>
            <a:r>
              <a:rPr baseline="30000"/>
              <a:t>133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134,135</a:t>
                </a:r>
              </a:p>
              <a:p>
                <a:pPr lvl="0" indent="0" marL="0">
                  <a:buNone/>
                </a:pPr>
              </a:p>
              <a:p>
                <a:pPr lvl="0" indent="0" marL="0">
                  <a:spcBef>
                    <a:spcPts val="3000"/>
                  </a:spcBef>
                  <a:buNone/>
                </a:pPr>
                <a:r>
                  <a:rPr b="1"/>
                  <a:t>Quais são os erros mais comuns de preenchimento de tabelas?</a:t>
                </a:r>
              </a:p>
              <a:p>
                <a:pPr lvl="0"/>
                <a:r>
                  <a:rPr/>
                  <a:t>Erros tipográficos.</a:t>
                </a:r>
                <a:r>
                  <a:rPr baseline="30000"/>
                  <a:t>136</a:t>
                </a:r>
              </a:p>
              <a:p>
                <a:pPr lvl="0"/>
                <a:r>
                  <a:rPr/>
                  <a:t>Ausência de rótulos ou unidades nas variáveis.</a:t>
                </a:r>
                <a:r>
                  <a:rPr baseline="30000"/>
                  <a:t>136</a:t>
                </a:r>
              </a:p>
              <a:p>
                <a:pPr lvl="0"/>
                <a:r>
                  <a:rPr/>
                  <a:t>Relatar estatísticas incorretamente, tais como rotular variáveis contínuas como porcentagens.</a:t>
                </a:r>
                <a:r>
                  <a:rPr baseline="30000"/>
                  <a:t>136</a:t>
                </a:r>
              </a:p>
              <a:p>
                <a:pPr lvl="0"/>
                <a:r>
                  <a:rPr/>
                  <a:t>Estatísticas descritivas de tendência central (ex.: médias) relatadas sem a estatística de dispersão correspondente (ex.: desvio-padrão).</a:t>
                </a:r>
                <a:r>
                  <a:rPr baseline="30000"/>
                  <a:t>136</a:t>
                </a:r>
              </a:p>
              <a:p>
                <a:pPr lvl="0"/>
                <a:r>
                  <a:rPr/>
                  <a:t>Desvio-padrão nulo (</a:t>
                </a:r>
                <a14:m>
                  <m:oMath xmlns:m="http://schemas.openxmlformats.org/officeDocument/2006/math">
                    <m:r>
                      <m:t>σ</m:t>
                    </m:r>
                    <m:r>
                      <m:rPr>
                        <m:sty m:val="p"/>
                      </m:rPr>
                      <m:t>=</m:t>
                    </m:r>
                    <m:r>
                      <m:t>0</m:t>
                    </m:r>
                  </m:oMath>
                </a14:m>
                <a:r>
                  <a:rPr/>
                  <a:t>).</a:t>
                </a:r>
                <a:r>
                  <a:rPr baseline="30000"/>
                  <a:t>136</a:t>
                </a:r>
              </a:p>
              <a:p>
                <a:pPr lvl="0"/>
                <a:r>
                  <a:rPr/>
                  <a:t>Valores porcentuais que não correspondem ao numerador dividido pelo denominador.</a:t>
                </a:r>
                <a:r>
                  <a:rPr baseline="30000"/>
                  <a:t>136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138</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139,140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140</a:t>
            </a:r>
          </a:p>
          <a:p>
            <a:pPr lvl="0"/>
            <a:r>
              <a:rPr/>
              <a:t>Verificar aderência ao protocolo do estudo, incluindo critérios de inclusão/exclusão, tamanho da amostra e perdas amostrais.</a:t>
            </a:r>
            <a:r>
              <a:rPr baseline="30000"/>
              <a:t>140</a:t>
            </a:r>
          </a:p>
          <a:p>
            <a:pPr lvl="0"/>
            <a:r>
              <a:rPr/>
              <a:t>Permitir a replicação do estudo.</a:t>
            </a:r>
            <a:r>
              <a:rPr baseline="30000"/>
              <a:t>140</a:t>
            </a:r>
          </a:p>
          <a:p>
            <a:pPr lvl="0"/>
            <a:r>
              <a:rPr/>
              <a:t>Meta-analisar os dados junto a estudos similares.</a:t>
            </a:r>
            <a:r>
              <a:rPr baseline="30000"/>
              <a:t>140</a:t>
            </a:r>
          </a:p>
          <a:p>
            <a:pPr lvl="0"/>
            <a:r>
              <a:rPr/>
              <a:t>Avaliar a generalização (validade externa) das conclusões do estudo.</a:t>
            </a:r>
            <a:r>
              <a:rPr baseline="30000"/>
              <a:t>140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116,142</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139,144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139,144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139</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145</a:t>
            </a:r>
          </a:p>
          <a:p>
            <a:pPr lvl="0" indent="0" marL="0">
              <a:buNone/>
            </a:pPr>
          </a:p>
          <a:p>
            <a:pPr lvl="0" indent="0" marL="0">
              <a:buNone/>
            </a:pPr>
            <a:r>
              <a:rPr/>
              <a:t>Os pacotes </a:t>
            </a:r>
            <a:r>
              <a:rPr i="1"/>
              <a:t>ggplot2</a:t>
            </a:r>
            <a:r>
              <a:rPr baseline="30000"/>
              <a:t>146</a:t>
            </a:r>
            <a:r>
              <a:rPr/>
              <a:t>, </a:t>
            </a:r>
            <a:r>
              <a:rPr i="1"/>
              <a:t>plotly</a:t>
            </a:r>
            <a:r>
              <a:rPr baseline="30000"/>
              <a:t>147</a:t>
            </a:r>
            <a:r>
              <a:rPr/>
              <a:t> e </a:t>
            </a:r>
            <a:r>
              <a:rPr i="1"/>
              <a:t>corrplot</a:t>
            </a:r>
            <a:r>
              <a:rPr baseline="30000"/>
              <a:t>148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149</a:t>
            </a:r>
          </a:p>
          <a:p>
            <a:pPr lvl="0"/>
            <a:r>
              <a:rPr/>
              <a:t>Barras de erro mais longas representam mais imprecisão (maiores erros), enquanto barras mais curtas representam mais precisão na estimativa.</a:t>
            </a:r>
            <a:r>
              <a:rPr baseline="30000"/>
              <a:t>149</a:t>
            </a:r>
          </a:p>
          <a:p>
            <a:pPr lvl="0"/>
            <a:r>
              <a:rPr/>
              <a:t>Barras de erro descritivas geralmente apresentam a amplitude (mínimo-máximo) ou desvio-padrão.</a:t>
            </a:r>
            <a:r>
              <a:rPr baseline="30000"/>
              <a:t>149</a:t>
            </a:r>
          </a:p>
          <a:p>
            <a:pPr lvl="0"/>
            <a:r>
              <a:rPr/>
              <a:t>Barras de erro inferenciais geralmente apresentam o erro-padrão ou intervalo de confiança (por exemplo, de 95%).</a:t>
            </a:r>
            <a:r>
              <a:rPr baseline="30000"/>
              <a:t>149</a:t>
            </a:r>
          </a:p>
          <a:p>
            <a:pPr lvl="0"/>
            <a:r>
              <a:rPr/>
              <a:t>O comprimento das barras de erro sugere graficamente a imprecisão dos dados do estudo, uma vez que o valor verdadeiro da população pode estar em qualquer nível do intervalo da barra.</a:t>
            </a:r>
            <a:r>
              <a:rPr baseline="30000"/>
              <a:t>149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149</a:t>
            </a:r>
          </a:p>
          <a:p>
            <a:pPr lvl="0"/>
            <a:r>
              <a:rPr/>
              <a:t>Para análise inferencial de figuras, as barras de erro representadas por erro-padrão ou intervalo de confiança são preferíveis à amplitude ou desvio-padrão.</a:t>
            </a:r>
            <a:r>
              <a:rPr baseline="30000"/>
              <a:t>149</a:t>
            </a:r>
          </a:p>
          <a:p>
            <a:pPr lvl="0"/>
            <a:r>
              <a:rPr/>
              <a:t>Evite gráficos de barra e mostre a distribuição dos dados sempre que possível.</a:t>
            </a:r>
            <a:r>
              <a:rPr baseline="30000"/>
              <a:t>150</a:t>
            </a:r>
          </a:p>
          <a:p>
            <a:pPr lvl="0"/>
            <a:r>
              <a:rPr/>
              <a:t>Exiba os pontos de dados em boxplots.</a:t>
            </a:r>
            <a:r>
              <a:rPr baseline="30000"/>
              <a:t>150</a:t>
            </a:r>
          </a:p>
          <a:p>
            <a:pPr lvl="0"/>
            <a:r>
              <a:rPr/>
              <a:t>Use </a:t>
            </a:r>
            <a:r>
              <a:rPr i="1"/>
              <a:t>jitter</a:t>
            </a:r>
            <a:r>
              <a:rPr/>
              <a:t> simétrico em gráficos de pontos para permitir a visualização de todos os dados.</a:t>
            </a:r>
            <a:r>
              <a:rPr baseline="30000"/>
              <a:t>150</a:t>
            </a:r>
          </a:p>
          <a:p>
            <a:pPr lvl="0"/>
            <a:r>
              <a:rPr/>
              <a:t>Prefira palhetas de cor adaptadas para daltônicos.</a:t>
            </a:r>
            <a:r>
              <a:rPr baseline="30000"/>
              <a:t>150</a:t>
            </a:r>
          </a:p>
          <a:p>
            <a:pPr lvl="0" indent="0" marL="0">
              <a:buNone/>
            </a:pPr>
          </a:p>
          <a:p>
            <a:pPr lvl="0" indent="0" marL="0">
              <a:buNone/>
            </a:pPr>
            <a:r>
              <a:rPr/>
              <a:t>O pacote </a:t>
            </a:r>
            <a:r>
              <a:rPr i="1"/>
              <a:t>ggsci</a:t>
            </a:r>
            <a:r>
              <a:rPr baseline="30000"/>
              <a:t>151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153</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61</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155</a:t>
                </a:r>
              </a:p>
              <a:p>
                <a:pPr lvl="0"/>
                <a:r>
                  <a:rPr/>
                  <a:t>Inferência indutiva: Com base nos dados observados, avalia-se qual hipótese é mais defensável (isto é, mais provável).</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154</a:t>
            </a:r>
          </a:p>
          <a:p>
            <a:pPr lvl="0"/>
            <a:r>
              <a:rPr/>
              <a:t>Definir claramente os problemas e os objetivos da pesquisa são o ponto de partida de todos os estudos científicos.</a:t>
            </a:r>
            <a:r>
              <a:rPr baseline="30000"/>
              <a:t>60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156</a:t>
            </a:r>
          </a:p>
          <a:p>
            <a:pPr lvl="0"/>
            <a:r>
              <a:rPr/>
              <a:t>Desafio a ideias aceitas.</a:t>
            </a:r>
            <a:r>
              <a:rPr baseline="30000"/>
              <a:t>156</a:t>
            </a:r>
          </a:p>
          <a:p>
            <a:pPr lvl="0"/>
            <a:r>
              <a:rPr/>
              <a:t>Conflito entre ideias divergentes.</a:t>
            </a:r>
            <a:r>
              <a:rPr baseline="30000"/>
              <a:t>156</a:t>
            </a:r>
          </a:p>
          <a:p>
            <a:pPr lvl="0"/>
            <a:r>
              <a:rPr/>
              <a:t>Variações regionais, temporais e populacionais.</a:t>
            </a:r>
            <a:r>
              <a:rPr baseline="30000"/>
              <a:t>156</a:t>
            </a:r>
          </a:p>
          <a:p>
            <a:pPr lvl="0"/>
            <a:r>
              <a:rPr/>
              <a:t>Experiências dos próprios pesquisadores.</a:t>
            </a:r>
            <a:r>
              <a:rPr baseline="30000"/>
              <a:t>156</a:t>
            </a:r>
          </a:p>
          <a:p>
            <a:pPr lvl="0"/>
            <a:r>
              <a:rPr/>
              <a:t>Imaginação sem fronteiras ou limites convencionais.</a:t>
            </a:r>
            <a:r>
              <a:rPr baseline="30000"/>
              <a:t>156</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90</a:t>
                </a:r>
              </a:p>
              <a:p>
                <a:pPr lvl="0"/>
                <a:r>
                  <a:rPr/>
                  <a:t>Pode-se concluir sobre rejeitar ou não rejeitar a hipótese nula (</a:t>
                </a:r>
                <a14:m>
                  <m:oMath xmlns:m="http://schemas.openxmlformats.org/officeDocument/2006/math">
                    <m:sSub>
                      <m:e>
                        <m:r>
                          <m:t>H</m:t>
                        </m:r>
                      </m:e>
                      <m:sub>
                        <m:r>
                          <m:t>0</m:t>
                        </m:r>
                      </m:sub>
                    </m:sSub>
                  </m:oMath>
                </a14:m>
                <a:r>
                  <a:rPr/>
                  <a:t>).</a:t>
                </a:r>
                <a:r>
                  <a:rPr baseline="30000"/>
                  <a:t>90</a:t>
                </a:r>
              </a:p>
              <a:p>
                <a:pPr lvl="0"/>
                <a:r>
                  <a:rPr/>
                  <a:t>Não se conclui sobre a hipótese alternativa (</a:t>
                </a:r>
                <a14:m>
                  <m:oMath xmlns:m="http://schemas.openxmlformats.org/officeDocument/2006/math">
                    <m:sSub>
                      <m:e>
                        <m:r>
                          <m:t>H</m:t>
                        </m:r>
                      </m:e>
                      <m:sub>
                        <m:r>
                          <m:t>1</m:t>
                        </m:r>
                      </m:sub>
                    </m:sSub>
                  </m:oMath>
                </a14:m>
                <a:r>
                  <a:rPr/>
                  <a:t>).</a:t>
                </a:r>
                <a:r>
                  <a:rPr baseline="30000"/>
                  <a:t>113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157</a:t>
                </a:r>
              </a:p>
              <a:p>
                <a:pPr lvl="0"/>
                <a:r>
                  <a:rPr/>
                  <a:t>Teste de mínimos efeitos.</a:t>
                </a:r>
                <a:r>
                  <a:rPr baseline="30000"/>
                  <a:t>157</a:t>
                </a:r>
              </a:p>
              <a:p>
                <a:pPr lvl="0"/>
                <a:r>
                  <a:rPr/>
                  <a:t>Teste de equivalência.</a:t>
                </a:r>
                <a:r>
                  <a:rPr baseline="30000"/>
                  <a:t>157</a:t>
                </a:r>
              </a:p>
              <a:p>
                <a:pPr lvl="0"/>
                <a:r>
                  <a:rPr/>
                  <a:t>Teste de inferioridade.</a:t>
                </a:r>
                <a:r>
                  <a:rPr baseline="30000"/>
                  <a:t>157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57</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158</a:t>
                </a:r>
              </a:p>
              <a:p>
                <a:pPr lvl="0"/>
                <a:r>
                  <a:rPr/>
                  <a:t>Tamanho do efeito, como estimativa de significância substantiva (clínica).</a:t>
                </a:r>
                <a:r>
                  <a:rPr baseline="30000"/>
                  <a:t>158</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154</a:t>
                </a:r>
              </a:p>
              <a:p>
                <a:pPr lvl="0"/>
                <a:r>
                  <a:rPr/>
                  <a:t>Poder do teste pode ser calculado como (</a:t>
                </a:r>
                <a14:m>
                  <m:oMath xmlns:m="http://schemas.openxmlformats.org/officeDocument/2006/math">
                    <m:r>
                      <m:t>1</m:t>
                    </m:r>
                    <m:r>
                      <m:rPr>
                        <m:sty m:val="p"/>
                      </m:rPr>
                      <m:t>−</m:t>
                    </m:r>
                    <m:r>
                      <m:t>β</m:t>
                    </m:r>
                  </m:oMath>
                </a14:m>
                <a:r>
                  <a:rPr/>
                  <a:t>).</a:t>
                </a:r>
                <a:r>
                  <a:rPr baseline="30000"/>
                  <a:t>154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162</a:t>
                </a:r>
              </a:p>
              <a:p>
                <a:pPr lvl="0"/>
                <a:r>
                  <a:rPr/>
                  <a:t>Após a coleta de dados: a análise de poder objetiva informar estudos futuros a respeito do tamanho da amostra necessário para a detecção de um efeito significativo pré-especificado.</a:t>
                </a:r>
                <a:r>
                  <a:rPr baseline="30000"/>
                  <a:t>162</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133,162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158,170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158,170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158</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163</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172</a:t>
                </a:r>
              </a:p>
              <a:p>
                <a:pPr lvl="0"/>
                <a:r>
                  <a:rPr/>
                  <a:t>P-valores menores/maiores do que o nível de significância estatístico pré-estabelecido não devem ser utilizados como única fonte de informação para tomada de decisão em ciência.</a:t>
                </a:r>
                <a:r>
                  <a:rPr baseline="30000"/>
                  <a:t>172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172</a:t>
                </a:r>
              </a:p>
              <a:p>
                <a:pPr lvl="0"/>
                <a:r>
                  <a:rPr/>
                  <a:t>P-valor não mede o tamanho do efeito ou a relevância da sua observação.</a:t>
                </a:r>
                <a:r>
                  <a:rPr baseline="30000"/>
                  <a:t>172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172</a:t>
                </a:r>
              </a:p>
              <a:p>
                <a:pPr lvl="0"/>
                <a:r>
                  <a:rPr/>
                  <a:t>Evidência estatística de significância não provê informação sobre a magnitude do efeito observado e não necessariamente implica que o efeito é robusto.</a:t>
                </a:r>
                <a:r>
                  <a:rPr baseline="30000"/>
                  <a:t>124,173</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172</a:t>
                </a:r>
              </a:p>
              <a:p>
                <a:pPr lvl="0"/>
                <a:r>
                  <a:rPr/>
                  <a:t>Razão de verossimilhança.</a:t>
                </a:r>
                <a:r>
                  <a:rPr baseline="30000"/>
                  <a:t>172</a:t>
                </a:r>
              </a:p>
              <a:p>
                <a:pPr lvl="0"/>
                <a:r>
                  <a:rPr/>
                  <a:t>Métodos Bayesianos, fator Bayes.</a:t>
                </a:r>
                <a:r>
                  <a:rPr baseline="30000"/>
                  <a:t>172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175</a:t>
            </a:r>
          </a:p>
          <a:p>
            <a:pPr lvl="0"/>
            <a:r>
              <a:rPr/>
              <a:t>As decisões para especificação das análises estatísticas podem ser tão minuciosas que muitas vezes nem sequer são registadas como decisões e, assim, podem impactar na reprodutibilidade do estudo.</a:t>
            </a:r>
            <a:r>
              <a:rPr baseline="30000"/>
              <a:t>175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2024-01-05T13:56:13Z</dcterms:created>
  <dcterms:modified xsi:type="dcterms:W3CDTF">2024-01-05T10:56:16Z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