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presProps" Target="presProps.xml"/>
<Relationship Id="rId1" Type="http://schemas.openxmlformats.org/officeDocument/2006/relationships/slideMaster" Target="slideMasters/slideMaster1.xml"/>
<Relationship Id="rId162" Type="http://schemas.openxmlformats.org/officeDocument/2006/relationships/tableStyles" Target="tableStyles.xml"/>
<Relationship Id="rId161" Type="http://schemas.openxmlformats.org/officeDocument/2006/relationships/theme" Target="theme/theme1.xml"/>
<Relationship Id="rId16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jasp-stats.org" TargetMode="External"/>
<Relationship Id="rId5"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4300/jgme-d-12-00156.1" TargetMode="External"/>
<Relationship Id="rId135" Type="http://schemas.openxmlformats.org/officeDocument/2006/relationships/hyperlink" Target="https://doi.org/10.1177/2515245918770963" TargetMode="External"/>
<Relationship Id="rId136" Type="http://schemas.openxmlformats.org/officeDocument/2006/relationships/hyperlink" Target="https://doi.org/10.1093/jisesa/iew092"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5167/UZH-205154" TargetMode="External"/>
<Relationship Id="rId155" Type="http://schemas.openxmlformats.org/officeDocument/2006/relationships/hyperlink" Target="https://doi.org/10.1038/nn.4550" TargetMode="External"/>
<Relationship Id="rId156" Type="http://schemas.openxmlformats.org/officeDocument/2006/relationships/hyperlink" Target="https://doi.org/10.1177/17407745221123244" TargetMode="External"/>
<Relationship Id="rId157" Type="http://schemas.openxmlformats.org/officeDocument/2006/relationships/hyperlink" Target="https://CRAN.R-project.org/package=formatR" TargetMode="External"/>
<Relationship Id="rId158" Type="http://schemas.openxmlformats.org/officeDocument/2006/relationships/hyperlink" Target="https://doi.org/10.18637/jss.v088.i02" TargetMode="External"/>
<Relationship Id="rId159" Type="http://schemas.openxmlformats.org/officeDocument/2006/relationships/hyperlink" Target="https://doi.org/10.21449/ijate.661803" TargetMode="External"/>
<Relationship Id="rId160" Type="http://schemas.openxmlformats.org/officeDocument/2006/relationships/hyperlink" Target="https://doi.org/10.1080/08989621.2016.1257387" TargetMode="External"/>
<Relationship Id="rId161" Type="http://schemas.openxmlformats.org/officeDocument/2006/relationships/hyperlink" Target="https://CRAN.R-project.org/package=rmarkdown" TargetMode="External"/>
<Relationship Id="rId162" Type="http://schemas.openxmlformats.org/officeDocument/2006/relationships/hyperlink" Target="https://doi.org/10.1371/journal.pmed.1001747" TargetMode="External"/>
<Relationship Id="rId163" Type="http://schemas.openxmlformats.org/officeDocument/2006/relationships/hyperlink" Target="https://doi.org/10.1371/journal.pone.0262918" TargetMode="External"/>
<Relationship Id="rId164" Type="http://schemas.openxmlformats.org/officeDocument/2006/relationships/hyperlink" Target="https://doi.org/10.1186/s13063-022-06515-2" TargetMode="External"/>
<Relationship Id="rId165" Type="http://schemas.openxmlformats.org/officeDocument/2006/relationships/hyperlink" Target="https://doi.org/10.1161/circulationaha.121.055393" TargetMode="External"/>
<Relationship Id="rId166" Type="http://schemas.openxmlformats.org/officeDocument/2006/relationships/hyperlink" Target="https://doi.org/10.1016/j.jclinepi.2021.01.008" TargetMode="External"/>
<Relationship Id="rId167" Type="http://schemas.openxmlformats.org/officeDocument/2006/relationships/hyperlink" Target="https://doi.org/10.1016/j.urology.2020.05.002" TargetMode="External"/>
<Relationship Id="rId168" Type="http://schemas.openxmlformats.org/officeDocument/2006/relationships/hyperlink" Target="https://doi.org/10.1097/ju.0000000000000001" TargetMode="External"/>
<Relationship Id="rId169" Type="http://schemas.openxmlformats.org/officeDocument/2006/relationships/hyperlink" Target="https://doi.org/10.1001/jama.2017.18556" TargetMode="External"/>
<Relationship Id="rId170" Type="http://schemas.openxmlformats.org/officeDocument/2006/relationships/hyperlink" Target="https://doi.org/10.1016/j.ijnurstu.2014.09.006" TargetMode="External"/>
<Relationship Id="rId171" Type="http://schemas.openxmlformats.org/officeDocument/2006/relationships/hyperlink" Target="https://doi.org/10.1371/journal.pbio.1002128" TargetMode="External"/>
<Relationship Id="rId172" Type="http://schemas.openxmlformats.org/officeDocument/2006/relationships/hyperlink" Target="https://doi.org/10.1002/sim.6265" TargetMode="External"/>
<Relationship Id="rId173" Type="http://schemas.openxmlformats.org/officeDocument/2006/relationships/hyperlink" Target="https://doi.org/10.1136/bmj.a2201" TargetMode="External"/>
<Relationship Id="rId174" Type="http://schemas.openxmlformats.org/officeDocument/2006/relationships/hyperlink" Target="https://doi.org/10.1111/j.1464-5491.2004.01443.x" TargetMode="External"/>
<Relationship Id="rId175" Type="http://schemas.openxmlformats.org/officeDocument/2006/relationships/hyperlink" Target="https://doi.org/10.1136/bmj.292.6523.810" TargetMode="External"/>
<Relationship Id="rId176" Type="http://schemas.openxmlformats.org/officeDocument/2006/relationships/hyperlink" Target="https://doi.org/10.1213/ane.0000000000001863" TargetMode="External"/>
<Relationship Id="rId177" Type="http://schemas.openxmlformats.org/officeDocument/2006/relationships/hyperlink" Target="https://doi.org/10.1136/bjsports-2020-103652" TargetMode="External"/>
<Relationship Id="rId178" Type="http://schemas.openxmlformats.org/officeDocument/2006/relationships/hyperlink" Target="https://doi.org/10.1111/jcpt.13102" TargetMode="External"/>
<Relationship Id="rId179"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135</a:t>
                </a:r>
              </a:p>
              <a:p>
                <a:pPr lvl="0"/>
                <a:r>
                  <a:rPr/>
                  <a:t>Tamanho do efeito, como estimativa de significância substantiva (clínica).</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136</a:t>
            </a:r>
          </a:p>
          <a:p>
            <a:pPr lvl="0"/>
            <a:r>
              <a:rPr/>
              <a:t>Teste de mínimos efeitos.</a:t>
            </a:r>
            <a:r>
              <a:rPr baseline="30000"/>
              <a:t>136</a:t>
            </a:r>
          </a:p>
          <a:p>
            <a:pPr lvl="0"/>
            <a:r>
              <a:rPr/>
              <a:t>Teste de equivalência.</a:t>
            </a:r>
            <a:r>
              <a:rPr baseline="30000"/>
              <a:t>136</a:t>
            </a:r>
          </a:p>
          <a:p>
            <a:pPr lvl="0"/>
            <a:r>
              <a:rPr/>
              <a:t>Teste de inferioridade.</a:t>
            </a:r>
            <a:r>
              <a:rPr baseline="30000"/>
              <a:t>136</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em teste de hipótese?</a:t>
            </a:r>
          </a:p>
          <a:p>
            <a:pPr lvl="0"/>
            <a:r>
              <a:rPr/>
              <a:t>.[REF]</a:t>
            </a:r>
          </a:p>
          <a:p>
            <a:pPr lvl="0" indent="0" marL="0">
              <a:buNone/>
            </a:pPr>
          </a:p>
          <a:p>
            <a:pPr lvl="0" indent="0" marL="0">
              <a:spcBef>
                <a:spcPts val="3000"/>
              </a:spcBef>
              <a:buNone/>
            </a:pPr>
            <a:r>
              <a:rPr b="1"/>
              <a:t>O que são resultados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137</a:t>
            </a:r>
          </a:p>
          <a:p>
            <a:pPr lvl="0"/>
            <a:r>
              <a:rPr/>
              <a:t>Resultados negativos permitem um melhor planejamento das pesquisas futuras e pode aumentar suas chances de sucesso.</a:t>
            </a:r>
            <a:r>
              <a:rPr baseline="30000"/>
              <a:t>137</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Erros de inferência</a:t>
                </a:r>
              </a:p>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a:p>
                <a:pPr lvl="0" indent="0" marL="0">
                  <a:buNone/>
                </a:pPr>
                <a:r>
                  <a:rPr/>
                  <a:t>x## P-valor {#p-valor}</a:t>
                </a:r>
              </a:p>
              <a:p>
                <a:pPr lvl="0" indent="0" marL="0">
                  <a:buNone/>
                </a:pPr>
              </a:p>
              <a:p>
                <a:pPr lvl="0" indent="0" marL="0">
                  <a:spcBef>
                    <a:spcPts val="3000"/>
                  </a:spcBef>
                  <a:buNone/>
                </a:pPr>
                <a:r>
                  <a:rPr b="1"/>
                  <a:t>O que é o P-valor?</a:t>
                </a:r>
              </a:p>
              <a:p>
                <a:pPr lvl="0"/>
                <a:r>
                  <a:rPr/>
                  <a:t>.[REF]</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135</a:t>
                </a:r>
              </a:p>
              <a:p>
                <a:pPr lvl="0" indent="0" marL="0">
                  <a:buNone/>
                </a:pPr>
              </a:p>
              <a:p>
                <a:pPr lvl="0" indent="0" marL="0">
                  <a:spcBef>
                    <a:spcPts val="3000"/>
                  </a:spcBef>
                  <a:buNone/>
                </a:pPr>
                <a:r>
                  <a:rPr b="1"/>
                  <a:t>Quais são os tipos de tamanho do efeito?</a:t>
                </a:r>
              </a:p>
              <a:p>
                <a:pPr lvl="0"/>
                <a:r>
                  <a:rPr/>
                  <a:t>Diferenças padronizadas entre grupos:</a:t>
                </a:r>
                <a:r>
                  <a:rPr baseline="30000"/>
                  <a:t>135,138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135,138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155</a:t>
            </a:r>
          </a:p>
          <a:p>
            <a:pPr lvl="0"/>
            <a:r>
              <a:rPr/>
              <a:t>Defina os tipos de variáveis adequadamente no banco de dados.</a:t>
            </a:r>
            <a:r>
              <a:rPr baseline="30000"/>
              <a:t>155</a:t>
            </a:r>
          </a:p>
          <a:p>
            <a:pPr lvl="0"/>
            <a:r>
              <a:rPr/>
              <a:t>Defina constantes - isto é, variáveis de valor fixo - ao invés de digitar valores.</a:t>
            </a:r>
            <a:r>
              <a:rPr baseline="30000"/>
              <a:t>155</a:t>
            </a:r>
          </a:p>
          <a:p>
            <a:pPr lvl="0"/>
            <a:r>
              <a:rPr/>
              <a:t>Use e cite os pacotes disponíveis para suas análises.</a:t>
            </a:r>
            <a:r>
              <a:rPr baseline="30000"/>
              <a:t>155</a:t>
            </a:r>
          </a:p>
          <a:p>
            <a:pPr lvl="0"/>
            <a:r>
              <a:rPr/>
              <a:t>Controle as versões do script.</a:t>
            </a:r>
            <a:r>
              <a:rPr baseline="30000"/>
              <a:t>155,156</a:t>
            </a:r>
          </a:p>
          <a:p>
            <a:pPr lvl="0"/>
            <a:r>
              <a:rPr/>
              <a:t>Teste o script antes de sua utilização.</a:t>
            </a:r>
            <a:r>
              <a:rPr baseline="30000"/>
              <a:t>155</a:t>
            </a:r>
          </a:p>
          <a:p>
            <a:pPr lvl="0"/>
            <a:r>
              <a:rPr/>
              <a:t>Conduza revisão por pares do código durante a redação (digitação em dupla).</a:t>
            </a:r>
            <a:r>
              <a:rPr baseline="30000"/>
              <a:t>155</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156</a:t>
            </a:r>
          </a:p>
          <a:p>
            <a:pPr lvl="0"/>
            <a:r>
              <a:rPr/>
              <a:t>Minimamente, partes importantes incluindo implementações de novos algoritmos e dados que permitam reproduzir um resultado importante.</a:t>
            </a:r>
            <a:r>
              <a:rPr baseline="30000"/>
              <a:t>156</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156</a:t>
            </a:r>
          </a:p>
          <a:p>
            <a:pPr lvl="0"/>
            <a:r>
              <a:rPr/>
              <a:t>Escolha uma licença apropriada para garantir como outros usarão seus scripts.</a:t>
            </a:r>
            <a:r>
              <a:rPr baseline="30000"/>
              <a:t>156</a:t>
            </a:r>
          </a:p>
          <a:p>
            <a:pPr lvl="0"/>
            <a:r>
              <a:rPr/>
              <a:t>Providencie a documentação sobre seu script (ex.: arquivos </a:t>
            </a:r>
            <a:r>
              <a:rPr i="1"/>
              <a:t>README</a:t>
            </a:r>
            <a:r>
              <a:rPr/>
              <a:t>).</a:t>
            </a:r>
            <a:r>
              <a:rPr baseline="30000"/>
              <a:t>156</a:t>
            </a:r>
          </a:p>
          <a:p>
            <a:pPr lvl="0"/>
            <a:r>
              <a:rPr/>
              <a:t>Compartilhar todos os pacotes relacionados à sua análise.</a:t>
            </a:r>
            <a:r>
              <a:rPr baseline="30000"/>
              <a:t>157</a:t>
            </a:r>
          </a:p>
          <a:p>
            <a:pPr lvl="0" indent="0" marL="0">
              <a:buNone/>
            </a:pPr>
          </a:p>
          <a:p>
            <a:pPr lvl="0" indent="0" marL="0">
              <a:buNone/>
            </a:pPr>
            <a:r>
              <a:rPr/>
              <a:t>O pacote </a:t>
            </a:r>
            <a:r>
              <a:rPr i="1"/>
              <a:t>formatR</a:t>
            </a:r>
            <a:r>
              <a:rPr baseline="30000"/>
              <a:t>158</a:t>
            </a:r>
            <a:r>
              <a:rPr/>
              <a:t> fornece a função </a:t>
            </a:r>
            <a:r>
              <a:rPr i="1">
                <a:hlinkClick r:id="rId3"/>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JASP</a:t>
            </a:r>
            <a:r>
              <a:rPr/>
              <a:t>.</a:t>
            </a:r>
            <a:r>
              <a:rPr baseline="30000"/>
              <a:t>159</a:t>
            </a:r>
          </a:p>
          <a:p>
            <a:pPr lvl="0"/>
            <a:r>
              <a:rPr>
                <a:hlinkClick r:id="rId5"/>
              </a:rPr>
              <a:t>jamovi</a:t>
            </a:r>
            <a:r>
              <a:rPr/>
              <a:t>.</a:t>
            </a:r>
            <a:r>
              <a:rPr baseline="30000"/>
              <a:t>160</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em ciência é a habilidade de se obter resultados iguais ou similares quando um experimento ou teste é repetido.</a:t>
            </a:r>
            <a:r>
              <a:rPr baseline="30000"/>
              <a:t>161</a:t>
            </a:r>
          </a:p>
          <a:p>
            <a:pPr lvl="0"/>
            <a:r>
              <a:rPr/>
              <a:t>Analisar a reprodutibilidade pode fornecer evidências a respeito da objetividade e confibilidade dos achados, em detrimento de terem sido obtidos devido a vieses ou ao acaso.</a:t>
            </a:r>
            <a:r>
              <a:rPr baseline="30000"/>
              <a:t>161</a:t>
            </a:r>
          </a:p>
          <a:p>
            <a:pPr lvl="0"/>
            <a:r>
              <a:rPr/>
              <a:t>A reprodutibilidade não é apenas uma questão metodológica, mas também ética, uma vez que pode envolver mal práticas científicas como fabricação e/ou falsificação de dados.</a:t>
            </a:r>
            <a:r>
              <a:rPr baseline="30000"/>
              <a:t>161</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162</a:t>
            </a:r>
          </a:p>
          <a:p>
            <a:pPr lvl="0" indent="0" marL="0">
              <a:buNone/>
            </a:pPr>
          </a:p>
          <a:p>
            <a:pPr lvl="0" indent="0" marL="0">
              <a:spcBef>
                <a:spcPts val="3000"/>
              </a:spcBef>
              <a:buNone/>
            </a:pPr>
            <a:r>
              <a:rPr b="1"/>
              <a:t>Como manuscritos reprodutíveis contribuem para a ciência ?</a:t>
            </a:r>
          </a:p>
          <a:p>
            <a:pPr lvl="0"/>
            <a:r>
              <a:rPr/>
              <a:t>O compartilhamento de bancos de dados e seus scripts de análise estatística permitem a adoção de práticas reprodutíveis, tais como a reanálise dos dados.</a:t>
            </a:r>
            <a:r>
              <a:rPr baseline="30000"/>
              <a:t>163</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164</a:t>
            </a:r>
          </a:p>
          <a:p>
            <a:pPr lvl="0"/>
            <a:r>
              <a:rPr i="1"/>
              <a:t>Principles and recommendations for incorporating estimands into clinical study protocol templates</a:t>
            </a:r>
            <a:r>
              <a:rPr/>
              <a:t>.</a:t>
            </a:r>
            <a:r>
              <a:rPr baseline="30000"/>
              <a:t>165</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166</a:t>
            </a:r>
          </a:p>
          <a:p>
            <a:pPr lvl="0"/>
            <a:r>
              <a:rPr i="1"/>
              <a:t>Framework for the treatment and reporting of missing data in observational studies: The Treatment And Reporting of Missing data in Observational Studies framework</a:t>
            </a:r>
            <a:r>
              <a:rPr/>
              <a:t>.</a:t>
            </a:r>
            <a:r>
              <a:rPr baseline="30000"/>
              <a:t>167</a:t>
            </a:r>
          </a:p>
          <a:p>
            <a:pPr lvl="0"/>
            <a:r>
              <a:rPr i="1"/>
              <a:t>Guidelines for reporting of figures and tables for clinical research in urology</a:t>
            </a:r>
            <a:r>
              <a:rPr/>
              <a:t>.</a:t>
            </a:r>
            <a:r>
              <a:rPr baseline="30000"/>
              <a:t>168</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169</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170</a:t>
            </a:r>
          </a:p>
          <a:p>
            <a:pPr lvl="0"/>
            <a:r>
              <a:rPr i="1"/>
              <a:t>Basic statistical reporting for articles published in Biomedical Journals: The ‘’Statistical Analyses and Methods in the Published Literature’’ or the SAMPL Guidelines</a:t>
            </a:r>
            <a:r>
              <a:rPr/>
              <a:t>.</a:t>
            </a:r>
            <a:r>
              <a:rPr baseline="30000"/>
              <a:t>171</a:t>
            </a:r>
          </a:p>
          <a:p>
            <a:pPr lvl="0"/>
            <a:r>
              <a:rPr i="1"/>
              <a:t>Beyond Bar and Line Graphs: Time for a New Data Presentation Paradigm</a:t>
            </a:r>
            <a:r>
              <a:rPr/>
              <a:t>.</a:t>
            </a:r>
            <a:r>
              <a:rPr baseline="30000"/>
              <a:t>172</a:t>
            </a:r>
          </a:p>
          <a:p>
            <a:pPr lvl="0"/>
            <a:r>
              <a:rPr i="1"/>
              <a:t>STRengthening analytical thinking for observational studies: the STRATOS initiative</a:t>
            </a:r>
            <a:r>
              <a:rPr/>
              <a:t>.</a:t>
            </a:r>
            <a:r>
              <a:rPr baseline="30000"/>
              <a:t>173</a:t>
            </a:r>
          </a:p>
          <a:p>
            <a:pPr lvl="0"/>
            <a:r>
              <a:rPr i="1"/>
              <a:t>Research methods and reporting</a:t>
            </a:r>
            <a:r>
              <a:rPr/>
              <a:t>.</a:t>
            </a:r>
            <a:r>
              <a:rPr baseline="30000"/>
              <a:t>174</a:t>
            </a:r>
          </a:p>
          <a:p>
            <a:pPr lvl="0"/>
            <a:r>
              <a:rPr i="1"/>
              <a:t>How to ensure your paper is rejected by the statistical reviewer</a:t>
            </a:r>
            <a:r>
              <a:rPr/>
              <a:t>.</a:t>
            </a:r>
            <a:r>
              <a:rPr baseline="30000"/>
              <a:t>175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176</a:t>
            </a:r>
          </a:p>
          <a:p>
            <a:pPr lvl="0"/>
            <a:r>
              <a:rPr/>
              <a:t>Trabalhos acadêmicos que relatam análises de dados devem ser passar por revisão por pares que inclua apreciação da análise estatística, e sua adequação ao delineamento do estudo e instrumentos utilizados.</a:t>
            </a:r>
            <a:r>
              <a:rPr baseline="30000"/>
              <a:t>177</a:t>
            </a:r>
          </a:p>
          <a:p>
            <a:pPr lvl="0"/>
            <a:r>
              <a:rPr/>
              <a:t>Checklists não são suficientes para garantir a qualidade técnica da pesquisa, mas podem contribuir para a revisão por pares.</a:t>
            </a:r>
            <a:r>
              <a:rPr baseline="30000"/>
              <a:t>177</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178</a:t>
            </a:r>
          </a:p>
          <a:p>
            <a:pPr lvl="0"/>
            <a:r>
              <a:rPr i="1"/>
              <a:t>Checklist for clinical applicability of subgroup analysis</a:t>
            </a:r>
            <a:r>
              <a:rPr/>
              <a:t>.</a:t>
            </a:r>
            <a:r>
              <a:rPr baseline="30000"/>
              <a:t>179</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180</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a:t>
            </a:r>
            <a:r>
              <a:rPr i="1"/>
              <a:t>R: A Language and Environment for Statistical Computing</a:t>
            </a:r>
            <a:r>
              <a:rPr/>
              <a:t>. Vienna, Austria: R Foundation for Statistical Computing; 2023.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Sullivan GM, Feinn R. Using Effect Sizeor Why the </a:t>
            </a:r>
            <a:r>
              <a:rPr i="1"/>
              <a:t>P</a:t>
            </a:r>
            <a:r>
              <a:rPr/>
              <a:t> Value Is Not Enough. </a:t>
            </a:r>
            <a:r>
              <a:rPr i="1"/>
              <a:t>Journal of Graduate Medical Education</a:t>
            </a:r>
            <a:r>
              <a:rPr/>
              <a:t>. 2012;4(3):279-282. doi:</a:t>
            </a:r>
            <a:r>
              <a:rPr>
                <a:hlinkClick r:id="rId134"/>
              </a:rPr>
              <a:t>10.4300/jgme-d-12-00156.1</a:t>
            </a:r>
          </a:p>
          <a:p>
            <a:pPr lvl="0" indent="0" marL="0">
              <a:buNone/>
            </a:pPr>
            <a:r>
              <a:rPr/>
              <a:t>136. Lakens D, Scheel AM, Isager PM. Equivalence Testing for Psychological Research: A Tutorial. </a:t>
            </a:r>
            <a:r>
              <a:rPr i="1"/>
              <a:t>Advances in Methods and Practices in Psychological Science</a:t>
            </a:r>
            <a:r>
              <a:rPr/>
              <a:t>. 2018;1(2):259-269. doi:</a:t>
            </a:r>
            <a:r>
              <a:rPr>
                <a:hlinkClick r:id="rId135"/>
              </a:rPr>
              <a:t>10.1177/2515245918770963</a:t>
            </a:r>
          </a:p>
          <a:p>
            <a:pPr lvl="0" indent="0" marL="0">
              <a:buNone/>
            </a:pPr>
            <a:r>
              <a:rPr/>
              <a:t>137. Weintraub PG. The Importance of Publishing Negative Results. </a:t>
            </a:r>
            <a:r>
              <a:rPr i="1"/>
              <a:t>Journal of Insect Science</a:t>
            </a:r>
            <a:r>
              <a:rPr/>
              <a:t>. 2016;16(1):109. doi:</a:t>
            </a:r>
            <a:r>
              <a:rPr>
                <a:hlinkClick r:id="rId136"/>
              </a:rPr>
              <a:t>10.1093/jisesa/iew092</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Schwab, Simon, Held, Leonhard. Statistical programming: Small mistakes, big impacts. </a:t>
            </a:r>
            <a:r>
              <a:rPr i="1"/>
              <a:t>Wiley-Blackwell Publishing, Inc</a:t>
            </a:r>
            <a:r>
              <a:rPr/>
              <a:t>. 2021. doi:</a:t>
            </a:r>
            <a:r>
              <a:rPr>
                <a:hlinkClick r:id="rId154"/>
              </a:rPr>
              <a:t>10.5167/UZH-205154</a:t>
            </a:r>
          </a:p>
          <a:p>
            <a:pPr lvl="0" indent="0" marL="0">
              <a:buNone/>
            </a:pPr>
            <a:r>
              <a:rPr/>
              <a:t>156. Eglen SJ, Marwick B, Halchenko YO, et al. Toward standard practices for sharing computer code and programs in neuroscience. </a:t>
            </a:r>
            <a:r>
              <a:rPr i="1"/>
              <a:t>Nature Neuroscience</a:t>
            </a:r>
            <a:r>
              <a:rPr/>
              <a:t>. 2017;20(6):770-773. doi:</a:t>
            </a:r>
            <a:r>
              <a:rPr>
                <a:hlinkClick r:id="rId155"/>
              </a:rPr>
              <a:t>10.1038/nn.4550</a:t>
            </a:r>
          </a:p>
          <a:p>
            <a:pPr lvl="0" indent="0" marL="0">
              <a:buNone/>
            </a:pPr>
            <a:r>
              <a:rPr/>
              <a:t>157. Zhao Y, Xiao N, Anderson K, Zhang Y. Electronic common technical document submission with analysis using R. </a:t>
            </a:r>
            <a:r>
              <a:rPr i="1"/>
              <a:t>Clinical Trials</a:t>
            </a:r>
            <a:r>
              <a:rPr/>
              <a:t>. 2022;20(1):89-92. doi:</a:t>
            </a:r>
            <a:r>
              <a:rPr>
                <a:hlinkClick r:id="rId156"/>
              </a:rPr>
              <a:t>10.1177/17407745221123244</a:t>
            </a:r>
          </a:p>
          <a:p>
            <a:pPr lvl="0" indent="0" marL="0">
              <a:buNone/>
            </a:pPr>
            <a:r>
              <a:rPr/>
              <a:t>158. Xie Y. formatR: Format r code automatically. 2022. </a:t>
            </a:r>
            <a:r>
              <a:rPr>
                <a:hlinkClick r:id="rId157"/>
              </a:rPr>
              <a:t>https://CRAN.R-project.org/package=formatR.</a:t>
            </a:r>
          </a:p>
          <a:p>
            <a:pPr lvl="0" indent="0" marL="0">
              <a:buNone/>
            </a:pPr>
            <a:r>
              <a:rPr/>
              <a:t>159. Love J, Selker R, Marsman M, et al. </a:t>
            </a:r>
            <a:r>
              <a:rPr b="1"/>
              <a:t>JASP</a:t>
            </a:r>
            <a:r>
              <a:rPr/>
              <a:t>: Graphical Statistical Software for Common Statistical Designs. </a:t>
            </a:r>
            <a:r>
              <a:rPr i="1"/>
              <a:t>Journal of Statistical Software</a:t>
            </a:r>
            <a:r>
              <a:rPr/>
              <a:t>. 2019;88(2). doi:</a:t>
            </a:r>
            <a:r>
              <a:rPr>
                <a:hlinkClick r:id="rId158"/>
              </a:rPr>
              <a:t>10.18637/jss.v088.i02</a:t>
            </a:r>
          </a:p>
          <a:p>
            <a:pPr lvl="0" indent="0" marL="0">
              <a:buNone/>
            </a:pPr>
            <a:r>
              <a:rPr/>
              <a:t>160. ŞAHİN M, AYBEK E. Jamovi: An easy to use statistical software for the social scientists. </a:t>
            </a:r>
            <a:r>
              <a:rPr i="1"/>
              <a:t>International Journal of Assessment Tools in Education</a:t>
            </a:r>
            <a:r>
              <a:rPr/>
              <a:t>. 2020;6(4):670-692. doi:</a:t>
            </a:r>
            <a:r>
              <a:rPr>
                <a:hlinkClick r:id="rId159"/>
              </a:rPr>
              <a:t>10.21449/ijate.661803</a:t>
            </a:r>
          </a:p>
          <a:p>
            <a:pPr lvl="0" indent="0" marL="0">
              <a:buNone/>
            </a:pPr>
            <a:r>
              <a:rPr/>
              <a:t>161. Resnik DB, Shamoo AE. Reproducibility and Research Integrity. </a:t>
            </a:r>
            <a:r>
              <a:rPr i="1"/>
              <a:t>Accountability in Research</a:t>
            </a:r>
            <a:r>
              <a:rPr/>
              <a:t>. 2016;24(2):116-123. doi:</a:t>
            </a:r>
            <a:r>
              <a:rPr>
                <a:hlinkClick r:id="rId160"/>
              </a:rPr>
              <a:t>10.1080/08989621.2016.1257387</a:t>
            </a:r>
          </a:p>
          <a:p>
            <a:pPr lvl="0" indent="0" marL="0">
              <a:buNone/>
            </a:pPr>
            <a:r>
              <a:rPr/>
              <a:t>162. Allaire J, Xie Y, Dervieux C, et al. </a:t>
            </a:r>
            <a:r>
              <a:rPr i="1"/>
              <a:t>Rmarkdown: Dynamic Documents for r</a:t>
            </a:r>
            <a:r>
              <a:rPr/>
              <a:t>.; 2023. </a:t>
            </a:r>
            <a:r>
              <a:rPr>
                <a:hlinkClick r:id="rId161"/>
              </a:rPr>
              <a:t>https://CRAN.R-project.org/package=rmarkdown.</a:t>
            </a:r>
          </a:p>
          <a:p>
            <a:pPr lvl="0" indent="0" marL="0">
              <a:buNone/>
            </a:pPr>
            <a:r>
              <a:rPr/>
              <a:t>163. Ioannidis JPA. How to Make More Published Research True. </a:t>
            </a:r>
            <a:r>
              <a:rPr i="1"/>
              <a:t>PLoS Medicine</a:t>
            </a:r>
            <a:r>
              <a:rPr/>
              <a:t>. 2014;11(10):e1001747. doi:</a:t>
            </a:r>
            <a:r>
              <a:rPr>
                <a:hlinkClick r:id="rId162"/>
              </a:rPr>
              <a:t>10.1371/journal.pmed.1001747</a:t>
            </a:r>
          </a:p>
          <a:p>
            <a:pPr lvl="0" indent="0" marL="0">
              <a:buNone/>
            </a:pPr>
            <a:r>
              <a:rPr/>
              <a:t>164. Wallisch C, Bach P, Hafermann L, et al. Review of guidance papers on regression modeling in statistical series of medical journals. Mathes T, ed. </a:t>
            </a:r>
            <a:r>
              <a:rPr i="1"/>
              <a:t>PLOS ONE</a:t>
            </a:r>
            <a:r>
              <a:rPr/>
              <a:t>. 2022;17(1):e0262918. doi:</a:t>
            </a:r>
            <a:r>
              <a:rPr>
                <a:hlinkClick r:id="rId163"/>
              </a:rPr>
              <a:t>10.1371/journal.pone.0262918</a:t>
            </a:r>
          </a:p>
          <a:p>
            <a:pPr lvl="0" indent="0" marL="0">
              <a:buNone/>
            </a:pPr>
            <a:r>
              <a:rPr/>
              <a:t>165. Lynggaard H, Bell J, Lösch C, et al. Principles and recommendations for incorporating estimands into clinical study protocol templates. </a:t>
            </a:r>
            <a:r>
              <a:rPr i="1"/>
              <a:t>Trials</a:t>
            </a:r>
            <a:r>
              <a:rPr/>
              <a:t>. 2022;23(1). doi:</a:t>
            </a:r>
            <a:r>
              <a:rPr>
                <a:hlinkClick r:id="rId164"/>
              </a:rPr>
              <a:t>10.1186/s13063-022-06515-2</a:t>
            </a:r>
          </a:p>
          <a:p>
            <a:pPr lvl="0" indent="0" marL="0">
              <a:buNone/>
            </a:pPr>
            <a:r>
              <a:rPr/>
              <a:t>166. Althouse AD, Below JE, Claggett BL, et al. Recommendations for Statistical Reporting in Cardiovascular Medicine: A Special Report From the American Heart Association. </a:t>
            </a:r>
            <a:r>
              <a:rPr i="1"/>
              <a:t>Circulation</a:t>
            </a:r>
            <a:r>
              <a:rPr/>
              <a:t>. 2021;144(4). doi:</a:t>
            </a:r>
            <a:r>
              <a:rPr>
                <a:hlinkClick r:id="rId165"/>
              </a:rPr>
              <a:t>10.1161/circulationaha.121.055393</a:t>
            </a:r>
          </a:p>
          <a:p>
            <a:pPr lvl="0" indent="0" marL="0">
              <a:buNone/>
            </a:pPr>
            <a:r>
              <a:rPr/>
              <a:t>167.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66"/>
              </a:rPr>
              <a:t>10.1016/j.jclinepi.2021.01.008</a:t>
            </a:r>
          </a:p>
          <a:p>
            <a:pPr lvl="0" indent="0" marL="0">
              <a:buNone/>
            </a:pPr>
            <a:r>
              <a:rPr/>
              <a:t>168. Vickers AJ, Assel MJ, Sjoberg DD, et al. Guidelines for Reporting of Figures and Tables for Clinical Research in Urology. </a:t>
            </a:r>
            <a:r>
              <a:rPr i="1"/>
              <a:t>Urology</a:t>
            </a:r>
            <a:r>
              <a:rPr/>
              <a:t>. 2020;142:1-13. doi:</a:t>
            </a:r>
            <a:r>
              <a:rPr>
                <a:hlinkClick r:id="rId167"/>
              </a:rPr>
              <a:t>10.1016/j.urology.2020.05.002</a:t>
            </a:r>
          </a:p>
          <a:p>
            <a:pPr lvl="0" indent="0" marL="0">
              <a:buNone/>
            </a:pPr>
            <a:r>
              <a:rPr/>
              <a:t>169. Assel M, Sjoberg D, Elders A, et al. Guidelines for Reporting of Statistics for Clinical Research in Urology. </a:t>
            </a:r>
            <a:r>
              <a:rPr i="1"/>
              <a:t>Journal of Urology</a:t>
            </a:r>
            <a:r>
              <a:rPr/>
              <a:t>. 2019;201(3):595-604. doi:</a:t>
            </a:r>
            <a:r>
              <a:rPr>
                <a:hlinkClick r:id="rId168"/>
              </a:rPr>
              <a:t>10.1097/ju.0000000000000001</a:t>
            </a:r>
          </a:p>
          <a:p>
            <a:pPr lvl="0" indent="0" marL="0">
              <a:buNone/>
            </a:pPr>
            <a:r>
              <a:rPr/>
              <a:t>170. Gamble C, Krishan A, Stocken D, et al. Guidelines for the Content of Statistical Analysis Plans in Clinical Trials. </a:t>
            </a:r>
            <a:r>
              <a:rPr i="1"/>
              <a:t>JAMA</a:t>
            </a:r>
            <a:r>
              <a:rPr/>
              <a:t>. 2017;318(23):2337. doi:</a:t>
            </a:r>
            <a:r>
              <a:rPr>
                <a:hlinkClick r:id="rId169"/>
              </a:rPr>
              <a:t>10.1001/jama.2017.18556</a:t>
            </a:r>
          </a:p>
          <a:p>
            <a:pPr lvl="0" indent="0" marL="0">
              <a:buNone/>
            </a:pPr>
            <a:r>
              <a:rPr/>
              <a:t>171.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0"/>
              </a:rPr>
              <a:t>10.1016/j.ijnurstu.2014.09.006</a:t>
            </a:r>
          </a:p>
          <a:p>
            <a:pPr lvl="0" indent="0" marL="0">
              <a:buNone/>
            </a:pPr>
            <a:r>
              <a:rPr/>
              <a:t>172. Weissgerber TL, Milic NM, Winham SJ, Garovic VD. Beyond Bar and Line Graphs: Time for a New Data Presentation Paradigm. </a:t>
            </a:r>
            <a:r>
              <a:rPr i="1"/>
              <a:t>PLOS Biology</a:t>
            </a:r>
            <a:r>
              <a:rPr/>
              <a:t>. 2015;13(4):e1002128. doi:</a:t>
            </a:r>
            <a:r>
              <a:rPr>
                <a:hlinkClick r:id="rId171"/>
              </a:rPr>
              <a:t>10.1371/journal.pbio.1002128</a:t>
            </a:r>
          </a:p>
          <a:p>
            <a:pPr lvl="0" indent="0" marL="0">
              <a:buNone/>
            </a:pPr>
            <a:r>
              <a:rPr/>
              <a:t>173. Sauerbrei W, Abrahamowicz M, Altman DG, Cessie S, Carpenter J. STRengthening Analytical Thinking for Observational Studies: the STRATOS initiative. </a:t>
            </a:r>
            <a:r>
              <a:rPr i="1"/>
              <a:t>Statistics in Medicine</a:t>
            </a:r>
            <a:r>
              <a:rPr/>
              <a:t>. 2014;33(30):5413-5432. doi:</a:t>
            </a:r>
            <a:r>
              <a:rPr>
                <a:hlinkClick r:id="rId172"/>
              </a:rPr>
              <a:t>10.1002/sim.6265</a:t>
            </a:r>
          </a:p>
          <a:p>
            <a:pPr lvl="0" indent="0" marL="0">
              <a:buNone/>
            </a:pPr>
            <a:r>
              <a:rPr/>
              <a:t>174. Groves T. Research methods and reporting. </a:t>
            </a:r>
            <a:r>
              <a:rPr i="1"/>
              <a:t>BMJ</a:t>
            </a:r>
            <a:r>
              <a:rPr/>
              <a:t>. 2008;337(oct22 1):a2201-a2201. doi:</a:t>
            </a:r>
            <a:r>
              <a:rPr>
                <a:hlinkClick r:id="rId173"/>
              </a:rPr>
              <a:t>10.1136/bmj.a2201</a:t>
            </a:r>
          </a:p>
          <a:p>
            <a:pPr lvl="0" indent="0" marL="0">
              <a:buNone/>
            </a:pPr>
            <a:r>
              <a:rPr/>
              <a:t>175. Stratton IM, Neil A. How to ensure your paper is rejected by the statistical reviewer. </a:t>
            </a:r>
            <a:r>
              <a:rPr i="1"/>
              <a:t>Diabetic Medicine</a:t>
            </a:r>
            <a:r>
              <a:rPr/>
              <a:t>. 2005;22(4):371-373. doi:</a:t>
            </a:r>
            <a:r>
              <a:rPr>
                <a:hlinkClick r:id="rId174"/>
              </a:rPr>
              <a:t>10.1111/j.1464-5491.2004.01443.x</a:t>
            </a:r>
          </a:p>
          <a:p>
            <a:pPr lvl="0" indent="0" marL="0">
              <a:buNone/>
            </a:pPr>
            <a:r>
              <a:rPr/>
              <a:t>176. Gardner MJ, Machin D, Campbell MJ. Use of check lists in assessing the statistical content of medical studies. </a:t>
            </a:r>
            <a:r>
              <a:rPr i="1"/>
              <a:t>BMJ</a:t>
            </a:r>
            <a:r>
              <a:rPr/>
              <a:t>. 1986;292(6523):810-812. doi:</a:t>
            </a:r>
            <a:r>
              <a:rPr>
                <a:hlinkClick r:id="rId175"/>
              </a:rPr>
              <a:t>10.1136/bmj.292.6523.810</a:t>
            </a:r>
          </a:p>
          <a:p>
            <a:pPr lvl="0" indent="0" marL="0">
              <a:buNone/>
            </a:pPr>
            <a:r>
              <a:rPr/>
              <a:t>177. Mascha EJ, Vetter TR. The Statistical Checklist and Statistical Review. </a:t>
            </a:r>
            <a:r>
              <a:rPr i="1"/>
              <a:t>Anesthesia &amp; Analgesia</a:t>
            </a:r>
            <a:r>
              <a:rPr/>
              <a:t>. 2017;124(3):719-721. doi:</a:t>
            </a:r>
            <a:r>
              <a:rPr>
                <a:hlinkClick r:id="rId176"/>
              </a:rPr>
              <a:t>10.1213/ane.0000000000001863</a:t>
            </a:r>
          </a:p>
          <a:p>
            <a:pPr lvl="0" indent="0" marL="0">
              <a:buNone/>
            </a:pPr>
            <a:r>
              <a:rPr/>
              <a:t>178. Mansournia MA, Collins GS, Nielsen RO, et al. A CHecklist for statistical Assessment of Medical Papers (the CHAMP statement): explanation and elaboration. </a:t>
            </a:r>
            <a:r>
              <a:rPr i="1"/>
              <a:t>British Journal of Sports Medicine</a:t>
            </a:r>
            <a:r>
              <a:rPr/>
              <a:t>. 2021;55(18):1009-1017. doi:</a:t>
            </a:r>
            <a:r>
              <a:rPr>
                <a:hlinkClick r:id="rId177"/>
              </a:rPr>
              <a:t>10.1136/bjsports-2020-103652</a:t>
            </a:r>
          </a:p>
          <a:p>
            <a:pPr lvl="0" indent="0" marL="0">
              <a:buNone/>
            </a:pPr>
            <a:r>
              <a:rPr/>
              <a:t>179. Gil-Sierra MD, Fénix-Caballero S, Abdel kader-Martin L, et al. Checklist for clinical applicability of subgroup analysis. </a:t>
            </a:r>
            <a:r>
              <a:rPr i="1"/>
              <a:t>Journal of Clinical Pharmacy and Therapeutics</a:t>
            </a:r>
            <a:r>
              <a:rPr/>
              <a:t>. 2019;45(3):530-538. doi:</a:t>
            </a:r>
            <a:r>
              <a:rPr>
                <a:hlinkClick r:id="rId178"/>
              </a:rPr>
              <a:t>10.1111/jcpt.13102</a:t>
            </a:r>
          </a:p>
          <a:p>
            <a:pPr lvl="0" indent="0" marL="0">
              <a:buNone/>
            </a:pPr>
            <a:r>
              <a:rPr/>
              <a:t>180. Altman DG, Simera I, Hoey J, Moher D, Schulz K. EQUATOR: reporting guidelines for health research. </a:t>
            </a:r>
            <a:r>
              <a:rPr i="1"/>
              <a:t>The Lancet</a:t>
            </a:r>
            <a:r>
              <a:rPr/>
              <a:t>. 2008;371(9619):1149-1150. doi:</a:t>
            </a:r>
            <a:r>
              <a:rPr>
                <a:hlinkClick r:id="rId179"/>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ê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2023-10-09T13:57:16Z</dcterms:created>
  <dcterms:modified xsi:type="dcterms:W3CDTF">2023-10-09T10:57:17Z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