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presProps" Target="presProps.xml"/>
<Relationship Id="rId1" Type="http://schemas.openxmlformats.org/officeDocument/2006/relationships/slideMaster" Target="slideMasters/slideMaster1.xml"/>
<Relationship Id="rId183" Type="http://schemas.openxmlformats.org/officeDocument/2006/relationships/tableStyles" Target="tableStyles.xml"/>
<Relationship Id="rId182" Type="http://schemas.openxmlformats.org/officeDocument/2006/relationships/theme" Target="theme/theme1.xml"/>
<Relationship Id="rId18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 Id="rId10" Type="http://schemas.openxmlformats.org/officeDocument/2006/relationships/hyperlink" Target="https://www.rdocumentation.org/packages/styler/versions/1.10.1/topics/style_file"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22454/PRiMER.2022.511416" TargetMode="External"/>
<Relationship Id="rId9" Type="http://schemas.openxmlformats.org/officeDocument/2006/relationships/hyperlink" Target="https://CRAN.R-project.org/package=pwr" TargetMode="External"/>
<Relationship Id="rId10" Type="http://schemas.openxmlformats.org/officeDocument/2006/relationships/hyperlink" Target="https://doi.org/10.1093/aje/kwi014"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doi.org/10.1136/bmj.309.6962.1128" TargetMode="External"/>
<Relationship Id="rId46" Type="http://schemas.openxmlformats.org/officeDocument/2006/relationships/hyperlink" Target="https://www.R-project.org/" TargetMode="External"/>
<Relationship Id="rId47" Type="http://schemas.openxmlformats.org/officeDocument/2006/relationships/hyperlink" Target="https://doi.org/10.1177/10497323211015960" TargetMode="External"/>
<Relationship Id="rId48" Type="http://schemas.openxmlformats.org/officeDocument/2006/relationships/hyperlink" Target="https://doi.org/10.1213/ane.0000000000002370" TargetMode="External"/>
<Relationship Id="rId49" Type="http://schemas.openxmlformats.org/officeDocument/2006/relationships/hyperlink" Target="https://doi.org/10.1136/bmj.38977.682025.2c" TargetMode="External"/>
<Relationship Id="rId50" Type="http://schemas.openxmlformats.org/officeDocument/2006/relationships/hyperlink" Target="https://www.R-project.org/" TargetMode="External"/>
<Relationship Id="rId51" Type="http://schemas.openxmlformats.org/officeDocument/2006/relationships/hyperlink" Target="https://doi.org/10.1016/j.jclinepi.2022.08.016" TargetMode="External"/>
<Relationship Id="rId52" Type="http://schemas.openxmlformats.org/officeDocument/2006/relationships/hyperlink" Target="https://doi.org/10.1002/bimj.202000196" TargetMode="External"/>
<Relationship Id="rId53" Type="http://schemas.openxmlformats.org/officeDocument/2006/relationships/hyperlink" Target="https://CRAN.R-project.org/package=misty" TargetMode="External"/>
<Relationship Id="rId54" Type="http://schemas.openxmlformats.org/officeDocument/2006/relationships/hyperlink" Target="https://doi.org/10.1080/01621459.1988.10478722" TargetMode="External"/>
<Relationship Id="rId55" Type="http://schemas.openxmlformats.org/officeDocument/2006/relationships/hyperlink" Target="https://www.R-project.org/" TargetMode="External"/>
<Relationship Id="rId56" Type="http://schemas.openxmlformats.org/officeDocument/2006/relationships/hyperlink" Target="https://doi.org/10.1002/sim.9592" TargetMode="External"/>
<Relationship Id="rId57" Type="http://schemas.openxmlformats.org/officeDocument/2006/relationships/hyperlink" Target="https://doi.org/10.18637/jss.v045.i03" TargetMode="External"/>
<Relationship Id="rId58" Type="http://schemas.openxmlformats.org/officeDocument/2006/relationships/hyperlink" Target="https://CRAN.R-project.org/package=miceadds" TargetMode="External"/>
<Relationship Id="rId59" Type="http://schemas.openxmlformats.org/officeDocument/2006/relationships/hyperlink" Target="https://doi.org/10.1136/bmjopen-2015-008431" TargetMode="External"/>
<Relationship Id="rId60" Type="http://schemas.openxmlformats.org/officeDocument/2006/relationships/hyperlink" Target="https://doi.org/10.1371/journal.pcbi.1009819" TargetMode="External"/>
<Relationship Id="rId61" Type="http://schemas.openxmlformats.org/officeDocument/2006/relationships/hyperlink" Target="https://doi.org/10.1136/bmj.318.7199.1667" TargetMode="External"/>
<Relationship Id="rId62" Type="http://schemas.openxmlformats.org/officeDocument/2006/relationships/hyperlink" Target="https://doi.org/10.4103/0019-5049.190623" TargetMode="External"/>
<Relationship Id="rId63" Type="http://schemas.openxmlformats.org/officeDocument/2006/relationships/hyperlink" Target="https://doi.org/10.1177/2192568217746998" TargetMode="External"/>
<Relationship Id="rId64" Type="http://schemas.openxmlformats.org/officeDocument/2006/relationships/hyperlink" Target="https://doi.org/10.4103/idoj.idoj_468_18" TargetMode="External"/>
<Relationship Id="rId65" Type="http://schemas.openxmlformats.org/officeDocument/2006/relationships/hyperlink" Target="https://doi.org/10.4103/0971-9784.148325" TargetMode="External"/>
<Relationship Id="rId66" Type="http://schemas.openxmlformats.org/officeDocument/2006/relationships/hyperlink" Target="https://doi.org/10.1136/bmj.312.7033.770" TargetMode="External"/>
<Relationship Id="rId67" Type="http://schemas.openxmlformats.org/officeDocument/2006/relationships/hyperlink" Target="https://doi.org/10.1002/pst.331" TargetMode="External"/>
<Relationship Id="rId68" Type="http://schemas.openxmlformats.org/officeDocument/2006/relationships/hyperlink" Target="https://doi.org/10.7275/QBPC-GK17" TargetMode="External"/>
<Relationship Id="rId69" Type="http://schemas.openxmlformats.org/officeDocument/2006/relationships/hyperlink" Target="https://doi.org/10.1111/j.2517-6161.1964.tb00553.x" TargetMode="External"/>
<Relationship Id="rId70" Type="http://schemas.openxmlformats.org/officeDocument/2006/relationships/hyperlink" Target="https://www.stats.ox.ac.uk/pub/MASS4/" TargetMode="External"/>
<Relationship Id="rId71" Type="http://schemas.openxmlformats.org/officeDocument/2006/relationships/hyperlink" Target="https://doi.org/10.1037/1082-989x.7.1.19" TargetMode="External"/>
<Relationship Id="rId72" Type="http://schemas.openxmlformats.org/officeDocument/2006/relationships/hyperlink" Target="https://doi.org/10.1136/bmj.332.7549.1080" TargetMode="External"/>
<Relationship Id="rId73" Type="http://schemas.openxmlformats.org/officeDocument/2006/relationships/hyperlink" Target="https://doi.org/10.1002/sim.2331" TargetMode="External"/>
<Relationship Id="rId74" Type="http://schemas.openxmlformats.org/officeDocument/2006/relationships/hyperlink" Target="https://doi.org/10.1002/sim.6986" TargetMode="External"/>
<Relationship Id="rId75" Type="http://schemas.openxmlformats.org/officeDocument/2006/relationships/hyperlink" Target="https://doi.org/10.1080/03610926.2016.1248783" TargetMode="External"/>
<Relationship Id="rId76" Type="http://schemas.openxmlformats.org/officeDocument/2006/relationships/hyperlink" Target="https://doi.org/10.1186/1471-2288-12-21" TargetMode="External"/>
<Relationship Id="rId77" Type="http://schemas.openxmlformats.org/officeDocument/2006/relationships/hyperlink" Target="https://doi.org/10.1002/1097-0142(1950)3:1&lt;32::aid-cncr2820030106&gt;3.0.co;2-3" TargetMode="External"/>
<Relationship Id="rId78" Type="http://schemas.openxmlformats.org/officeDocument/2006/relationships/hyperlink" Target="https://doi.org/10.1016/j.csda.2006.12.030" TargetMode="External"/>
<Relationship Id="rId79" Type="http://schemas.openxmlformats.org/officeDocument/2006/relationships/hyperlink" Target="https://doi.org/10.1080/14786440009463897" TargetMode="External"/>
<Relationship Id="rId80" Type="http://schemas.openxmlformats.org/officeDocument/2006/relationships/hyperlink" Target="https://doi.org/10.1016/s0167-5877(00)00115-x" TargetMode="External"/>
<Relationship Id="rId81" Type="http://schemas.openxmlformats.org/officeDocument/2006/relationships/hyperlink" Target="https://doi.org/10.1037/h0031619" TargetMode="External"/>
<Relationship Id="rId82" Type="http://schemas.openxmlformats.org/officeDocument/2006/relationships/hyperlink" Target="https://doi.org/10.4135/9781849208499" TargetMode="External"/>
<Relationship Id="rId83" Type="http://schemas.openxmlformats.org/officeDocument/2006/relationships/hyperlink" Target="https://doi.org/10.1152/advan.90123.2008" TargetMode="External"/>
<Relationship Id="rId84" Type="http://schemas.openxmlformats.org/officeDocument/2006/relationships/hyperlink" Target="https://doi.org/10.1136/bmj.309.6960.996"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www.R-project.org/"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1136/bmj.315.7104.364" TargetMode="External"/>
<Relationship Id="rId104" Type="http://schemas.openxmlformats.org/officeDocument/2006/relationships/hyperlink" Target="https://doi.org/10.1016/j.jclinepi.2019.06.011" TargetMode="External"/>
<Relationship Id="rId105" Type="http://schemas.openxmlformats.org/officeDocument/2006/relationships/hyperlink" Target="https://doi.org/10.4097/kja.20582"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4097/kja.21508" TargetMode="External"/>
<Relationship Id="rId108" Type="http://schemas.openxmlformats.org/officeDocument/2006/relationships/hyperlink" Target="https://ggplot2.tidyverse.org" TargetMode="External"/>
<Relationship Id="rId109" Type="http://schemas.openxmlformats.org/officeDocument/2006/relationships/hyperlink" Target="https://plotly-r.com" TargetMode="External"/>
<Relationship Id="rId110" Type="http://schemas.openxmlformats.org/officeDocument/2006/relationships/hyperlink" Target="https://github.com/taiyun/corrplot" TargetMode="External"/>
<Relationship Id="rId111" Type="http://schemas.openxmlformats.org/officeDocument/2006/relationships/hyperlink" Target="https://doi.org/10.1083/jcb.200611141" TargetMode="External"/>
<Relationship Id="rId112" Type="http://schemas.openxmlformats.org/officeDocument/2006/relationships/hyperlink" Target="https://doi.org/10.1161/circulationaha.118.037777" TargetMode="External"/>
<Relationship Id="rId113" Type="http://schemas.openxmlformats.org/officeDocument/2006/relationships/hyperlink" Target="https://CRAN.R-project.org/package=ggsci" TargetMode="External"/>
<Relationship Id="rId114" Type="http://schemas.openxmlformats.org/officeDocument/2006/relationships/hyperlink" Target="https://doi.org/10.7326/0003-4819-130-12-199906150-00008" TargetMode="External"/>
<Relationship Id="rId115" Type="http://schemas.openxmlformats.org/officeDocument/2006/relationships/hyperlink" Target="https://doi.org/10.1152/advan.90218.2008" TargetMode="External"/>
<Relationship Id="rId116" Type="http://schemas.openxmlformats.org/officeDocument/2006/relationships/hyperlink" Target="https://doi.org/10.2147/clep.s142940" TargetMode="External"/>
<Relationship Id="rId117" Type="http://schemas.openxmlformats.org/officeDocument/2006/relationships/hyperlink" Target="https://doi.org/10.1136/bmj.311.7003.485" TargetMode="External"/>
<Relationship Id="rId118" Type="http://schemas.openxmlformats.org/officeDocument/2006/relationships/hyperlink" Target="https://doi.org/10.1126/science.aaf5406" TargetMode="External"/>
<Relationship Id="rId119" Type="http://schemas.openxmlformats.org/officeDocument/2006/relationships/hyperlink" Target="https://doi.org/10.23637/ROTHAMSTED.8V61Q" TargetMode="External"/>
<Relationship Id="rId120" Type="http://schemas.openxmlformats.org/officeDocument/2006/relationships/hyperlink" Target="https://doi.org/10.1177/2515245918770963" TargetMode="External"/>
<Relationship Id="rId121" Type="http://schemas.openxmlformats.org/officeDocument/2006/relationships/hyperlink" Target="https://doi.org/10.1136/bmj.315.7105.422" TargetMode="External"/>
<Relationship Id="rId122" Type="http://schemas.openxmlformats.org/officeDocument/2006/relationships/hyperlink" Target="https://doi.org/10.1093/jisesa/iew092" TargetMode="External"/>
<Relationship Id="rId123" Type="http://schemas.openxmlformats.org/officeDocument/2006/relationships/hyperlink" Target="https://doi.org/10.4300/jgme-d-12-00156.1" TargetMode="External"/>
<Relationship Id="rId124" Type="http://schemas.openxmlformats.org/officeDocument/2006/relationships/hyperlink" Target="https://doi.org/10.1080/00031305.2016.1154108"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073/pnas.2203150119"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136/jim-2022-002479" TargetMode="External"/>
<Relationship Id="rId131" Type="http://schemas.openxmlformats.org/officeDocument/2006/relationships/hyperlink" Target="https://doi.org/10.1016/j.jid.2017.08.007" TargetMode="External"/>
<Relationship Id="rId132" Type="http://schemas.openxmlformats.org/officeDocument/2006/relationships/hyperlink" Target="https://doi.org/10.11613/bm.2010.004" TargetMode="External"/>
<Relationship Id="rId133" Type="http://schemas.openxmlformats.org/officeDocument/2006/relationships/hyperlink" Target="https://doi.org/10.4103/aca.aca_248_18" TargetMode="External"/>
<Relationship Id="rId134" Type="http://schemas.openxmlformats.org/officeDocument/2006/relationships/hyperlink" Target="https://doi.org/10.4103/jfmpc.jfmpc_433_21" TargetMode="External"/>
<Relationship Id="rId135" Type="http://schemas.openxmlformats.org/officeDocument/2006/relationships/hyperlink" Target="https://doi.org/10.4103/0301-4738.77005" TargetMode="External"/>
<Relationship Id="rId136" Type="http://schemas.openxmlformats.org/officeDocument/2006/relationships/hyperlink" Target="https://doi.org/10.1016/j.injr.2014.04.002" TargetMode="External"/>
<Relationship Id="rId137" Type="http://schemas.openxmlformats.org/officeDocument/2006/relationships/hyperlink" Target="https://doi.org/10.1371/journal.pone.0121945" TargetMode="External"/>
<Relationship Id="rId138" Type="http://schemas.openxmlformats.org/officeDocument/2006/relationships/hyperlink" Target="https://doi.org/10.1371/journal.pone.012194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111/ppe.12474"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16/j.jclinepi.2023.09.005" TargetMode="External"/>
<Relationship Id="rId151" Type="http://schemas.openxmlformats.org/officeDocument/2006/relationships/hyperlink" Target="https://doi.org/10.1136/bmj.313.7055.486"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136/bmj.d561" TargetMode="External"/>
<Relationship Id="rId156" Type="http://schemas.openxmlformats.org/officeDocument/2006/relationships/hyperlink" Target="https://doi.org/10.1186/s12874-022-01786-4" TargetMode="External"/>
<Relationship Id="rId157" Type="http://schemas.openxmlformats.org/officeDocument/2006/relationships/hyperlink" Target="https://doi.org/10.1136/bmj.323.7321.1123" TargetMode="External"/>
<Relationship Id="rId158" Type="http://schemas.openxmlformats.org/officeDocument/2006/relationships/hyperlink" Target="https://doi.org/10.4172/2155-6180.1000334" TargetMode="External"/>
<Relationship Id="rId159" Type="http://schemas.openxmlformats.org/officeDocument/2006/relationships/hyperlink" Target="https://doi.org/10.1136/bmj.319.7203.185" TargetMode="External"/>
<Relationship Id="rId160" Type="http://schemas.openxmlformats.org/officeDocument/2006/relationships/hyperlink" Target="https://doi.org/10.1016/s0197-2456(97)00147-5" TargetMode="External"/>
<Relationship Id="rId161" Type="http://schemas.openxmlformats.org/officeDocument/2006/relationships/hyperlink" Target="https://doi.org/10.1186/1745-6215-15-139" TargetMode="External"/>
<Relationship Id="rId162" Type="http://schemas.openxmlformats.org/officeDocument/2006/relationships/hyperlink" Target="https://doi.org/10.2147/clep.s161508" TargetMode="External"/>
<Relationship Id="rId163" Type="http://schemas.openxmlformats.org/officeDocument/2006/relationships/hyperlink" Target="https://doi.org/10.1186/s12874-019-0750-8" TargetMode="External"/>
<Relationship Id="rId164" Type="http://schemas.openxmlformats.org/officeDocument/2006/relationships/hyperlink" Target="http://dx.doi.org/10.31234/osf.io/qftwg" TargetMode="External"/>
<Relationship Id="rId165" Type="http://schemas.openxmlformats.org/officeDocument/2006/relationships/hyperlink" Target="https://doi.org/10.1136/bmj.313.7060.808" TargetMode="External"/>
<Relationship Id="rId166" Type="http://schemas.openxmlformats.org/officeDocument/2006/relationships/hyperlink" Target="https://doi.org/10.1136/bmj.326.7382.219" TargetMode="External"/>
<Relationship Id="rId167" Type="http://schemas.openxmlformats.org/officeDocument/2006/relationships/hyperlink" Target="https://doi.org/10.1136/bmj.315.7107.540" TargetMode="External"/>
<Relationship Id="rId168" Type="http://schemas.openxmlformats.org/officeDocument/2006/relationships/hyperlink" Target="https://doi.org/10.1016/s2589-7500(22)00188-1" TargetMode="External"/>
<Relationship Id="rId169" Type="http://schemas.openxmlformats.org/officeDocument/2006/relationships/hyperlink" Target="https://doi.org/10.1007/s00180-021-01080-9" TargetMode="External"/>
<Relationship Id="rId170" Type="http://schemas.openxmlformats.org/officeDocument/2006/relationships/hyperlink" Target="https://doi.org/10.2307/2987937" TargetMode="External"/>
<Relationship Id="rId171" Type="http://schemas.openxmlformats.org/officeDocument/2006/relationships/hyperlink" Target="https://doi.org/10.1016/j.jclinepi.2022.10.003" TargetMode="External"/>
<Relationship Id="rId172" Type="http://schemas.openxmlformats.org/officeDocument/2006/relationships/hyperlink" Target="https://doi.org/10.1186/1471-2288-8-79" TargetMode="External"/>
<Relationship Id="rId173" Type="http://schemas.openxmlformats.org/officeDocument/2006/relationships/hyperlink" Target="https://doi.org/10.1007/s00134-023-07163-z" TargetMode="External"/>
<Relationship Id="rId174" Type="http://schemas.openxmlformats.org/officeDocument/2006/relationships/hyperlink" Target="https://doi.org/10.1186/2046-4053-4-1" TargetMode="External"/>
<Relationship Id="rId175" Type="http://schemas.openxmlformats.org/officeDocument/2006/relationships/hyperlink" Target="https://doi.org/10.1002/cl2.1230" TargetMode="External"/>
<Relationship Id="rId176" Type="http://schemas.openxmlformats.org/officeDocument/2006/relationships/hyperlink" Target="https://doi.org/10.1002/cl2.1230" TargetMode="External"/>
<Relationship Id="rId177" Type="http://schemas.openxmlformats.org/officeDocument/2006/relationships/hyperlink" Target="https://CRAN.R-project.org/package=rmarkdown" TargetMode="External"/>
<Relationship Id="rId178" Type="http://schemas.openxmlformats.org/officeDocument/2006/relationships/hyperlink" Target="https://doi.org/10.1016/j.jmsacl.2021.09.002" TargetMode="External"/>
<Relationship Id="rId179" Type="http://schemas.openxmlformats.org/officeDocument/2006/relationships/hyperlink" Target="https://CRAN.R-project.org/package=officedown" TargetMode="External"/>
<Relationship Id="rId180" Type="http://schemas.openxmlformats.org/officeDocument/2006/relationships/hyperlink" Target="https://github.com/rstudio/bookdown" TargetMode="External"/>
<Relationship Id="rId181" Type="http://schemas.openxmlformats.org/officeDocument/2006/relationships/hyperlink" Target="https://doi.org/10.1371/journal.pmed.1001747" TargetMode="External"/>
<Relationship Id="rId182" Type="http://schemas.openxmlformats.org/officeDocument/2006/relationships/hyperlink" Target="https://CRAN.R-project.org/package=projects" TargetMode="External"/>
<Relationship Id="rId183" Type="http://schemas.openxmlformats.org/officeDocument/2006/relationships/hyperlink" Target="https://doi.org/10.1038/nn.4550" TargetMode="External"/>
<Relationship Id="rId184" Type="http://schemas.openxmlformats.org/officeDocument/2006/relationships/hyperlink" Target="https://doi.org/10.1177/17407745221123244" TargetMode="External"/>
<Relationship Id="rId185" Type="http://schemas.openxmlformats.org/officeDocument/2006/relationships/hyperlink" Target="https://www.R-project.org/" TargetMode="External"/>
<Relationship Id="rId186" Type="http://schemas.openxmlformats.org/officeDocument/2006/relationships/hyperlink" Target="https://CRAN.R-project.org/package=flextable" TargetMode="External"/>
<Relationship Id="rId187" Type="http://schemas.openxmlformats.org/officeDocument/2006/relationships/hyperlink" Target="https://CRAN.R-project.org/package=tiff" TargetMode="External"/>
<Relationship Id="rId188" Type="http://schemas.openxmlformats.org/officeDocument/2006/relationships/hyperlink" Target="https://doi.org/10.2307/1390807" TargetMode="External"/>
<Relationship Id="rId189" Type="http://schemas.openxmlformats.org/officeDocument/2006/relationships/hyperlink" Target="https://doi.org/10.1002/jae.1278" TargetMode="External"/>
<Relationship Id="rId190" Type="http://schemas.openxmlformats.org/officeDocument/2006/relationships/hyperlink" Target="https://doi.org/10.18637/jss.v088.i02" TargetMode="External"/>
<Relationship Id="rId191" Type="http://schemas.openxmlformats.org/officeDocument/2006/relationships/hyperlink" Target="https://doi.org/10.21449/ijate.661803" TargetMode="External"/>
<Relationship Id="rId192" Type="http://schemas.openxmlformats.org/officeDocument/2006/relationships/hyperlink" Target="https://CRAN.R-project.org/package=jmv" TargetMode="External"/>
<Relationship Id="rId193" Type="http://schemas.openxmlformats.org/officeDocument/2006/relationships/hyperlink" Target="https://CRAN.R-project.org/package=jmvconnect" TargetMode="External"/>
<Relationship Id="rId194" Type="http://schemas.openxmlformats.org/officeDocument/2006/relationships/hyperlink" Target="https://doi.org/10.5167/UZH-205154" TargetMode="External"/>
<Relationship Id="rId195" Type="http://schemas.openxmlformats.org/officeDocument/2006/relationships/hyperlink" Target="https://github.com/Pakillo/grateful" TargetMode="External"/>
<Relationship Id="rId196" Type="http://schemas.openxmlformats.org/officeDocument/2006/relationships/hyperlink" Target="https://CRAN.R-project.org/package=formatR" TargetMode="External"/>
<Relationship Id="rId197" Type="http://schemas.openxmlformats.org/officeDocument/2006/relationships/hyperlink" Target="https://CRAN.R-project.org/package=styler" TargetMode="External"/>
<Relationship Id="rId198" Type="http://schemas.openxmlformats.org/officeDocument/2006/relationships/hyperlink" Target="https://doi.org/10.1371/journal.pone.0262918" TargetMode="External"/>
<Relationship Id="rId199" Type="http://schemas.openxmlformats.org/officeDocument/2006/relationships/hyperlink" Target="https://doi.org/10.1186/s13063-022-06515-2" TargetMode="External"/>
<Relationship Id="rId200" Type="http://schemas.openxmlformats.org/officeDocument/2006/relationships/hyperlink" Target="https://doi.org/10.1161/circulationaha.121.055393" TargetMode="External"/>
<Relationship Id="rId201" Type="http://schemas.openxmlformats.org/officeDocument/2006/relationships/hyperlink" Target="https://doi.org/10.1016/j.jclinepi.2021.01.008" TargetMode="External"/>
<Relationship Id="rId202" Type="http://schemas.openxmlformats.org/officeDocument/2006/relationships/hyperlink" Target="https://doi.org/10.1016/j.urology.2020.05.002" TargetMode="External"/>
<Relationship Id="rId203" Type="http://schemas.openxmlformats.org/officeDocument/2006/relationships/hyperlink" Target="https://doi.org/10.1097/ju.0000000000000001" TargetMode="External"/>
<Relationship Id="rId204" Type="http://schemas.openxmlformats.org/officeDocument/2006/relationships/hyperlink" Target="https://doi.org/10.1001/jama.2017.18556" TargetMode="External"/>
<Relationship Id="rId205" Type="http://schemas.openxmlformats.org/officeDocument/2006/relationships/hyperlink" Target="https://doi.org/10.1016/j.ijnurstu.2014.09.006" TargetMode="External"/>
<Relationship Id="rId206" Type="http://schemas.openxmlformats.org/officeDocument/2006/relationships/hyperlink" Target="https://doi.org/10.1371/journal.pbio.1002128" TargetMode="External"/>
<Relationship Id="rId207" Type="http://schemas.openxmlformats.org/officeDocument/2006/relationships/hyperlink" Target="https://doi.org/10.1002/sim.6265" TargetMode="External"/>
<Relationship Id="rId208" Type="http://schemas.openxmlformats.org/officeDocument/2006/relationships/hyperlink" Target="https://doi.org/10.1136/bmj.a2201" TargetMode="External"/>
<Relationship Id="rId209" Type="http://schemas.openxmlformats.org/officeDocument/2006/relationships/hyperlink" Target="https://doi.org/10.1111/j.1464-5491.2004.01443.x" TargetMode="External"/>
<Relationship Id="rId210" Type="http://schemas.openxmlformats.org/officeDocument/2006/relationships/hyperlink" Target="https://doi.org/10.1136/bjsports-2020-103652" TargetMode="External"/>
<Relationship Id="rId211" Type="http://schemas.openxmlformats.org/officeDocument/2006/relationships/hyperlink" Target="https://doi.org/10.1111/jcpt.13102" TargetMode="External"/>
<Relationship Id="rId212"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127</a:t>
            </a:r>
          </a:p>
          <a:p>
            <a:pPr lvl="0"/>
            <a:r>
              <a:rPr/>
              <a:t>As decisões para especificação das análises estatísticas podem ser tão minuciosas que muitas vezes nem sequer são registadas como decisões e, assim, podem impactar na reprodutibilidade do estudo.</a:t>
            </a:r>
            <a:r>
              <a:rPr baseline="30000"/>
              <a:t>127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137</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64,138,139</a:t>
                </a:r>
              </a:p>
              <a:p>
                <a:pPr lvl="0"/>
                <a:r>
                  <a:rPr/>
                  <a:t>Valores de correlação positivos representam uma relação direta entre as variáveis, tal que valores maiores de uma variável estão associados a valores maiores de outra variável.</a:t>
                </a:r>
                <a:r>
                  <a:rPr baseline="30000"/>
                  <a:t>138,139</a:t>
                </a:r>
              </a:p>
              <a:p>
                <a:pPr lvl="0"/>
                <a:r>
                  <a:rPr/>
                  <a:t>Valores de correlação negativos representam uma relação indireta (ou inversa) entre as variáveis, tal que valores maiores (menores) de uma variável estão associados a valores maiores (menores) de outra variável.</a:t>
                </a:r>
                <a:r>
                  <a:rPr baseline="30000"/>
                  <a:t>138,139</a:t>
                </a:r>
              </a:p>
              <a:p>
                <a:pPr lvl="0"/>
                <a:r>
                  <a:rPr/>
                  <a:t>Valores de correlação próximos de </a:t>
                </a:r>
                <a14:m>
                  <m:oMath xmlns:m="http://schemas.openxmlformats.org/officeDocument/2006/math">
                    <m:r>
                      <m:t>0</m:t>
                    </m:r>
                  </m:oMath>
                </a14:m>
                <a:r>
                  <a:rPr/>
                  <a:t> representam a inexistência de relação entre as variáveis.</a:t>
                </a:r>
                <a:r>
                  <a:rPr baseline="30000"/>
                  <a:t>138,139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138</a:t>
                </a:r>
              </a:p>
              <a:p>
                <a:pPr lvl="0"/>
                <a:r>
                  <a:rPr/>
                  <a:t>Tamanhos de efeito grande (ou qualquer outro) não representam necessariamente uma relação de concordância ou confiabilidade entre as variáveis.</a:t>
                </a:r>
                <a:r>
                  <a:rPr baseline="30000"/>
                  <a:t>138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138,139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138,139</a:t>
                </a:r>
              </a:p>
              <a:p>
                <a:pPr lvl="1"/>
                <a:r>
                  <a:rPr/>
                  <a:t>Tipo: paramétrico.</a:t>
                </a:r>
                <a:r>
                  <a:rPr baseline="30000"/>
                  <a:t>138,139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138,139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138</a:t>
                </a:r>
              </a:p>
              <a:p>
                <a:pPr lvl="1"/>
                <a:r>
                  <a:rPr/>
                  <a:t>Tipo: paramétrico.</a:t>
                </a:r>
                <a:r>
                  <a:rPr baseline="30000"/>
                  <a:t>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138,139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138,139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138,139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140,141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141</a:t>
                </a:r>
              </a:p>
              <a:p>
                <a:pPr lvl="1"/>
                <a:r>
                  <a:rPr/>
                  <a:t>Tipo: não paramétrico.</a:t>
                </a:r>
                <a:r>
                  <a:rPr baseline="30000"/>
                  <a:t>140,141</a:t>
                </a:r>
              </a:p>
              <a:p>
                <a:pPr lvl="1"/>
                <a:r>
                  <a:rPr/>
                  <a:t>Suposições:</a:t>
                </a:r>
                <a:r>
                  <a:rPr baseline="30000"/>
                  <a:t>140,141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140,141</a:t>
                </a:r>
              </a:p>
              <a:p>
                <a:pPr lvl="1"/>
                <a:r>
                  <a:rPr/>
                  <a:t>O teste exato de Fisher avalia a hipótese nula de independência aplicando a distribuição hipergeométrica dos números nas células da tabela.</a:t>
                </a:r>
                <a:r>
                  <a:rPr baseline="30000"/>
                  <a:t>141</a:t>
                </a:r>
              </a:p>
              <a:p>
                <a:pPr lvl="1"/>
                <a:r>
                  <a:rPr/>
                  <a:t>Hipóteses:</a:t>
                </a:r>
                <a:r>
                  <a:rPr baseline="30000"/>
                  <a:t>140,141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138,139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138,139</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138,139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120</a:t>
            </a:r>
          </a:p>
          <a:p>
            <a:pPr lvl="0"/>
            <a:r>
              <a:rPr/>
              <a:t>Para estimar os efeitos imparciais de um fator de exposição primária sobre uma variável de desfecho, frequentemente constroem-se modelos estatísticos de regressão.</a:t>
            </a:r>
            <a:r>
              <a:rPr baseline="30000"/>
              <a:t>143</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149</a:t>
            </a:r>
          </a:p>
          <a:p>
            <a:pPr lvl="0" indent="0" marL="0">
              <a:buNone/>
            </a:pPr>
          </a:p>
          <a:p>
            <a:pPr lvl="0" indent="0" marL="0">
              <a:spcBef>
                <a:spcPts val="3000"/>
              </a:spcBef>
              <a:buNone/>
            </a:pPr>
            <a:r>
              <a:rPr b="1"/>
              <a:t>O que é efeito de modificação?</a:t>
            </a:r>
          </a:p>
          <a:p>
            <a:pPr lvl="0"/>
            <a:r>
              <a:rPr/>
              <a:t>.</a:t>
            </a:r>
            <a:r>
              <a:rPr baseline="30000"/>
              <a:t>149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150</a:t>
            </a:r>
          </a:p>
          <a:p>
            <a:pPr lvl="0"/>
            <a:r>
              <a:rPr/>
              <a:t>.</a:t>
            </a:r>
            <a:r>
              <a:rPr baseline="30000"/>
              <a:t>149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de mediação?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149</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38,143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38,143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154</a:t>
            </a:r>
          </a:p>
          <a:p>
            <a:pPr lvl="0"/>
            <a:r>
              <a:rPr/>
              <a:t>Quanto à unidade de alocação:</a:t>
            </a:r>
            <a:r>
              <a:rPr baseline="30000"/>
              <a:t>155</a:t>
            </a:r>
          </a:p>
          <a:p>
            <a:pPr lvl="1"/>
            <a:r>
              <a:rPr/>
              <a:t>Individual</a:t>
            </a:r>
          </a:p>
          <a:p>
            <a:pPr lvl="1"/>
            <a:r>
              <a:rPr/>
              <a:t>Agrupado</a:t>
            </a:r>
          </a:p>
          <a:p>
            <a:pPr lvl="0"/>
            <a:r>
              <a:rPr/>
              <a:t>Quanto ao número de braços:</a:t>
            </a:r>
            <a:r>
              <a:rPr baseline="30000"/>
              <a:t>155</a:t>
            </a:r>
          </a:p>
          <a:p>
            <a:pPr lvl="1"/>
            <a:r>
              <a:rPr/>
              <a:t>Único*</a:t>
            </a:r>
          </a:p>
          <a:p>
            <a:pPr lvl="1"/>
            <a:r>
              <a:rPr/>
              <a:t>Múltiplos</a:t>
            </a:r>
          </a:p>
          <a:p>
            <a:pPr lvl="0"/>
            <a:r>
              <a:rPr/>
              <a:t>Quanto ao número de centros:</a:t>
            </a:r>
            <a:r>
              <a:rPr baseline="30000"/>
              <a:t>155</a:t>
            </a:r>
          </a:p>
          <a:p>
            <a:pPr lvl="1"/>
            <a:r>
              <a:rPr/>
              <a:t>Único</a:t>
            </a:r>
          </a:p>
          <a:p>
            <a:pPr lvl="1"/>
            <a:r>
              <a:rPr/>
              <a:t>Múltiplos</a:t>
            </a:r>
          </a:p>
          <a:p>
            <a:pPr lvl="0"/>
            <a:r>
              <a:rPr/>
              <a:t>Quanto ao cegamento:</a:t>
            </a:r>
            <a:r>
              <a:rPr baseline="30000"/>
              <a:t>155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155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157</a:t>
            </a:r>
          </a:p>
          <a:p>
            <a:pPr lvl="0"/>
            <a:r>
              <a:rPr/>
              <a:t>Análise de variância (ANOVA) e modelos lineares mistos (MLM) são outras opções de métodos, embora apresentem maior variância, menor poder, e cobertura nominal comparados à ANCOVA.</a:t>
            </a:r>
            <a:r>
              <a:rPr baseline="30000"/>
              <a:t>157</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160</a:t>
            </a:r>
          </a:p>
          <a:p>
            <a:pPr lvl="0"/>
            <a:r>
              <a:rPr/>
              <a:t>Incluir outras variáveis medidas na linha de base, com potencial para serem desbalanceadas entre grupos após a aleatorização, diminui a chance de afetar as estimativas de efeito dos tratamentos.</a:t>
            </a:r>
            <a:r>
              <a:rPr baseline="30000"/>
              <a:t>160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160</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161</a:t>
            </a:r>
          </a:p>
          <a:p>
            <a:pPr lvl="0"/>
            <a:r>
              <a:rPr/>
              <a:t>A interpretação isolada do p-valor da comparação entre grupos na linha de base não permite identificar as razões para eventuais diferenças.</a:t>
            </a:r>
            <a:r>
              <a:rPr baseline="30000"/>
              <a:t>161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162</a:t>
            </a:r>
          </a:p>
          <a:p>
            <a:pPr lvl="0"/>
            <a:r>
              <a:rPr/>
              <a:t>Em ensaios clínicos aleatorizados, a comparação de (co)variáveis na linha de base é usada para avaliar se aleatorização foi ‘bem sucedida’.</a:t>
            </a:r>
            <a:r>
              <a:rPr baseline="30000"/>
              <a:t>162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101,161</a:t>
            </a:r>
          </a:p>
          <a:p>
            <a:pPr lvl="0"/>
            <a:r>
              <a:rPr/>
              <a:t>Viés.</a:t>
            </a:r>
            <a:r>
              <a:rPr baseline="30000"/>
              <a:t>101,161</a:t>
            </a:r>
          </a:p>
          <a:p>
            <a:pPr lvl="0"/>
            <a:r>
              <a:rPr/>
              <a:t>Tamanho da amostra.</a:t>
            </a:r>
            <a:r>
              <a:rPr baseline="30000"/>
              <a:t>101,161</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158</a:t>
            </a:r>
          </a:p>
          <a:p>
            <a:pPr lvl="0"/>
            <a:r>
              <a:rPr/>
              <a:t>Na fase de análise: inclua as variáveis prognósticas nos modelos para ajuste.</a:t>
            </a:r>
            <a:r>
              <a:rPr baseline="30000"/>
              <a:t>158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154</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154</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154</a:t>
            </a:r>
          </a:p>
          <a:p>
            <a:pPr lvl="0"/>
            <a:r>
              <a:rPr/>
              <a:t>A comparação de subgrupos por meio de testes de significância de hipótese nula separados é enganosa por não testar (comparar) diretamente os tamanhos dos efeitos dos tratamentos.</a:t>
            </a:r>
            <a:r>
              <a:rPr baseline="30000"/>
              <a:t>164</a:t>
            </a:r>
          </a:p>
          <a:p>
            <a:pPr lvl="0"/>
            <a:r>
              <a:rPr/>
              <a:t>.</a:t>
            </a:r>
            <a:r>
              <a:rPr baseline="30000"/>
              <a:t>149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150</a:t>
            </a:r>
          </a:p>
          <a:p>
            <a:pPr lvl="0"/>
            <a:r>
              <a:rPr/>
              <a:t>A interação entre duas (ou mais) variáveis pode ser utilizada para comparar efeitos do tratamento em subgrupos de ensaios clínicos.</a:t>
            </a:r>
            <a:r>
              <a:rPr baseline="30000"/>
              <a:t>165</a:t>
            </a:r>
          </a:p>
          <a:p>
            <a:pPr lvl="0"/>
            <a:r>
              <a:rPr/>
              <a:t>O poder estatístico para detectar efeitos de interação é limitado.</a:t>
            </a:r>
            <a:r>
              <a:rPr baseline="30000"/>
              <a:t>165</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166</a:t>
                </a:r>
              </a:p>
              <a:p>
                <a:pPr lvl="0"/>
                <a:r>
                  <a:rPr/>
                  <a:t>Falso-negativo (</a:t>
                </a:r>
                <a14:m>
                  <m:oMath xmlns:m="http://schemas.openxmlformats.org/officeDocument/2006/math">
                    <m:r>
                      <m:t>F</m:t>
                    </m:r>
                    <m:r>
                      <m:t>N</m:t>
                    </m:r>
                  </m:oMath>
                </a14:m>
                <a:r>
                  <a:rPr/>
                  <a:t>): caso com a condição presente e erroneamente identificado como ausente.</a:t>
                </a:r>
                <a:r>
                  <a:rPr baseline="30000"/>
                  <a:t>166</a:t>
                </a:r>
              </a:p>
              <a:p>
                <a:pPr lvl="0"/>
                <a:r>
                  <a:rPr/>
                  <a:t>Verdadeiro-negativo (</a:t>
                </a:r>
                <a14:m>
                  <m:oMath xmlns:m="http://schemas.openxmlformats.org/officeDocument/2006/math">
                    <m:r>
                      <m:t>V</m:t>
                    </m:r>
                    <m:r>
                      <m:t>N</m:t>
                    </m:r>
                  </m:oMath>
                </a14:m>
                <a:r>
                  <a:rPr/>
                  <a:t>): controle sem a condição presente e corretamente identificados como tal.</a:t>
                </a:r>
                <a:r>
                  <a:rPr baseline="30000"/>
                  <a:t>166</a:t>
                </a:r>
              </a:p>
              <a:p>
                <a:pPr lvl="0"/>
                <a:r>
                  <a:rPr/>
                  <a:t>Falso-positivo (</a:t>
                </a:r>
                <a14:m>
                  <m:oMath xmlns:m="http://schemas.openxmlformats.org/officeDocument/2006/math">
                    <m:r>
                      <m:t>F</m:t>
                    </m:r>
                    <m:r>
                      <m:t>P</m:t>
                    </m:r>
                  </m:oMath>
                </a14:m>
                <a:r>
                  <a:rPr/>
                  <a:t>): controle sem a condição presente e erroneamente identificado como presente.</a:t>
                </a:r>
                <a:r>
                  <a:rPr baseline="30000"/>
                  <a:t>166</a:t>
                </a:r>
              </a:p>
              <a:p>
                <a:pPr lvl="0" indent="0" marL="0">
                  <a:buNone/>
                </a:pP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166</a:t>
                </a:r>
              </a:p>
              <a:p>
                <a:pPr lvl="0"/>
                <a:r>
                  <a:rPr/>
                  <a:t>Especificidade (</a:t>
                </a:r>
                <a14:m>
                  <m:oMath xmlns:m="http://schemas.openxmlformats.org/officeDocument/2006/math">
                    <m:r>
                      <m:t>E</m:t>
                    </m:r>
                    <m:r>
                      <m:t>S</m:t>
                    </m:r>
                    <m:r>
                      <m:t>P</m:t>
                    </m:r>
                  </m:oMath>
                </a14:m>
                <a:r>
                  <a:rPr/>
                  <a:t>): Proporção de verdadeiro-negativos dentre aqueles sem a condição.</a:t>
                </a:r>
                <a:r>
                  <a:rPr baseline="30000"/>
                  <a:t>166</a:t>
                </a:r>
              </a:p>
              <a:p>
                <a:pPr lvl="0"/>
                <a:r>
                  <a:rPr/>
                  <a:t>Acurácia (</a:t>
                </a:r>
                <a14:m>
                  <m:oMath xmlns:m="http://schemas.openxmlformats.org/officeDocument/2006/math">
                    <m:r>
                      <m:t>A</m:t>
                    </m:r>
                    <m:r>
                      <m:t>C</m:t>
                    </m:r>
                    <m:r>
                      <m:t>U</m:t>
                    </m:r>
                  </m:oMath>
                </a14:m>
                <a:r>
                  <a:rPr/>
                  <a:t>): Proporção de casos e controle corretamente identificados.</a:t>
                </a:r>
                <a:r>
                  <a:rPr baseline="30000"/>
                  <a:t>166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166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166</a:t>
                </a:r>
              </a:p>
              <a:p>
                <a:pPr lvl="0"/>
                <a:r>
                  <a:rPr/>
                  <a:t>Razão de verosimilhança (</a:t>
                </a:r>
                <a14:m>
                  <m:oMath xmlns:m="http://schemas.openxmlformats.org/officeDocument/2006/math">
                    <m:r>
                      <m:t>R</m:t>
                    </m:r>
                    <m:r>
                      <m:t>V</m:t>
                    </m:r>
                  </m:oMath>
                </a14:m>
                <a:r>
                  <a:rPr/>
                  <a:t>).</a:t>
                </a:r>
                <a:r>
                  <a:rPr baseline="30000"/>
                  <a:t>166</a:t>
                </a:r>
              </a:p>
              <a:p>
                <a:pPr lvl="0" indent="0" marL="0">
                  <a:buNone/>
                </a:pP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167</a:t>
                </a:r>
              </a:p>
              <a:p>
                <a:pPr lvl="0" indent="0" marL="0">
                  <a:buNone/>
                </a:pPr>
              </a:p>
              <a:p>
                <a:pPr lvl="0" indent="0" marL="0">
                  <a:buNone/>
                </a:pPr>
                <a:r>
                  <a:rPr/>
                  <a:t>O pacote </a:t>
                </a:r>
                <a:r>
                  <a:rPr i="1"/>
                  <a:t>proc</a:t>
                </a:r>
                <a:r>
                  <a:rPr baseline="30000"/>
                  <a:t>168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167</a:t>
                </a:r>
              </a:p>
              <a:p>
                <a:pPr lvl="0"/>
                <a:r>
                  <a:rPr/>
                  <a:t>As interpretações qualitativas (isto é, pobre/fraca/baixa, moderada/razoável/aceitável, boa ou muito boa/alta/excelebt) dos valores de área sob a curva são arbitrários e não devem ser considerados isoladamente.</a:t>
                </a:r>
                <a:r>
                  <a:rPr baseline="30000"/>
                  <a:t>167</a:t>
                </a:r>
              </a:p>
              <a:p>
                <a:pPr lvl="0"/>
                <a:r>
                  <a:rPr/>
                  <a:t>Modelos de classificação com valores altos de área sob a curva podem ser enganosos se os valores preditos por esses modelos não estiverem adequadamente calibrados.</a:t>
                </a:r>
                <a:r>
                  <a:rPr baseline="30000"/>
                  <a:t>167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169</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166</a:t>
            </a:r>
          </a:p>
          <a:p>
            <a:pPr lvl="0"/>
            <a:r>
              <a:rPr/>
              <a:t>As probabildidades pontuais estimadas que caracterizam o desempenho diagnóstico do novo teste são altas e adequadas para sua aplicação clínica.</a:t>
            </a:r>
            <a:r>
              <a:rPr baseline="30000"/>
              <a:t>166</a:t>
            </a:r>
          </a:p>
          <a:p>
            <a:pPr lvl="0"/>
            <a:r>
              <a:rPr/>
              <a:t>Os intervalos de confiança estimados para as probabilidades do novo teste são estreitos e adequadas para sua aplicação clínica.</a:t>
            </a:r>
            <a:r>
              <a:rPr baseline="30000"/>
              <a:t>166</a:t>
            </a:r>
          </a:p>
          <a:p>
            <a:pPr lvl="0"/>
            <a:r>
              <a:rPr/>
              <a:t>O novo teste possui adequada confiabilidade intra/inter examinadores.</a:t>
            </a:r>
            <a:r>
              <a:rPr baseline="30000"/>
              <a:t>166</a:t>
            </a:r>
          </a:p>
          <a:p>
            <a:pPr lvl="0"/>
            <a:r>
              <a:rPr/>
              <a:t>O estudo de validação incluiu um espectro adequado da amostra.</a:t>
            </a:r>
            <a:r>
              <a:rPr baseline="30000"/>
              <a:t>166</a:t>
            </a:r>
          </a:p>
          <a:p>
            <a:pPr lvl="0"/>
            <a:r>
              <a:rPr/>
              <a:t>Todos os participantes realizaram ambos o novo teste e o padrão-ouro no estudo de validação.</a:t>
            </a:r>
            <a:r>
              <a:rPr baseline="30000"/>
              <a:t>166</a:t>
            </a:r>
          </a:p>
          <a:p>
            <a:pPr lvl="0"/>
            <a:r>
              <a:rPr/>
              <a:t>Os examinadores do novo teste estavam cegados para o resultado do teste padrão-ouro.</a:t>
            </a:r>
            <a:r>
              <a:rPr baseline="30000"/>
              <a:t>166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170</a:t>
            </a:r>
          </a:p>
          <a:p>
            <a:pPr lvl="0"/>
            <a:r>
              <a:rPr/>
              <a:t>Os diferentes métodos medem a mesma coisa em média?</a:t>
            </a:r>
            <a:r>
              <a:rPr baseline="30000"/>
              <a:t>170</a:t>
            </a:r>
          </a:p>
          <a:p>
            <a:pPr lvl="0"/>
            <a:r>
              <a:rPr/>
              <a:t>Existe viés entre as medidas de diferentes métodos (isto é, medem a mesma coisa em média)?</a:t>
            </a:r>
            <a:r>
              <a:rPr baseline="30000"/>
              <a:t>170</a:t>
            </a:r>
          </a:p>
          <a:p>
            <a:pPr lvl="0"/>
            <a:r>
              <a:rPr/>
              <a:t>Um método pode substituir o outro?</a:t>
            </a:r>
            <a:r>
              <a:rPr baseline="30000"/>
              <a:t>170</a:t>
            </a:r>
          </a:p>
          <a:p>
            <a:pPr lvl="0" indent="0" marL="0">
              <a:buNone/>
            </a:pPr>
          </a:p>
          <a:p>
            <a:pPr lvl="0" indent="0" marL="0">
              <a:spcBef>
                <a:spcPts val="3000"/>
              </a:spcBef>
              <a:buNone/>
            </a:pPr>
            <a:r>
              <a:rPr b="1"/>
              <a:t>Quais fontes de variabilidade são comumente investigadas?</a:t>
            </a:r>
          </a:p>
          <a:p>
            <a:pPr lvl="0"/>
            <a:r>
              <a:rPr/>
              <a:t>Intra/Entre sujeitos.</a:t>
            </a:r>
            <a:r>
              <a:rPr baseline="30000"/>
              <a:t>170</a:t>
            </a:r>
          </a:p>
          <a:p>
            <a:pPr lvl="0"/>
            <a:r>
              <a:rPr/>
              <a:t>Intra/Entre repetições.</a:t>
            </a:r>
            <a:r>
              <a:rPr baseline="30000"/>
              <a:t>170</a:t>
            </a:r>
          </a:p>
          <a:p>
            <a:pPr lvl="0"/>
            <a:r>
              <a:rPr/>
              <a:t>Intra/Entre observadores.</a:t>
            </a:r>
            <a:r>
              <a:rPr baseline="30000"/>
              <a:t>170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170</a:t>
                </a:r>
              </a:p>
              <a:p>
                <a:pPr lvl="0"/>
                <a:r>
                  <a:rPr/>
                  <a:t>Gráfico de limites de concordância (média dos testes vs. diferença entre testes) com a reta de regressão do viés e respectivo intervalo de confiança.</a:t>
                </a:r>
                <a:r>
                  <a:rPr baseline="30000"/>
                  <a:t>170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170</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171,172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173</a:t>
                </a:r>
              </a:p>
              <a:p>
                <a:pPr lvl="0" indent="0" marL="0">
                  <a:buNone/>
                </a:pPr>
              </a:p>
              <a:p>
                <a:pPr lvl="0" indent="0" marL="0">
                  <a:buNone/>
                </a:pPr>
                <a:r>
                  <a:rPr/>
                  <a:t>O pacote </a:t>
                </a:r>
                <a:r>
                  <a:rPr i="1"/>
                  <a:t>metagear</a:t>
                </a:r>
                <a:r>
                  <a:rPr baseline="30000"/>
                  <a:t>174</a:t>
                </a:r>
                <a:r>
                  <a:rPr/>
                  <a:t> fornece funções para condução e análise de revisões sistemáticas.</a:t>
                </a:r>
              </a:p>
              <a:p>
                <a:pPr lvl="0" indent="0" marL="0">
                  <a:buNone/>
                </a:pPr>
              </a:p>
              <a:p>
                <a:pPr lvl="0" indent="0" marL="0">
                  <a:buNone/>
                </a:pPr>
                <a:r>
                  <a:rPr/>
                  <a:t>O pacote </a:t>
                </a:r>
                <a:r>
                  <a:rPr i="1"/>
                  <a:t>metagear</a:t>
                </a:r>
                <a:r>
                  <a:rPr baseline="30000"/>
                  <a:t>174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175</a:t>
                </a:r>
                <a:r>
                  <a:rPr/>
                  <a:t>.</a:t>
                </a:r>
              </a:p>
              <a:p>
                <a:pPr lvl="0" indent="0" marL="0">
                  <a:buNone/>
                </a:pPr>
              </a:p>
              <a:p>
                <a:pPr lvl="0" indent="0" marL="0">
                  <a:buNone/>
                </a:pPr>
                <a:r>
                  <a:rPr/>
                  <a:t>O pacote </a:t>
                </a:r>
                <a:r>
                  <a:rPr i="1"/>
                  <a:t>PRISMA2020</a:t>
                </a:r>
                <a:r>
                  <a:rPr baseline="30000"/>
                  <a:t>176,177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179</a:t>
            </a:r>
          </a:p>
          <a:p>
            <a:pPr lvl="0"/>
            <a:r>
              <a:rPr/>
              <a:t>O RMarkdown</a:t>
            </a:r>
            <a:r>
              <a:rPr baseline="30000"/>
              <a:t>178</a:t>
            </a:r>
            <a:r>
              <a:rPr/>
              <a:t> foi projetado especificamente para relatórios dinâmicos onde a análise é realizada em R e oferece uma flexibilidade incrível por meio de uma linguagem de marcação.</a:t>
            </a:r>
            <a:r>
              <a:rPr baseline="30000"/>
              <a:t>41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41</a:t>
            </a:r>
          </a:p>
          <a:p>
            <a:pPr lvl="0"/>
            <a:r>
              <a:rPr/>
              <a:t>Ao trabalhar com relatórios dinâmicos, é possível extrair o mesmo script usado para análise estatística. Os documentos podem ser compilados em vários formatos de saída e salvos como DOCX, PPTX e PDF.</a:t>
            </a:r>
            <a:r>
              <a:rPr baseline="30000"/>
              <a:t>41</a:t>
            </a:r>
          </a:p>
          <a:p>
            <a:pPr lvl="0" indent="0" marL="0">
              <a:buNone/>
            </a:pPr>
          </a:p>
          <a:p>
            <a:pPr lvl="0" indent="0" marL="0">
              <a:buNone/>
            </a:pPr>
            <a:r>
              <a:rPr/>
              <a:t>O pacote </a:t>
            </a:r>
            <a:r>
              <a:rPr i="1"/>
              <a:t>officedown</a:t>
            </a:r>
            <a:r>
              <a:rPr baseline="30000"/>
              <a:t>180</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181</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182</a:t>
            </a:r>
          </a:p>
          <a:p>
            <a:pPr lvl="0" indent="0" marL="0">
              <a:buNone/>
            </a:pPr>
          </a:p>
          <a:p>
            <a:pPr lvl="0" indent="0" marL="0">
              <a:buNone/>
            </a:pPr>
            <a:r>
              <a:rPr/>
              <a:t>O pacote </a:t>
            </a:r>
            <a:r>
              <a:rPr i="1"/>
              <a:t>projects</a:t>
            </a:r>
            <a:r>
              <a:rPr baseline="30000"/>
              <a:t>183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184</a:t>
            </a:r>
          </a:p>
          <a:p>
            <a:pPr lvl="0"/>
            <a:r>
              <a:rPr/>
              <a:t>Minimamente, partes importantes incluindo implementações de novos algoritmos e dados que permitam reproduzir um resultado importante.</a:t>
            </a:r>
            <a:r>
              <a:rPr baseline="30000"/>
              <a:t>184</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40</a:t>
            </a:r>
          </a:p>
          <a:p>
            <a:pPr lvl="0"/>
            <a:r>
              <a:rPr/>
              <a:t>Crie links persistentes para versões do seu script.</a:t>
            </a:r>
            <a:r>
              <a:rPr baseline="30000"/>
              <a:t>184</a:t>
            </a:r>
          </a:p>
          <a:p>
            <a:pPr lvl="0"/>
            <a:r>
              <a:rPr/>
              <a:t>Defina uma semente para o gerador de números aleatórios em scripts com métodos computacionais que dependem da geração de números pseudoaleatórios.</a:t>
            </a:r>
            <a:r>
              <a:rPr baseline="30000"/>
              <a:t>40</a:t>
            </a:r>
          </a:p>
          <a:p>
            <a:pPr lvl="0"/>
            <a:r>
              <a:rPr/>
              <a:t>Escolha uma licença apropriada para garantir como outros usarão seus scripts.</a:t>
            </a:r>
            <a:r>
              <a:rPr baseline="30000"/>
              <a:t>184</a:t>
            </a:r>
          </a:p>
          <a:p>
            <a:pPr lvl="0"/>
            <a:r>
              <a:rPr/>
              <a:t>Compartilhe todos os pacotes relacionados à sua análise.</a:t>
            </a:r>
            <a:r>
              <a:rPr baseline="30000"/>
              <a:t>185</a:t>
            </a:r>
          </a:p>
          <a:p>
            <a:pPr lvl="0"/>
            <a:r>
              <a:rPr/>
              <a:t>Providencie a documentação sobre seu script (ex.: arquivo README).</a:t>
            </a:r>
            <a:r>
              <a:rPr baseline="30000"/>
              <a:t>184</a:t>
            </a:r>
          </a:p>
          <a:p>
            <a:pPr lvl="0" indent="0" marL="0">
              <a:buNone/>
            </a:pPr>
          </a:p>
          <a:p>
            <a:pPr lvl="0" indent="0" marL="0">
              <a:buNone/>
            </a:pPr>
            <a:r>
              <a:rPr/>
              <a:t>O pacote </a:t>
            </a:r>
            <a:r>
              <a:rPr i="1"/>
              <a:t>utils</a:t>
            </a:r>
            <a:r>
              <a:rPr baseline="30000"/>
              <a:t>186</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40</a:t>
            </a:r>
          </a:p>
          <a:p>
            <a:pPr lvl="0"/>
            <a:r>
              <a:rPr/>
              <a:t>Autores do manuscrito.</a:t>
            </a:r>
            <a:r>
              <a:rPr baseline="30000"/>
              <a:t>40</a:t>
            </a:r>
          </a:p>
          <a:p>
            <a:pPr lvl="0"/>
            <a:r>
              <a:rPr/>
              <a:t>Principais responsáveis pela escrita do script e quaisquer outras pessoas que fizeram contribuições substanciais para o desenvolvimento do script.</a:t>
            </a:r>
            <a:r>
              <a:rPr baseline="30000"/>
              <a:t>40</a:t>
            </a:r>
          </a:p>
          <a:p>
            <a:pPr lvl="0"/>
            <a:r>
              <a:rPr/>
              <a:t>Endereço de e-mail do autor ou contribuidor a quem devem ser direcionadas dúvidas, comentários, sugestões e bugs sobre o script.</a:t>
            </a:r>
            <a:r>
              <a:rPr baseline="30000"/>
              <a:t>40</a:t>
            </a:r>
          </a:p>
          <a:p>
            <a:pPr lvl="0"/>
            <a:r>
              <a:rPr/>
              <a:t>Lista de configurações nas quais o script foi testado, tais com nome e versão do programa, pacotes e plataforma.</a:t>
            </a:r>
            <a:r>
              <a:rPr baseline="30000"/>
              <a:t>40</a:t>
            </a:r>
          </a:p>
          <a:p>
            <a:pPr lvl="0" indent="0" marL="0">
              <a:buNone/>
            </a:pPr>
          </a:p>
          <a:p>
            <a:pPr lvl="0" indent="0" marL="0">
              <a:buNone/>
            </a:pPr>
            <a:r>
              <a:rPr/>
              <a:t>O pacote </a:t>
            </a:r>
            <a:r>
              <a:rPr i="1"/>
              <a:t>utils</a:t>
            </a:r>
            <a:r>
              <a:rPr baseline="30000"/>
              <a:t>186</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188</a:t>
            </a:r>
            <a:r>
              <a:rPr/>
              <a:t> fornece a função </a:t>
            </a:r>
            <a:r>
              <a:rPr i="1">
                <a:hlinkClick r:id="rId4"/>
              </a:rPr>
              <a:t>writeTIFF</a:t>
            </a:r>
            <a:r>
              <a:rPr/>
              <a:t> para exportar gráficos em formato TIFF.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189</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191</a:t>
            </a:r>
          </a:p>
          <a:p>
            <a:pPr lvl="0"/>
            <a:r>
              <a:rPr>
                <a:hlinkClick r:id="rId6"/>
              </a:rPr>
              <a:t>jamovi</a:t>
            </a:r>
            <a:r>
              <a:rPr/>
              <a:t>.</a:t>
            </a:r>
            <a:r>
              <a:rPr baseline="30000"/>
              <a:t>192</a:t>
            </a:r>
          </a:p>
          <a:p>
            <a:pPr lvl="0" indent="0" marL="0">
              <a:buNone/>
            </a:pPr>
          </a:p>
          <a:p>
            <a:pPr lvl="0" indent="0" marL="0">
              <a:buNone/>
            </a:pPr>
            <a:r>
              <a:rPr/>
              <a:t>Os pacotes </a:t>
            </a:r>
            <a:r>
              <a:rPr i="1"/>
              <a:t>jmv</a:t>
            </a:r>
            <a:r>
              <a:rPr baseline="30000"/>
              <a:t>193</a:t>
            </a:r>
            <a:r>
              <a:rPr/>
              <a:t> e </a:t>
            </a:r>
            <a:r>
              <a:rPr i="1"/>
              <a:t>jmvconnect</a:t>
            </a:r>
            <a:r>
              <a:rPr baseline="30000"/>
              <a:t>194</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195</a:t>
            </a:r>
          </a:p>
          <a:p>
            <a:pPr lvl="0"/>
            <a:r>
              <a:rPr/>
              <a:t>Defina os tipos de variáveis adequadamente no banco de dados.</a:t>
            </a:r>
            <a:r>
              <a:rPr baseline="30000"/>
              <a:t>195</a:t>
            </a:r>
          </a:p>
          <a:p>
            <a:pPr lvl="0"/>
            <a:r>
              <a:rPr/>
              <a:t>Defina constantes - isto é, variáveis de valor fixo - ao invés de digitar valores.</a:t>
            </a:r>
            <a:r>
              <a:rPr baseline="30000"/>
              <a:t>195</a:t>
            </a:r>
          </a:p>
          <a:p>
            <a:pPr lvl="0"/>
            <a:r>
              <a:rPr/>
              <a:t>Use e cite os pacotes disponíveis para suas análises.</a:t>
            </a:r>
            <a:r>
              <a:rPr baseline="30000"/>
              <a:t>195</a:t>
            </a:r>
          </a:p>
          <a:p>
            <a:pPr lvl="0"/>
            <a:r>
              <a:rPr/>
              <a:t>Controle as versões do script.</a:t>
            </a:r>
            <a:r>
              <a:rPr baseline="30000"/>
              <a:t>184,195</a:t>
            </a:r>
          </a:p>
          <a:p>
            <a:pPr lvl="0"/>
            <a:r>
              <a:rPr/>
              <a:t>Teste o script antes de sua utilização.</a:t>
            </a:r>
            <a:r>
              <a:rPr baseline="30000"/>
              <a:t>195</a:t>
            </a:r>
          </a:p>
          <a:p>
            <a:pPr lvl="0"/>
            <a:r>
              <a:rPr/>
              <a:t>Conduza revisão por pares do código durante a redação (digitação em dupla).</a:t>
            </a:r>
            <a:r>
              <a:rPr baseline="30000"/>
              <a:t>195</a:t>
            </a:r>
          </a:p>
          <a:p>
            <a:pPr lvl="0" indent="0" marL="0">
              <a:buNone/>
            </a:pPr>
          </a:p>
          <a:p>
            <a:pPr lvl="0" indent="0" marL="0">
              <a:buNone/>
            </a:pPr>
            <a:r>
              <a:rPr/>
              <a:t>O pacote </a:t>
            </a:r>
            <a:r>
              <a:rPr i="1"/>
              <a:t>grateful</a:t>
            </a:r>
            <a:r>
              <a:rPr baseline="30000"/>
              <a:t>196</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197</a:t>
            </a:r>
            <a:r>
              <a:rPr/>
              <a:t> fornece a função </a:t>
            </a:r>
            <a:r>
              <a:rPr i="1">
                <a:hlinkClick r:id="rId9"/>
              </a:rPr>
              <a:t>tidy_source</a:t>
            </a:r>
            <a:r>
              <a:rPr/>
              <a:t> para formatar um R script.</a:t>
            </a:r>
          </a:p>
          <a:p>
            <a:pPr lvl="0" indent="0" marL="0">
              <a:buNone/>
            </a:pPr>
          </a:p>
          <a:p>
            <a:pPr lvl="0" indent="0" marL="0">
              <a:buNone/>
            </a:pPr>
            <a:r>
              <a:rPr/>
              <a:t>O pacote </a:t>
            </a:r>
            <a:r>
              <a:rPr i="1"/>
              <a:t>styler</a:t>
            </a:r>
            <a:r>
              <a:rPr baseline="30000"/>
              <a:t>198</a:t>
            </a:r>
            <a:r>
              <a:rPr/>
              <a:t> fornece a função </a:t>
            </a:r>
            <a:r>
              <a:rPr i="1">
                <a:hlinkClick r:id="rId10"/>
              </a:rPr>
              <a:t>style_file</a:t>
            </a:r>
            <a:r>
              <a:rPr/>
              <a:t> para formatar um R script.</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199</a:t>
            </a:r>
          </a:p>
          <a:p>
            <a:pPr lvl="0"/>
            <a:r>
              <a:rPr i="1"/>
              <a:t>Principles and recommendations for incorporating estimands into clinical study protocol templates</a:t>
            </a:r>
            <a:r>
              <a:rPr/>
              <a:t>.</a:t>
            </a:r>
            <a:r>
              <a:rPr baseline="30000"/>
              <a:t>200</a:t>
            </a:r>
          </a:p>
          <a:p>
            <a:pPr lvl="0"/>
            <a:r>
              <a:rPr i="1"/>
              <a:t>How to write statistical analysis section in medical research</a:t>
            </a:r>
            <a:r>
              <a:rPr/>
              <a:t>.</a:t>
            </a:r>
            <a:r>
              <a:rPr baseline="30000"/>
              <a:t>129</a:t>
            </a:r>
          </a:p>
          <a:p>
            <a:pPr lvl="0"/>
            <a:r>
              <a:rPr i="1"/>
              <a:t>Recommendations for Statistical Reporting in Cardiovascular Medicine: A Special Report From the American Heart Association</a:t>
            </a:r>
            <a:r>
              <a:rPr/>
              <a:t>.</a:t>
            </a:r>
            <a:r>
              <a:rPr baseline="30000"/>
              <a:t>201</a:t>
            </a:r>
          </a:p>
          <a:p>
            <a:pPr lvl="0"/>
            <a:r>
              <a:rPr i="1"/>
              <a:t>Framework for the treatment and reporting of missing data in observational studies: The Treatment And Reporting of Missing data in Observational Studies framework</a:t>
            </a:r>
            <a:r>
              <a:rPr/>
              <a:t>.</a:t>
            </a:r>
            <a:r>
              <a:rPr baseline="30000"/>
              <a:t>202</a:t>
            </a:r>
          </a:p>
          <a:p>
            <a:pPr lvl="0"/>
            <a:r>
              <a:rPr i="1"/>
              <a:t>Guidelines for reporting of figures and tables for clinical research in urology</a:t>
            </a:r>
            <a:r>
              <a:rPr/>
              <a:t>.</a:t>
            </a:r>
            <a:r>
              <a:rPr baseline="30000"/>
              <a:t>203</a:t>
            </a:r>
          </a:p>
          <a:p>
            <a:pPr lvl="0"/>
            <a:r>
              <a:rPr i="1"/>
              <a:t>Who is in this study, anyway? Guidelines for a useful Table 1</a:t>
            </a:r>
            <a:r>
              <a:rPr/>
              <a:t>.</a:t>
            </a:r>
            <a:r>
              <a:rPr baseline="30000"/>
              <a:t>103</a:t>
            </a:r>
          </a:p>
          <a:p>
            <a:pPr lvl="0"/>
            <a:r>
              <a:rPr i="1"/>
              <a:t>Guidelines for Reporting of Statistics for Clinical Research in Urology</a:t>
            </a:r>
            <a:r>
              <a:rPr/>
              <a:t>.</a:t>
            </a:r>
            <a:r>
              <a:rPr baseline="30000"/>
              <a:t>204</a:t>
            </a:r>
          </a:p>
          <a:p>
            <a:pPr lvl="0"/>
            <a:r>
              <a:rPr i="1"/>
              <a:t>Reveal, Don’t Conceal: Transforming Data Visualization to Improve Transparency</a:t>
            </a:r>
            <a:r>
              <a:rPr/>
              <a:t>.</a:t>
            </a:r>
            <a:r>
              <a:rPr baseline="30000"/>
              <a:t>111</a:t>
            </a:r>
          </a:p>
          <a:p>
            <a:pPr lvl="0"/>
            <a:r>
              <a:rPr i="1"/>
              <a:t>Guidelines for the Content of Statistical Analysis Plans in Clinical Trials</a:t>
            </a:r>
            <a:r>
              <a:rPr/>
              <a:t>.</a:t>
            </a:r>
            <a:r>
              <a:rPr baseline="30000"/>
              <a:t>205</a:t>
            </a:r>
          </a:p>
          <a:p>
            <a:pPr lvl="0"/>
            <a:r>
              <a:rPr i="1"/>
              <a:t>Basic statistical reporting for articles published in Biomedical Journals: The ‘’Statistical Analyses and Methods in the Published Literature’’ or the SAMPL Guidelines</a:t>
            </a:r>
            <a:r>
              <a:rPr/>
              <a:t>.</a:t>
            </a:r>
            <a:r>
              <a:rPr baseline="30000"/>
              <a:t>206</a:t>
            </a:r>
          </a:p>
          <a:p>
            <a:pPr lvl="0"/>
            <a:r>
              <a:rPr i="1"/>
              <a:t>Beyond Bar and Line Graphs: Time for a New Data Presentation Paradigm</a:t>
            </a:r>
            <a:r>
              <a:rPr/>
              <a:t>.</a:t>
            </a:r>
            <a:r>
              <a:rPr baseline="30000"/>
              <a:t>207</a:t>
            </a:r>
          </a:p>
          <a:p>
            <a:pPr lvl="0"/>
            <a:r>
              <a:rPr i="1"/>
              <a:t>STRengthening analytical thinking for observational studies: the STRATOS initiative</a:t>
            </a:r>
            <a:r>
              <a:rPr/>
              <a:t>.</a:t>
            </a:r>
            <a:r>
              <a:rPr baseline="30000"/>
              <a:t>208</a:t>
            </a:r>
          </a:p>
          <a:p>
            <a:pPr lvl="0"/>
            <a:r>
              <a:rPr i="1"/>
              <a:t>Research methods and reporting</a:t>
            </a:r>
            <a:r>
              <a:rPr/>
              <a:t>.</a:t>
            </a:r>
            <a:r>
              <a:rPr baseline="30000"/>
              <a:t>209</a:t>
            </a:r>
          </a:p>
          <a:p>
            <a:pPr lvl="0"/>
            <a:r>
              <a:rPr i="1"/>
              <a:t>How to ensure your paper is rejected by the statistical reviewer</a:t>
            </a:r>
            <a:r>
              <a:rPr/>
              <a:t>.</a:t>
            </a:r>
            <a:r>
              <a:rPr baseline="30000"/>
              <a:t>210</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211</a:t>
            </a:r>
          </a:p>
          <a:p>
            <a:pPr lvl="0"/>
            <a:r>
              <a:rPr i="1"/>
              <a:t>Checklist for clinical applicability of subgroup analysis</a:t>
            </a:r>
            <a:r>
              <a:rPr/>
              <a:t>.</a:t>
            </a:r>
            <a:r>
              <a:rPr baseline="30000"/>
              <a:t>212</a:t>
            </a:r>
          </a:p>
          <a:p>
            <a:pPr lvl="0"/>
            <a:r>
              <a:rPr i="1"/>
              <a:t>Evidence‐based statistical analysis and methods in biomedical research (SAMBR) checklists according to design features</a:t>
            </a:r>
            <a:r>
              <a:rPr/>
              <a:t>.</a:t>
            </a:r>
            <a:r>
              <a:rPr baseline="30000"/>
              <a:t>128</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213</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Smeden M van. A very short list of common pitfalls in research design, data analysis, and reporting. </a:t>
            </a:r>
            <a:r>
              <a:rPr i="1"/>
              <a:t>PRiMER</a:t>
            </a:r>
            <a:r>
              <a:rPr/>
              <a:t>. 2022;6. doi:</a:t>
            </a:r>
            <a:r>
              <a:rPr>
                <a:hlinkClick r:id="rId8"/>
              </a:rPr>
              <a:t>10.22454/PRiMER.2022.511416</a:t>
            </a:r>
          </a:p>
          <a:p>
            <a:pPr lvl="0" indent="0" marL="0">
              <a:buNone/>
            </a:pPr>
            <a:r>
              <a:rPr/>
              <a:t>8. Champely S. Pwr: Basic functions for power analysis. 2020. </a:t>
            </a:r>
            <a:r>
              <a:rPr>
                <a:hlinkClick r:id="rId9"/>
              </a:rPr>
              <a:t>https://CRAN.R-project.org/package=pwr.</a:t>
            </a:r>
          </a:p>
          <a:p>
            <a:pPr lvl="0" indent="0" marL="0">
              <a:buNone/>
            </a:pPr>
            <a:r>
              <a:rPr/>
              <a:t>9. Bacchetti P. Ethics and Sample Size. </a:t>
            </a:r>
            <a:r>
              <a:rPr i="1"/>
              <a:t>American Journal of Epidemiology</a:t>
            </a:r>
            <a:r>
              <a:rPr/>
              <a:t>. 2005;161(2):105-110. doi:</a:t>
            </a:r>
            <a:r>
              <a:rPr>
                <a:hlinkClick r:id="rId10"/>
              </a:rPr>
              <a:t>10.1093/aje/kwi014</a:t>
            </a:r>
          </a:p>
          <a:p>
            <a:pPr lvl="0" indent="0" marL="0">
              <a:buNone/>
            </a:pPr>
            <a:r>
              <a:rPr/>
              <a:t>10. Abelson RP. A variance explanation paradox: When a little is a lot. </a:t>
            </a:r>
            <a:r>
              <a:rPr i="1"/>
              <a:t>Psychological Bulletin</a:t>
            </a:r>
            <a:r>
              <a:rPr/>
              <a:t>. 1985;97(1):129-133. doi:</a:t>
            </a:r>
            <a:r>
              <a:rPr>
                <a:hlinkClick r:id="rId11"/>
              </a:rPr>
              <a:t>10.1037/0033-2909.97.1.129</a:t>
            </a:r>
          </a:p>
          <a:p>
            <a:pPr lvl="0" indent="0" marL="0">
              <a:buNone/>
            </a:pPr>
            <a:r>
              <a:rPr/>
              <a:t>11. Berkson J. Limitations of the application of fourfold table analysis to hospital data. </a:t>
            </a:r>
            <a:r>
              <a:rPr i="1"/>
              <a:t>Biometrics Bulletin</a:t>
            </a:r>
            <a:r>
              <a:rPr/>
              <a:t>. 1946;2(3):47. doi:</a:t>
            </a:r>
            <a:r>
              <a:rPr>
                <a:hlinkClick r:id="rId12"/>
              </a:rPr>
              <a:t>10.2307/3002000</a:t>
            </a:r>
          </a:p>
          <a:p>
            <a:pPr lvl="0" indent="0" marL="0">
              <a:buNone/>
            </a:pPr>
            <a:r>
              <a:rPr/>
              <a:t>12. Ellsberg D. Risk, ambiguity, and the savage axioms. </a:t>
            </a:r>
            <a:r>
              <a:rPr i="1"/>
              <a:t>The Quarterly Journal of Economics</a:t>
            </a:r>
            <a:r>
              <a:rPr/>
              <a:t>. 1961;75(4):643. doi:</a:t>
            </a:r>
            <a:r>
              <a:rPr>
                <a:hlinkClick r:id="rId13"/>
              </a:rPr>
              <a:t>10.2307/1884324</a:t>
            </a:r>
          </a:p>
          <a:p>
            <a:pPr lvl="0" indent="0" marL="0">
              <a:buNone/>
            </a:pPr>
            <a:r>
              <a:rPr/>
              <a:t>13. Freedman DA, Freedman DA. A Note on Screening Regression Equations. </a:t>
            </a:r>
            <a:r>
              <a:rPr i="1"/>
              <a:t>The American Statistician</a:t>
            </a:r>
            <a:r>
              <a:rPr/>
              <a:t>. 1983;37(2):152-155. doi:</a:t>
            </a:r>
            <a:r>
              <a:rPr>
                <a:hlinkClick r:id="rId14"/>
              </a:rPr>
              <a:t>10.1080/00031305.1983.10482729</a:t>
            </a:r>
          </a:p>
          <a:p>
            <a:pPr lvl="0" indent="0" marL="0">
              <a:buNone/>
            </a:pPr>
            <a:r>
              <a:rPr/>
              <a:t>14. Freedman LS, Pee D. Return to a note on screening regression equations. </a:t>
            </a:r>
            <a:r>
              <a:rPr i="1"/>
              <a:t>The American Statistician</a:t>
            </a:r>
            <a:r>
              <a:rPr/>
              <a:t>. 1989;43(4):279. doi:</a:t>
            </a:r>
            <a:r>
              <a:rPr>
                <a:hlinkClick r:id="rId15"/>
              </a:rPr>
              <a:t>10.2307/2685389</a:t>
            </a:r>
          </a:p>
          <a:p>
            <a:pPr lvl="0" indent="0" marL="0">
              <a:buNone/>
            </a:pPr>
            <a:r>
              <a:rPr/>
              <a:t>15. Hand DJ. On Comparing Two Treatments. </a:t>
            </a:r>
            <a:r>
              <a:rPr i="1"/>
              <a:t>The American Statistician</a:t>
            </a:r>
            <a:r>
              <a:rPr/>
              <a:t>. 1992;46(3):190-192. doi:</a:t>
            </a:r>
            <a:r>
              <a:rPr>
                <a:hlinkClick r:id="rId16"/>
              </a:rPr>
              <a:t>10.1080/00031305.1992.10475881</a:t>
            </a:r>
          </a:p>
          <a:p>
            <a:pPr lvl="0" indent="0" marL="0">
              <a:buNone/>
            </a:pPr>
            <a:r>
              <a:rPr/>
              <a:t>16. LINDLEY DV. A STATISTICAL PARADOX. </a:t>
            </a:r>
            <a:r>
              <a:rPr i="1"/>
              <a:t>Biometrika</a:t>
            </a:r>
            <a:r>
              <a:rPr/>
              <a:t>. 1957;44(1-2):187-192. doi:</a:t>
            </a:r>
            <a:r>
              <a:rPr>
                <a:hlinkClick r:id="rId17"/>
              </a:rPr>
              <a:t>10.1093/biomet/44.1-2.187</a:t>
            </a:r>
          </a:p>
          <a:p>
            <a:pPr lvl="0" indent="0" marL="0">
              <a:buNone/>
            </a:pPr>
            <a:r>
              <a:rPr/>
              <a:t>17. Lord FM. A paradox in the interpretation of group comparisons. </a:t>
            </a:r>
            <a:r>
              <a:rPr i="1"/>
              <a:t>Psychological Bulletin</a:t>
            </a:r>
            <a:r>
              <a:rPr/>
              <a:t>. 1967;68(5):304-305. doi:</a:t>
            </a:r>
            <a:r>
              <a:rPr>
                <a:hlinkClick r:id="rId18"/>
              </a:rPr>
              <a:t>10.1037/h0025105</a:t>
            </a:r>
          </a:p>
          <a:p>
            <a:pPr lvl="0" indent="0" marL="0">
              <a:buNone/>
            </a:pPr>
            <a:r>
              <a:rPr/>
              <a:t>18. Lord FM. Statistical adjustments when comparing preexisting groups. </a:t>
            </a:r>
            <a:r>
              <a:rPr i="1"/>
              <a:t>Psychological Bulletin</a:t>
            </a:r>
            <a:r>
              <a:rPr/>
              <a:t>. 1969;72(5):336-337. doi:</a:t>
            </a:r>
            <a:r>
              <a:rPr>
                <a:hlinkClick r:id="rId19"/>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21. Stein C. INADMISSIBILITY OF THE USUAL ESTIMATOR FOR THE MEAN OF a MULTIVARIATE NORMAL DISTRIBUTION. In: University of California Press; 1956:197-206. doi:</a:t>
            </a:r>
            <a:r>
              <a:rPr>
                <a:hlinkClick r:id="rId22"/>
              </a:rPr>
              <a:t>10.1525/9780520313880-018</a:t>
            </a:r>
          </a:p>
          <a:p>
            <a:pPr lvl="0" indent="0" marL="0">
              <a:buNone/>
            </a:pPr>
            <a:r>
              <a:rPr/>
              <a:t>22. De S, Sen A. The generalised Gamow-Stern problem. </a:t>
            </a:r>
            <a:r>
              <a:rPr i="1"/>
              <a:t>The Mathematical Gazette</a:t>
            </a:r>
            <a:r>
              <a:rPr/>
              <a:t>. 1996;80(488):345-348. doi:</a:t>
            </a:r>
            <a:r>
              <a:rPr>
                <a:hlinkClick r:id="rId23"/>
              </a:rPr>
              <a:t>10.2307/3619568</a:t>
            </a:r>
          </a:p>
          <a:p>
            <a:pPr lvl="0" indent="0" marL="0">
              <a:buNone/>
            </a:pPr>
            <a:r>
              <a:rPr/>
              <a:t>23. Feld SL. Why Your Friends Have More Friends Than You Do. </a:t>
            </a:r>
            <a:r>
              <a:rPr i="1"/>
              <a:t>American Journal of Sociology</a:t>
            </a:r>
            <a:r>
              <a:rPr/>
              <a:t>. 1991;96(6):1464-1477. doi:</a:t>
            </a:r>
            <a:r>
              <a:rPr>
                <a:hlinkClick r:id="rId24"/>
              </a:rPr>
              <a:t>10.1086/229693</a:t>
            </a:r>
          </a:p>
          <a:p>
            <a:pPr lvl="0" indent="0" marL="0">
              <a:buNone/>
            </a:pPr>
            <a:r>
              <a:rPr/>
              <a:t>24. Munafò MR, Nosek BA, Bishop DVM, et al. A manifesto for reproducible science. </a:t>
            </a:r>
            <a:r>
              <a:rPr i="1"/>
              <a:t>Nature Human Behaviour</a:t>
            </a:r>
            <a:r>
              <a:rPr/>
              <a:t>. 2017;1(1). doi:</a:t>
            </a:r>
            <a:r>
              <a:rPr>
                <a:hlinkClick r:id="rId25"/>
              </a:rPr>
              <a:t>10.1038/s41562-016-0021</a:t>
            </a:r>
          </a:p>
          <a:p>
            <a:pPr lvl="0" indent="0" marL="0">
              <a:buNone/>
            </a:pPr>
            <a:r>
              <a:rPr/>
              <a:t>25.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26. Sut N. Study designs in medicine. </a:t>
            </a:r>
            <a:r>
              <a:rPr i="1"/>
              <a:t>Balkan Medical Journal</a:t>
            </a:r>
            <a:r>
              <a:rPr/>
              <a:t>. 2015;31(4):273-277. doi:</a:t>
            </a:r>
            <a:r>
              <a:rPr>
                <a:hlinkClick r:id="rId27"/>
              </a:rPr>
              <a:t>10.5152/balkanmedj.2014.1408</a:t>
            </a:r>
          </a:p>
          <a:p>
            <a:pPr lvl="0" indent="0" marL="0">
              <a:buNone/>
            </a:pPr>
            <a:r>
              <a:rPr/>
              <a:t>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29.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30. Chassé M, Fergusson DA. Diagnostic Accuracy Studies. </a:t>
            </a:r>
            <a:r>
              <a:rPr i="1"/>
              <a:t>Seminars in Nuclear Medicine</a:t>
            </a:r>
            <a:r>
              <a:rPr/>
              <a:t>. 2019;49(2):87-93. doi:</a:t>
            </a:r>
            <a:r>
              <a:rPr>
                <a:hlinkClick r:id="rId31"/>
              </a:rPr>
              <a:t>10.1053/j.semnuclmed.2018.11.005</a:t>
            </a:r>
          </a:p>
          <a:p>
            <a:pPr lvl="0" indent="0" marL="0">
              <a:buNone/>
            </a:pPr>
            <a:r>
              <a:rPr/>
              <a:t>31. Chidambaram AG, Josephson M. Clinical research study designs: The essentials. </a:t>
            </a:r>
            <a:r>
              <a:rPr i="1"/>
              <a:t>PEDIATRIC INVESTIGATION</a:t>
            </a:r>
            <a:r>
              <a:rPr/>
              <a:t>. 2019;3(4):245-252. doi:</a:t>
            </a:r>
            <a:r>
              <a:rPr>
                <a:hlinkClick r:id="rId32"/>
              </a:rPr>
              <a:t>10.1002/ped4.12166</a:t>
            </a:r>
          </a:p>
          <a:p>
            <a:pPr lvl="0" indent="0" marL="0">
              <a:buNone/>
            </a:pPr>
            <a:r>
              <a:rPr/>
              <a:t>32.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33.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34.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35.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36.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37. Findley MG, Kikuta K, Denly M. External Validity. </a:t>
            </a:r>
            <a:r>
              <a:rPr i="1"/>
              <a:t>Annual Review of Political Science</a:t>
            </a:r>
            <a:r>
              <a:rPr/>
              <a:t>. 2021;24(1):365-393. doi:</a:t>
            </a:r>
            <a:r>
              <a:rPr>
                <a:hlinkClick r:id="rId38"/>
              </a:rPr>
              <a:t>10.1146/annurev-polisci-041719-102556</a:t>
            </a:r>
          </a:p>
          <a:p>
            <a:pPr lvl="0" indent="0" marL="0">
              <a:buNone/>
            </a:pPr>
            <a:r>
              <a:rPr/>
              <a:t>38.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39. Resnik DB, Shamoo AE. Reproducibility and Research Integrity. </a:t>
            </a:r>
            <a:r>
              <a:rPr i="1"/>
              <a:t>Accountability in Research</a:t>
            </a:r>
            <a:r>
              <a:rPr/>
              <a:t>. 2016;24(2):116-123. doi:</a:t>
            </a:r>
            <a:r>
              <a:rPr>
                <a:hlinkClick r:id="rId40"/>
              </a:rPr>
              <a:t>10.1080/08989621.2016.1257387</a:t>
            </a:r>
          </a:p>
          <a:p>
            <a:pPr lvl="0" indent="0" marL="0">
              <a:buNone/>
            </a:pPr>
            <a:r>
              <a:rPr/>
              <a:t>40.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41. Mair P. Thou shalt be reproducible! A technology perspective. </a:t>
            </a:r>
            <a:r>
              <a:rPr i="1"/>
              <a:t>Frontiers in Psychology</a:t>
            </a:r>
            <a:r>
              <a:rPr/>
              <a:t>. 2016;7. doi:</a:t>
            </a:r>
            <a:r>
              <a:rPr>
                <a:hlinkClick r:id="rId42"/>
              </a:rPr>
              <a:t>10.3389/fpsyg.2016.01079</a:t>
            </a:r>
          </a:p>
          <a:p>
            <a:pPr lvl="0" indent="0" marL="0">
              <a:buNone/>
            </a:pPr>
            <a:r>
              <a:rPr/>
              <a:t>42. Altman DG, Bland JM. Statistics Notes: Units of analysis. </a:t>
            </a:r>
            <a:r>
              <a:rPr i="1"/>
              <a:t>BMJ</a:t>
            </a:r>
            <a:r>
              <a:rPr/>
              <a:t>. 1997;314(7098):1874-1874. doi:</a:t>
            </a:r>
            <a:r>
              <a:rPr>
                <a:hlinkClick r:id="rId43"/>
              </a:rPr>
              <a:t>10.1136/bmj.314.7098.1874</a:t>
            </a:r>
          </a:p>
          <a:p>
            <a:pPr lvl="0" indent="0" marL="0">
              <a:buNone/>
            </a:pPr>
            <a:r>
              <a:rPr/>
              <a:t>43. Matthews JN, Altman DG, Campbell MJ, Royston P. Analysis of serial measurements in medical research. </a:t>
            </a:r>
            <a:r>
              <a:rPr i="1"/>
              <a:t>BMJ</a:t>
            </a:r>
            <a:r>
              <a:rPr/>
              <a:t>. 1990;300(6719):230-235. doi:</a:t>
            </a:r>
            <a:r>
              <a:rPr>
                <a:hlinkClick r:id="rId44"/>
              </a:rPr>
              <a:t>10.1136/bmj.300.6719.230</a:t>
            </a:r>
          </a:p>
          <a:p>
            <a:pPr lvl="0" indent="0" marL="0">
              <a:buNone/>
            </a:pPr>
            <a:r>
              <a:rPr/>
              <a:t>44. Bland JM, Altman DG. Statistics notes: Matching. </a:t>
            </a:r>
            <a:r>
              <a:rPr i="1"/>
              <a:t>BMJ</a:t>
            </a:r>
            <a:r>
              <a:rPr/>
              <a:t>. 1994;309(6962):1128-1128. doi:</a:t>
            </a:r>
            <a:r>
              <a:rPr>
                <a:hlinkClick r:id="rId45"/>
              </a:rPr>
              <a:t>10.1136/bmj.309.6962.1128</a:t>
            </a:r>
          </a:p>
          <a:p>
            <a:pPr lvl="0" indent="0" marL="0">
              <a:buNone/>
            </a:pPr>
            <a:r>
              <a:rPr/>
              <a:t>45. R Core Team. R: A language and environment for statistical computing. 2023. </a:t>
            </a:r>
            <a:r>
              <a:rPr>
                <a:hlinkClick r:id="rId46"/>
              </a:rPr>
              <a:t>https://www.R-project.org/.</a:t>
            </a:r>
          </a:p>
          <a:p>
            <a:pPr lvl="0" indent="0" marL="0">
              <a:buNone/>
            </a:pPr>
            <a:r>
              <a:rPr/>
              <a:t>46. Olson K. What Are Data? </a:t>
            </a:r>
            <a:r>
              <a:rPr i="1"/>
              <a:t>Qualitative Health Research</a:t>
            </a:r>
            <a:r>
              <a:rPr/>
              <a:t>. 2021;31(9):1567-1569. doi:</a:t>
            </a:r>
            <a:r>
              <a:rPr>
                <a:hlinkClick r:id="rId47"/>
              </a:rPr>
              <a:t>10.1177/10497323211015960</a:t>
            </a:r>
          </a:p>
          <a:p>
            <a:pPr lvl="0" indent="0" marL="0">
              <a:buNone/>
            </a:pPr>
            <a:r>
              <a:rPr/>
              <a:t>47. Vetter TR. Fundamentals of Research Data and Variables. </a:t>
            </a:r>
            <a:r>
              <a:rPr i="1"/>
              <a:t>Anesthesia &amp; Analgesia</a:t>
            </a:r>
            <a:r>
              <a:rPr/>
              <a:t>. 2017;125(4):1375-1380. doi:</a:t>
            </a:r>
            <a:r>
              <a:rPr>
                <a:hlinkClick r:id="rId48"/>
              </a:rPr>
              <a:t>10.1213/ane.0000000000002370</a:t>
            </a:r>
          </a:p>
          <a:p>
            <a:pPr lvl="0" indent="0" marL="0">
              <a:buNone/>
            </a:pPr>
            <a:r>
              <a:rPr/>
              <a:t>48. Altman DG, Bland JM. Missing data. </a:t>
            </a:r>
            <a:r>
              <a:rPr i="1"/>
              <a:t>BMJ</a:t>
            </a:r>
            <a:r>
              <a:rPr/>
              <a:t>. 2007;334(7590):424-424. doi:</a:t>
            </a:r>
            <a:r>
              <a:rPr>
                <a:hlinkClick r:id="rId49"/>
              </a:rPr>
              <a:t>10.1136/bmj.38977.682025.2c</a:t>
            </a:r>
          </a:p>
          <a:p>
            <a:pPr lvl="0" indent="0" marL="0">
              <a:buNone/>
            </a:pPr>
            <a:r>
              <a:rPr/>
              <a:t>49. R Core Team. R: A language and environment for statistical computing. 2023. </a:t>
            </a:r>
            <a:r>
              <a:rPr>
                <a:hlinkClick r:id="rId50"/>
              </a:rPr>
              <a:t>https://www.R-project.org/.</a:t>
            </a:r>
          </a:p>
          <a:p>
            <a:pPr lvl="0" indent="0" marL="0">
              <a:buNone/>
            </a:pPr>
            <a:r>
              <a:rPr/>
              <a:t>50. Heymans MW, Twisk JWR. Handling missing data in clinical research. </a:t>
            </a:r>
            <a:r>
              <a:rPr i="1"/>
              <a:t>Journal of Clinical Epidemiology</a:t>
            </a:r>
            <a:r>
              <a:rPr/>
              <a:t>. September 2022. doi:</a:t>
            </a:r>
            <a:r>
              <a:rPr>
                <a:hlinkClick r:id="rId51"/>
              </a:rPr>
              <a:t>10.1016/j.jclinepi.2022.08.016</a:t>
            </a:r>
          </a:p>
          <a:p>
            <a:pPr lvl="0" indent="0" marL="0">
              <a:buNone/>
            </a:pPr>
            <a:r>
              <a:rPr/>
              <a:t>51. Carpenter JR, Smuk M. Missing data: A statistical framework for practice. </a:t>
            </a:r>
            <a:r>
              <a:rPr i="1"/>
              <a:t>Biometrical Journal</a:t>
            </a:r>
            <a:r>
              <a:rPr/>
              <a:t>. 2021;63(5):915-947. doi:</a:t>
            </a:r>
            <a:r>
              <a:rPr>
                <a:hlinkClick r:id="rId52"/>
              </a:rPr>
              <a:t>10.1002/bimj.202000196</a:t>
            </a:r>
          </a:p>
          <a:p>
            <a:pPr lvl="0" indent="0" marL="0">
              <a:buNone/>
            </a:pPr>
            <a:r>
              <a:rPr/>
              <a:t>52. Yanagida T. Misty: Miscellaneous functions ’t. yanagida’. 2023. </a:t>
            </a:r>
            <a:r>
              <a:rPr>
                <a:hlinkClick r:id="rId53"/>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4"/>
              </a:rPr>
              <a:t>10.1080/01621459.1988.10478722</a:t>
            </a:r>
          </a:p>
          <a:p>
            <a:pPr lvl="0" indent="0" marL="0">
              <a:buNone/>
            </a:pPr>
            <a:r>
              <a:rPr/>
              <a:t>54. R Core Team. R: A language and environment for statistical computing. 2022. </a:t>
            </a:r>
            <a:r>
              <a:rPr>
                <a:hlinkClick r:id="rId55"/>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6"/>
              </a:rPr>
              <a:t>10.1002/sim.9592</a:t>
            </a:r>
          </a:p>
          <a:p>
            <a:pPr lvl="0" indent="0" marL="0">
              <a:buNone/>
            </a:pPr>
            <a:r>
              <a:rPr/>
              <a:t>56. Buuren S van, Groothuis-Oudshoorn K. Mice: Multivariate imputation by chained equations in r. 2011;45:1-67. doi:</a:t>
            </a:r>
            <a:r>
              <a:rPr>
                <a:hlinkClick r:id="rId57"/>
              </a:rPr>
              <a:t>10.18637/jss.v045.i03</a:t>
            </a:r>
          </a:p>
          <a:p>
            <a:pPr lvl="0" indent="0" marL="0">
              <a:buNone/>
            </a:pPr>
            <a:r>
              <a:rPr/>
              <a:t>57. Robitzsch A, Grund S. Miceadds: Some additional multiple imputation functions, especially for ’mice’. 2023. </a:t>
            </a:r>
            <a:r>
              <a:rPr>
                <a:hlinkClick r:id="rId58"/>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9"/>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60"/>
              </a:rPr>
              <a:t>10.1371/journal.pcbi.1009819</a:t>
            </a:r>
          </a:p>
          <a:p>
            <a:pPr lvl="0" indent="0" marL="0">
              <a:buNone/>
            </a:pPr>
            <a:r>
              <a:rPr/>
              <a:t>60. Altman DG, Bland JM. Statistics notes Variables and parameters. </a:t>
            </a:r>
            <a:r>
              <a:rPr i="1"/>
              <a:t>BMJ</a:t>
            </a:r>
            <a:r>
              <a:rPr/>
              <a:t>. 1999;318(7199):1667-1667. doi:</a:t>
            </a:r>
            <a:r>
              <a:rPr>
                <a:hlinkClick r:id="rId61"/>
              </a:rPr>
              <a:t>10.1136/bmj.318.7199.1667</a:t>
            </a:r>
          </a:p>
          <a:p>
            <a:pPr lvl="0" indent="0" marL="0">
              <a:buNone/>
            </a:pPr>
            <a:r>
              <a:rPr/>
              <a:t>61. Ali Z, Bhaskar Sb. Basic statistical tools in research and data analysis. </a:t>
            </a:r>
            <a:r>
              <a:rPr i="1"/>
              <a:t>Indian Journal of Anaesthesia</a:t>
            </a:r>
            <a:r>
              <a:rPr/>
              <a:t>. 2016;60(9):662. doi:</a:t>
            </a:r>
            <a:r>
              <a:rPr>
                <a:hlinkClick r:id="rId62"/>
              </a:rPr>
              <a:t>10.4103/0019-5049.190623</a:t>
            </a:r>
          </a:p>
          <a:p>
            <a:pPr lvl="0" indent="0" marL="0">
              <a:buNone/>
            </a:pPr>
            <a:r>
              <a:rPr/>
              <a:t>62. Dettori JR, Norvell DC. The Anatomy of Data. </a:t>
            </a:r>
            <a:r>
              <a:rPr i="1"/>
              <a:t>Global Spine Journal</a:t>
            </a:r>
            <a:r>
              <a:rPr/>
              <a:t>. 2018;8(3):311-313. doi:</a:t>
            </a:r>
            <a:r>
              <a:rPr>
                <a:hlinkClick r:id="rId63"/>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4"/>
              </a:rPr>
              <a:t>10.4103/idoj.idoj_468_18</a:t>
            </a:r>
          </a:p>
          <a:p>
            <a:pPr lvl="0" indent="0" marL="0">
              <a:buNone/>
            </a:pPr>
            <a:r>
              <a:rPr/>
              <a:t>64. Barkan H. Statistics in clinical research: Important considerations. </a:t>
            </a:r>
            <a:r>
              <a:rPr i="1"/>
              <a:t>Annals of Cardiac Anaesthesia</a:t>
            </a:r>
            <a:r>
              <a:rPr/>
              <a:t>. 2015;18(1):74. doi:</a:t>
            </a:r>
            <a:r>
              <a:rPr>
                <a:hlinkClick r:id="rId65"/>
              </a:rPr>
              <a:t>10.4103/0971-9784.148325</a:t>
            </a:r>
          </a:p>
          <a:p>
            <a:pPr lvl="0" indent="0" marL="0">
              <a:buNone/>
            </a:pPr>
            <a:r>
              <a:rPr/>
              <a:t>65. Bland JM, Altman DG. Statistics Notes: Transforming data. </a:t>
            </a:r>
            <a:r>
              <a:rPr i="1"/>
              <a:t>BMJ</a:t>
            </a:r>
            <a:r>
              <a:rPr/>
              <a:t>. 1996;312(7033):770-770. doi:</a:t>
            </a:r>
            <a:r>
              <a:rPr>
                <a:hlinkClick r:id="rId66"/>
              </a:rPr>
              <a:t>10.1136/bmj.312.7033.770</a:t>
            </a:r>
          </a:p>
          <a:p>
            <a:pPr lvl="0" indent="0" marL="0">
              <a:buNone/>
            </a:pPr>
            <a:r>
              <a:rPr/>
              <a:t>66. Fedorov V, Mannino F, Zhang R. Consequences of dichotomization. </a:t>
            </a:r>
            <a:r>
              <a:rPr i="1"/>
              <a:t>Pharmaceutical Statistics</a:t>
            </a:r>
            <a:r>
              <a:rPr/>
              <a:t>. 2009;8(1):50-61. doi:</a:t>
            </a:r>
            <a:r>
              <a:rPr>
                <a:hlinkClick r:id="rId67"/>
              </a:rPr>
              <a:t>10.1002/pst.331</a:t>
            </a:r>
          </a:p>
          <a:p>
            <a:pPr lvl="0" indent="0" marL="0">
              <a:buNone/>
            </a:pPr>
            <a:r>
              <a:rPr/>
              <a:t>67. Osborne J. Improving your data transformations: Applying the box-cox transformation. </a:t>
            </a:r>
            <a:r>
              <a:rPr i="1"/>
              <a:t>University of Massachusetts Amherst</a:t>
            </a:r>
            <a:r>
              <a:rPr/>
              <a:t>. 2010. doi:</a:t>
            </a:r>
            <a:r>
              <a:rPr>
                <a:hlinkClick r:id="rId68"/>
              </a:rPr>
              <a:t>10.7275/QBPC-GK17</a:t>
            </a:r>
          </a:p>
          <a:p>
            <a:pPr lvl="0" indent="0" marL="0">
              <a:buNone/>
            </a:pPr>
            <a:r>
              <a:rPr/>
              <a:t>68. Box GEP, Cox DR. An Analysis of Transformations. </a:t>
            </a:r>
            <a:r>
              <a:rPr i="1"/>
              <a:t>Journal of the Royal Statistical Society: Series B (Methodological)</a:t>
            </a:r>
            <a:r>
              <a:rPr/>
              <a:t>. 1964;26(2):211-243. doi:</a:t>
            </a:r>
            <a:r>
              <a:rPr>
                <a:hlinkClick r:id="rId69"/>
              </a:rPr>
              <a:t>10.1111/j.2517-6161.1964.tb00553.x</a:t>
            </a:r>
          </a:p>
          <a:p>
            <a:pPr lvl="0" indent="0" marL="0">
              <a:buNone/>
            </a:pPr>
            <a:r>
              <a:rPr/>
              <a:t>69. Venables WN, Ripley BD. Modern applied statistics with s. 2002. </a:t>
            </a:r>
            <a:r>
              <a:rPr>
                <a:hlinkClick r:id="rId70"/>
              </a:rPr>
              <a:t>https://www.stats.ox.ac.uk/pub/MASS4/.</a:t>
            </a:r>
          </a:p>
          <a:p>
            <a:pPr lvl="0" indent="0" marL="0">
              <a:buNone/>
            </a:pPr>
            <a:r>
              <a:rPr/>
              <a:t>70. MacCallum RC, Zhang S, Preacher KJ, Rucker DD. On the practice of dichotomization of quantitative variables. </a:t>
            </a:r>
            <a:r>
              <a:rPr i="1"/>
              <a:t>Psychological Methods</a:t>
            </a:r>
            <a:r>
              <a:rPr/>
              <a:t>. 2002;7(1):19-40. doi:</a:t>
            </a:r>
            <a:r>
              <a:rPr>
                <a:hlinkClick r:id="rId71"/>
              </a:rPr>
              <a:t>10.1037/1082-989x.7.1.19</a:t>
            </a:r>
          </a:p>
          <a:p>
            <a:pPr lvl="0" indent="0" marL="0">
              <a:buNone/>
            </a:pPr>
            <a:r>
              <a:rPr/>
              <a:t>71. Altman DG, Royston P. The cost of dichotomising continuous variables. </a:t>
            </a:r>
            <a:r>
              <a:rPr i="1"/>
              <a:t>BMJ</a:t>
            </a:r>
            <a:r>
              <a:rPr/>
              <a:t>. 2006;332(7549):1080.1. doi:</a:t>
            </a:r>
            <a:r>
              <a:rPr>
                <a:hlinkClick r:id="rId72"/>
              </a:rPr>
              <a:t>10.1136/bmj.332.7549.1080</a:t>
            </a:r>
          </a:p>
          <a:p>
            <a:pPr lvl="0" indent="0" marL="0">
              <a:buNone/>
            </a:pPr>
            <a:r>
              <a:rPr/>
              <a:t>72. Royston P, Altman DG, Sauerbrei W. Dichotomizing continuous predictors in multiple regression: a bad idea. </a:t>
            </a:r>
            <a:r>
              <a:rPr i="1"/>
              <a:t>Statistics in Medicine</a:t>
            </a:r>
            <a:r>
              <a:rPr/>
              <a:t>. 2005;25(1):127-141. doi:</a:t>
            </a:r>
            <a:r>
              <a:rPr>
                <a:hlinkClick r:id="rId73"/>
              </a:rPr>
              <a:t>10.1002/sim.2331</a:t>
            </a:r>
          </a:p>
          <a:p>
            <a:pPr lvl="0" indent="0" marL="0">
              <a:buNone/>
            </a:pPr>
            <a:r>
              <a:rPr/>
              <a:t>73.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4"/>
              </a:rPr>
              <a:t>10.1002/sim.6986</a:t>
            </a:r>
          </a:p>
          <a:p>
            <a:pPr lvl="0" indent="0" marL="0">
              <a:buNone/>
            </a:pPr>
            <a:r>
              <a:rPr/>
              <a:t>74.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5"/>
              </a:rPr>
              <a:t>10.1080/03610926.2016.1248783</a:t>
            </a:r>
          </a:p>
          <a:p>
            <a:pPr lvl="0" indent="0" marL="0">
              <a:buNone/>
            </a:pPr>
            <a:r>
              <a:rPr/>
              <a:t>75. Bennette C, Vickers A. Against quantiles: categorization of continuous variables in epidemiologic research, and its discontents. </a:t>
            </a:r>
            <a:r>
              <a:rPr i="1"/>
              <a:t>BMC Medical Research Methodology</a:t>
            </a:r>
            <a:r>
              <a:rPr/>
              <a:t>. 2012;12(1). doi:</a:t>
            </a:r>
            <a:r>
              <a:rPr>
                <a:hlinkClick r:id="rId76"/>
              </a:rPr>
              <a:t>10.1186/1471-2288-12-21</a:t>
            </a:r>
          </a:p>
          <a:p>
            <a:pPr lvl="0" indent="0" marL="0">
              <a:buNone/>
            </a:pPr>
            <a:r>
              <a:rPr/>
              <a:t>76. Youden WJ. Index for rating diagnostic tests. </a:t>
            </a:r>
            <a:r>
              <a:rPr i="1"/>
              <a:t>Cancer</a:t>
            </a:r>
            <a:r>
              <a:rPr/>
              <a:t>. 1950;3(1):32-35. doi:</a:t>
            </a:r>
            <a:r>
              <a:rPr>
                <a:hlinkClick r:id="rId77"/>
              </a:rPr>
              <a:t>10.1002/1097-0142(1950)3:1&lt;32::aid-cncr2820030106&gt;3.0.co;2-3</a:t>
            </a:r>
          </a:p>
          <a:p>
            <a:pPr lvl="0" indent="0" marL="0">
              <a:buNone/>
            </a:pPr>
            <a:r>
              <a:rPr/>
              <a:t>77. Strobl C, Boulesteix AL, Augustin T. Unbiased split selection for classification trees based on the Gini Index. </a:t>
            </a:r>
            <a:r>
              <a:rPr i="1"/>
              <a:t>Computational Statistics &amp; Data Analysis</a:t>
            </a:r>
            <a:r>
              <a:rPr/>
              <a:t>. 2007;52(1):483-501. doi:</a:t>
            </a:r>
            <a:r>
              <a:rPr>
                <a:hlinkClick r:id="rId78"/>
              </a:rPr>
              <a:t>10.1016/j.csda.2006.12.030</a:t>
            </a:r>
          </a:p>
          <a:p>
            <a:pPr lvl="0" indent="0" marL="0">
              <a:buNone/>
            </a:pPr>
            <a:r>
              <a:rPr/>
              <a:t>78.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9"/>
              </a:rPr>
              <a:t>10.1080/14786440009463897</a:t>
            </a:r>
          </a:p>
          <a:p>
            <a:pPr lvl="0" indent="0" marL="0">
              <a:buNone/>
            </a:pPr>
            <a:r>
              <a:rPr/>
              <a:t>79. Greiner M, Pfeiffer D, Smith RD. Principles and practical application of the receiver-operating characteristic analysis for diagnostic tests. </a:t>
            </a:r>
            <a:r>
              <a:rPr i="1"/>
              <a:t>Preventive Veterinary Medicine</a:t>
            </a:r>
            <a:r>
              <a:rPr/>
              <a:t>. 2000;45(1-2):23-41. doi:</a:t>
            </a:r>
            <a:r>
              <a:rPr>
                <a:hlinkClick r:id="rId80"/>
              </a:rPr>
              <a:t>10.1016/s0167-5877(00)00115-x</a:t>
            </a:r>
          </a:p>
          <a:p>
            <a:pPr lvl="0" indent="0" marL="0">
              <a:buNone/>
            </a:pPr>
            <a:r>
              <a:rPr/>
              <a:t>80. Fleiss JL. Measuring nominal scale agreement among many raters. </a:t>
            </a:r>
            <a:r>
              <a:rPr i="1"/>
              <a:t>Psychological Bulletin</a:t>
            </a:r>
            <a:r>
              <a:rPr/>
              <a:t>. 1971;76(5):378-382. doi:</a:t>
            </a:r>
            <a:r>
              <a:rPr>
                <a:hlinkClick r:id="rId81"/>
              </a:rPr>
              <a:t>10.1037/h0031619</a:t>
            </a:r>
          </a:p>
          <a:p>
            <a:pPr lvl="0" indent="0" marL="0">
              <a:buNone/>
            </a:pPr>
            <a:r>
              <a:rPr/>
              <a:t>81. Kanji G. 100 statistical tests. 2006. doi:</a:t>
            </a:r>
            <a:r>
              <a:rPr>
                <a:hlinkClick r:id="rId82"/>
              </a:rPr>
              <a:t>10.4135/9781849208499</a:t>
            </a:r>
          </a:p>
          <a:p>
            <a:pPr lvl="0" indent="0" marL="0">
              <a:buNone/>
            </a:pPr>
            <a:r>
              <a:rPr/>
              <a:t>82. Curran-Everett D. Explorations in statistics: standard deviations and standard errors. </a:t>
            </a:r>
            <a:r>
              <a:rPr i="1"/>
              <a:t>Advances in Physiology Education</a:t>
            </a:r>
            <a:r>
              <a:rPr/>
              <a:t>. 2008;32(3):203-208. doi:</a:t>
            </a:r>
            <a:r>
              <a:rPr>
                <a:hlinkClick r:id="rId83"/>
              </a:rPr>
              <a:t>10.1152/advan.90123.2008</a:t>
            </a:r>
          </a:p>
          <a:p>
            <a:pPr lvl="0" indent="0" marL="0">
              <a:buNone/>
            </a:pPr>
            <a:r>
              <a:rPr/>
              <a:t>83. Altman DG, Bland JM. Statistics Notes: Quartiles, quintiles, centiles, and other quantiles. </a:t>
            </a:r>
            <a:r>
              <a:rPr i="1"/>
              <a:t>BMJ</a:t>
            </a:r>
            <a:r>
              <a:rPr/>
              <a:t>. 1994;309(6960):996-996. doi:</a:t>
            </a:r>
            <a:r>
              <a:rPr>
                <a:hlinkClick r:id="rId84"/>
              </a:rPr>
              <a:t>10.1136/bmj.309.6960.996</a:t>
            </a:r>
          </a:p>
          <a:p>
            <a:pPr lvl="0" indent="0" marL="0">
              <a:buNone/>
            </a:pPr>
            <a:r>
              <a:rPr/>
              <a:t>84. R Core Team. R: A language and environment for statistical computing. 2022.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R Core Team. R: A language and environment for statistical computing. 2023. </a:t>
            </a:r>
            <a:r>
              <a:rPr>
                <a:hlinkClick r:id="rId98"/>
              </a:rPr>
              <a:t>https://www.R-project.org/.</a:t>
            </a:r>
          </a:p>
          <a:p>
            <a:pPr lvl="0" indent="0" marL="0">
              <a:buNone/>
            </a:pPr>
            <a:r>
              <a:rPr/>
              <a:t>98. Cui B. DataExplorer: Automate data exploration and treatment. 2020. </a:t>
            </a:r>
            <a:r>
              <a:rPr>
                <a:hlinkClick r:id="rId99"/>
              </a:rPr>
              <a:t>https://CRAN.R-project.org/package=DataExplorer.</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Greenhalgh T. How to read a paper: Statistics for the non-statistician. I: Different types of data need different statistical tests. </a:t>
            </a:r>
            <a:r>
              <a:rPr i="1"/>
              <a:t>BMJ</a:t>
            </a:r>
            <a:r>
              <a:rPr/>
              <a:t>. 1997;315(7104):364-366. doi:</a:t>
            </a:r>
            <a:r>
              <a:rPr>
                <a:hlinkClick r:id="rId103"/>
              </a:rPr>
              <a:t>10.1136/bmj.315.7104.364</a:t>
            </a:r>
          </a:p>
          <a:p>
            <a:pPr lvl="0" indent="0" marL="0">
              <a:buNone/>
            </a:pPr>
            <a:r>
              <a:rPr/>
              <a:t>103. Hayes-Larson E, Kezios KL, Mooney SJ, Lovasi G. Who is in this study, anyway? Guidelines for a useful Table 1. </a:t>
            </a:r>
            <a:r>
              <a:rPr i="1"/>
              <a:t>Journal of Clinical Epidemiology</a:t>
            </a:r>
            <a:r>
              <a:rPr/>
              <a:t>. 2019;114:125-132. doi:</a:t>
            </a:r>
            <a:r>
              <a:rPr>
                <a:hlinkClick r:id="rId104"/>
              </a:rPr>
              <a:t>10.1016/j.jclinepi.2019.06.011</a:t>
            </a:r>
          </a:p>
          <a:p>
            <a:pPr lvl="0" indent="0" marL="0">
              <a:buNone/>
            </a:pPr>
            <a:r>
              <a:rPr/>
              <a:t>104. Kwak SG, Kang H, Kim JH, et al. The principles of presenting statistical results: Table. </a:t>
            </a:r>
            <a:r>
              <a:rPr i="1"/>
              <a:t>Korean Journal of Anesthesiology</a:t>
            </a:r>
            <a:r>
              <a:rPr/>
              <a:t>. 2021;74(2):115-119. doi:</a:t>
            </a:r>
            <a:r>
              <a:rPr>
                <a:hlinkClick r:id="rId105"/>
              </a:rPr>
              <a:t>10.4097/kja.20582</a:t>
            </a:r>
          </a:p>
          <a:p>
            <a:pPr lvl="0" indent="0" marL="0">
              <a:buNone/>
            </a:pPr>
            <a:r>
              <a:rPr/>
              <a:t>105. Rich B. table1: Tables of descriptive statistics in HTML. 2023. </a:t>
            </a:r>
            <a:r>
              <a:rPr>
                <a:hlinkClick r:id="rId106"/>
              </a:rPr>
              <a:t>https://CRAN.R-project.org/package=table1.</a:t>
            </a:r>
          </a:p>
          <a:p>
            <a:pPr lvl="0" indent="0" marL="0">
              <a:buNone/>
            </a:pPr>
            <a:r>
              <a:rPr/>
              <a:t>106. Park JH, Lee DK, Kang H, et al. The principles of presenting statistical results using figures. </a:t>
            </a:r>
            <a:r>
              <a:rPr i="1"/>
              <a:t>Korean Journal of Anesthesiology</a:t>
            </a:r>
            <a:r>
              <a:rPr/>
              <a:t>. 2022;75(2):139-150. doi:</a:t>
            </a:r>
            <a:r>
              <a:rPr>
                <a:hlinkClick r:id="rId107"/>
              </a:rPr>
              <a:t>10.4097/kja.21508</a:t>
            </a:r>
          </a:p>
          <a:p>
            <a:pPr lvl="0" indent="0" marL="0">
              <a:buNone/>
            </a:pPr>
            <a:r>
              <a:rPr/>
              <a:t>107. Wickham H. ggplot2: Elegant graphics for data analysis. 2016. </a:t>
            </a:r>
            <a:r>
              <a:rPr>
                <a:hlinkClick r:id="rId108"/>
              </a:rPr>
              <a:t>https://ggplot2.tidyverse.org.</a:t>
            </a:r>
          </a:p>
          <a:p>
            <a:pPr lvl="0" indent="0" marL="0">
              <a:buNone/>
            </a:pPr>
            <a:r>
              <a:rPr/>
              <a:t>108. Sievert C. Interactive web-based data visualization with r, plotly, and shiny. 2020. </a:t>
            </a:r>
            <a:r>
              <a:rPr>
                <a:hlinkClick r:id="rId109"/>
              </a:rPr>
              <a:t>https://plotly-r.com.</a:t>
            </a:r>
          </a:p>
          <a:p>
            <a:pPr lvl="0" indent="0" marL="0">
              <a:buNone/>
            </a:pPr>
            <a:r>
              <a:rPr/>
              <a:t>109. Wei T, Simko V. R package ’corrplot’: Visualization of a correlation matrix. 2021. </a:t>
            </a:r>
            <a:r>
              <a:rPr>
                <a:hlinkClick r:id="rId110"/>
              </a:rPr>
              <a:t>https://github.com/taiyun/corrplot.</a:t>
            </a:r>
          </a:p>
          <a:p>
            <a:pPr lvl="0" indent="0" marL="0">
              <a:buNone/>
            </a:pPr>
            <a:r>
              <a:rPr/>
              <a:t>110. Cumming G, Fidler F, Vaux DL. Error bars in experimental biology. </a:t>
            </a:r>
            <a:r>
              <a:rPr i="1"/>
              <a:t>The Journal of Cell Biology</a:t>
            </a:r>
            <a:r>
              <a:rPr/>
              <a:t>. 2007;177(1):7-11. doi:</a:t>
            </a:r>
            <a:r>
              <a:rPr>
                <a:hlinkClick r:id="rId111"/>
              </a:rPr>
              <a:t>10.1083/jcb.200611141</a:t>
            </a:r>
          </a:p>
          <a:p>
            <a:pPr lvl="0" indent="0" marL="0">
              <a:buNone/>
            </a:pPr>
            <a:r>
              <a:rPr/>
              <a:t>111. Weissgerber TL, Winham SJ, Heinzen EP, et al. Reveal, Don’t Conceal. </a:t>
            </a:r>
            <a:r>
              <a:rPr i="1"/>
              <a:t>Circulation</a:t>
            </a:r>
            <a:r>
              <a:rPr/>
              <a:t>. 2019;140(18):1506-1518. doi:</a:t>
            </a:r>
            <a:r>
              <a:rPr>
                <a:hlinkClick r:id="rId112"/>
              </a:rPr>
              <a:t>10.1161/circulationaha.118.037777</a:t>
            </a:r>
          </a:p>
          <a:p>
            <a:pPr lvl="0" indent="0" marL="0">
              <a:buNone/>
            </a:pPr>
            <a:r>
              <a:rPr/>
              <a:t>112. Xiao N. Ggsci: Scientific journal and sci-fi themed color palettes for ’ggplot2’. 2023. </a:t>
            </a:r>
            <a:r>
              <a:rPr>
                <a:hlinkClick r:id="rId113"/>
              </a:rPr>
              <a:t>https://CRAN.R-project.org/package=ggsci.</a:t>
            </a:r>
          </a:p>
          <a:p>
            <a:pPr lvl="0" indent="0" marL="0">
              <a:buNone/>
            </a:pPr>
            <a:r>
              <a:rPr/>
              <a:t>113. Goodman SN. Toward Evidence-Based Medical Statistics. 1: The P Value Fallacy. </a:t>
            </a:r>
            <a:r>
              <a:rPr i="1"/>
              <a:t>Annals of Internal Medicine</a:t>
            </a:r>
            <a:r>
              <a:rPr/>
              <a:t>. 1999;130(12):995. doi:</a:t>
            </a:r>
            <a:r>
              <a:rPr>
                <a:hlinkClick r:id="rId114"/>
              </a:rPr>
              <a:t>10.7326/0003-4819-130-12-199906150-00008</a:t>
            </a:r>
          </a:p>
          <a:p>
            <a:pPr lvl="0" indent="0" marL="0">
              <a:buNone/>
            </a:pPr>
            <a:r>
              <a:rPr/>
              <a:t>114. Curran-Everett D. Explorations in statistics: hypothesis tests and </a:t>
            </a:r>
            <a:r>
              <a:rPr i="1"/>
              <a:t>P</a:t>
            </a:r>
            <a:r>
              <a:rPr/>
              <a:t> values. </a:t>
            </a:r>
            <a:r>
              <a:rPr i="1"/>
              <a:t>Advances in Physiology Education</a:t>
            </a:r>
            <a:r>
              <a:rPr/>
              <a:t>. 2009;33(2):81-86. doi:</a:t>
            </a:r>
            <a:r>
              <a:rPr>
                <a:hlinkClick r:id="rId115"/>
              </a:rPr>
              <a:t>10.1152/advan.90218.2008</a:t>
            </a:r>
          </a:p>
          <a:p>
            <a:pPr lvl="0" indent="0" marL="0">
              <a:buNone/>
            </a:pPr>
            <a:r>
              <a:rPr/>
              <a:t>115. Vandenbroucke JP, Pearce N. From ideas to studies: how to get ideas and sharpen them into research questions. </a:t>
            </a:r>
            <a:r>
              <a:rPr i="1"/>
              <a:t>Clinical Epidemiology</a:t>
            </a:r>
            <a:r>
              <a:rPr/>
              <a:t>. 2018;Volume 10:253-264. doi:</a:t>
            </a:r>
            <a:r>
              <a:rPr>
                <a:hlinkClick r:id="rId116"/>
              </a:rPr>
              <a:t>10.2147/clep.s142940</a:t>
            </a:r>
          </a:p>
          <a:p>
            <a:pPr lvl="0" indent="0" marL="0">
              <a:buNone/>
            </a:pPr>
            <a:r>
              <a:rPr/>
              <a:t>116. Altman DG, Bland JM. Statistics notes: Absence of evidence is not evidence of absence. </a:t>
            </a:r>
            <a:r>
              <a:rPr i="1"/>
              <a:t>BMJ</a:t>
            </a:r>
            <a:r>
              <a:rPr/>
              <a:t>. 1995;311(7003):485-485. doi:</a:t>
            </a:r>
            <a:r>
              <a:rPr>
                <a:hlinkClick r:id="rId117"/>
              </a:rPr>
              <a:t>10.1136/bmj.311.7003.485</a:t>
            </a:r>
          </a:p>
          <a:p>
            <a:pPr lvl="0" indent="0" marL="0">
              <a:buNone/>
            </a:pPr>
            <a:r>
              <a:rPr/>
              <a:t>117. Goodman SN. Aligning statistical and scientific reasoning. </a:t>
            </a:r>
            <a:r>
              <a:rPr i="1"/>
              <a:t>Science</a:t>
            </a:r>
            <a:r>
              <a:rPr/>
              <a:t>. 2016;352(6290):1180-1181. doi:</a:t>
            </a:r>
            <a:r>
              <a:rPr>
                <a:hlinkClick r:id="rId118"/>
              </a:rPr>
              <a:t>10.1126/science.aaf5406</a:t>
            </a:r>
          </a:p>
          <a:p>
            <a:pPr lvl="0" indent="0" marL="0">
              <a:buNone/>
            </a:pPr>
            <a:r>
              <a:rPr/>
              <a:t>118. Aylmer Fisher R. The arrangement of field experiments. </a:t>
            </a:r>
            <a:r>
              <a:rPr i="1"/>
              <a:t>Ministry of Agriculture and Fisheries</a:t>
            </a:r>
            <a:r>
              <a:rPr/>
              <a:t>. 1926. doi:</a:t>
            </a:r>
            <a:r>
              <a:rPr>
                <a:hlinkClick r:id="rId119"/>
              </a:rPr>
              <a:t>10.23637/ROTHAMSTED.8V61Q</a:t>
            </a:r>
          </a:p>
          <a:p>
            <a:pPr lvl="0" indent="0" marL="0">
              <a:buNone/>
            </a:pPr>
            <a:r>
              <a:rPr/>
              <a:t>119. Lakens D, Scheel AM, Isager PM. Equivalence Testing for Psychological Research: A Tutorial. </a:t>
            </a:r>
            <a:r>
              <a:rPr i="1"/>
              <a:t>Advances in Methods and Practices in Psychological Science</a:t>
            </a:r>
            <a:r>
              <a:rPr/>
              <a:t>. 2018;1(2):259-269. doi:</a:t>
            </a:r>
            <a:r>
              <a:rPr>
                <a:hlinkClick r:id="rId120"/>
              </a:rPr>
              <a:t>10.1177/2515245918770963</a:t>
            </a:r>
          </a:p>
          <a:p>
            <a:pPr lvl="0" indent="0" marL="0">
              <a:buNone/>
            </a:pPr>
            <a:r>
              <a:rPr/>
              <a:t>120. Greenhalgh T. How to read a paper: Statistics for the non-statistician. II: ̈Significanẗ relations and their pitfalls. </a:t>
            </a:r>
            <a:r>
              <a:rPr i="1"/>
              <a:t>BMJ</a:t>
            </a:r>
            <a:r>
              <a:rPr/>
              <a:t>. 1997;315(7105):422-425. doi:</a:t>
            </a:r>
            <a:r>
              <a:rPr>
                <a:hlinkClick r:id="rId121"/>
              </a:rPr>
              <a:t>10.1136/bmj.315.7105.422</a:t>
            </a:r>
          </a:p>
          <a:p>
            <a:pPr lvl="0" indent="0" marL="0">
              <a:buNone/>
            </a:pPr>
            <a:r>
              <a:rPr/>
              <a:t>121. Weintraub PG. The Importance of Publishing Negative Results. </a:t>
            </a:r>
            <a:r>
              <a:rPr i="1"/>
              <a:t>Journal of Insect Science</a:t>
            </a:r>
            <a:r>
              <a:rPr/>
              <a:t>. 2016;16(1):109. doi:</a:t>
            </a:r>
            <a:r>
              <a:rPr>
                <a:hlinkClick r:id="rId122"/>
              </a:rPr>
              <a:t>10.1093/jisesa/iew092</a:t>
            </a:r>
          </a:p>
          <a:p>
            <a:pPr lvl="0" indent="0" marL="0">
              <a:buNone/>
            </a:pPr>
            <a:r>
              <a:rPr/>
              <a:t>122. Sullivan GM, Feinn R. Using Effect Sizeor Why the </a:t>
            </a:r>
            <a:r>
              <a:rPr i="1"/>
              <a:t>P</a:t>
            </a:r>
            <a:r>
              <a:rPr/>
              <a:t> Value Is Not Enough. </a:t>
            </a:r>
            <a:r>
              <a:rPr i="1"/>
              <a:t>Journal of Graduate Medical Education</a:t>
            </a:r>
            <a:r>
              <a:rPr/>
              <a:t>. 2012;4(3):279-282. doi:</a:t>
            </a:r>
            <a:r>
              <a:rPr>
                <a:hlinkClick r:id="rId123"/>
              </a:rPr>
              <a:t>10.4300/jgme-d-12-00156.1</a:t>
            </a:r>
          </a:p>
          <a:p>
            <a:pPr lvl="0" indent="0" marL="0">
              <a:buNone/>
            </a:pPr>
            <a:r>
              <a:rPr/>
              <a:t>123. Wasserstein RL, Lazar NA. The ASA Statement on </a:t>
            </a:r>
            <a:r>
              <a:rPr i="1"/>
              <a:t>p</a:t>
            </a:r>
            <a:r>
              <a:rPr/>
              <a:t>-Values: Context, Process, and Purpose. </a:t>
            </a:r>
            <a:r>
              <a:rPr i="1"/>
              <a:t>The American Statistician</a:t>
            </a:r>
            <a:r>
              <a:rPr/>
              <a:t>. 2016;70(2):129-133. doi:</a:t>
            </a:r>
            <a:r>
              <a:rPr>
                <a:hlinkClick r:id="rId124"/>
              </a:rPr>
              <a:t>10.1080/00031305.2016.1154108</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Breznau N, Rinke EM, Wuttke A, et al. Observing many researchers using the same data and hypothesis reveals a hidden universe of uncertainty. </a:t>
            </a:r>
            <a:r>
              <a:rPr i="1"/>
              <a:t>Proceedings of the National Academy of Sciences</a:t>
            </a:r>
            <a:r>
              <a:rPr/>
              <a:t>. 2022;(44):e2203150119. doi:</a:t>
            </a:r>
            <a:r>
              <a:rPr>
                <a:hlinkClick r:id="rId128"/>
              </a:rPr>
              <a:t>10.1073/pnas.2203150119</a:t>
            </a:r>
          </a:p>
          <a:p>
            <a:pPr lvl="0" indent="0" marL="0">
              <a:buNone/>
            </a:pPr>
            <a:r>
              <a:rPr/>
              <a:t>128.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129. Dwivedi AK. How to Write Statistical Analysis Section in Medical Research. </a:t>
            </a:r>
            <a:r>
              <a:rPr i="1"/>
              <a:t>Journal of Investigative Medicine</a:t>
            </a:r>
            <a:r>
              <a:rPr/>
              <a:t>. 2022;70(8):1759-1770. doi:</a:t>
            </a:r>
            <a:r>
              <a:rPr>
                <a:hlinkClick r:id="rId130"/>
              </a:rPr>
              <a:t>10.1136/jim-2022-002479</a:t>
            </a:r>
          </a:p>
          <a:p>
            <a:pPr lvl="0" indent="0" marL="0">
              <a:buNone/>
            </a:pPr>
            <a:r>
              <a:rPr/>
              <a:t>130. Kim N, Fischer AH, Dyring-Andersen B, Rosner B, Okoye GA. Research Techniques Made Simple: Choosing Appropriate Statistical Methods for Clinical Research. </a:t>
            </a:r>
            <a:r>
              <a:rPr i="1"/>
              <a:t>Journal of Investigative Dermatology</a:t>
            </a:r>
            <a:r>
              <a:rPr/>
              <a:t>. 2017;137(10):e173-e178. doi:</a:t>
            </a:r>
            <a:r>
              <a:rPr>
                <a:hlinkClick r:id="rId131"/>
              </a:rPr>
              <a:t>10.1016/j.jid.2017.08.007</a:t>
            </a:r>
          </a:p>
          <a:p>
            <a:pPr lvl="0" indent="0" marL="0">
              <a:buNone/>
            </a:pPr>
            <a:r>
              <a:rPr/>
              <a:t>131. Marusteri M, Bacarea V. Comparing groups for statistical differences: How to choose the right statistical test? </a:t>
            </a:r>
            <a:r>
              <a:rPr i="1"/>
              <a:t>Biochemia Medica</a:t>
            </a:r>
            <a:r>
              <a:rPr/>
              <a:t>. 2010:15-32. doi:</a:t>
            </a:r>
            <a:r>
              <a:rPr>
                <a:hlinkClick r:id="rId132"/>
              </a:rPr>
              <a:t>10.11613/bm.2010.004</a:t>
            </a:r>
          </a:p>
          <a:p>
            <a:pPr lvl="0" indent="0" marL="0">
              <a:buNone/>
            </a:pPr>
            <a:r>
              <a:rPr/>
              <a:t>132. Mishra P, Pandey C, Singh U, Keshri A, Sabaretnam M. Selection of appropriate statistical methods for data analysis. </a:t>
            </a:r>
            <a:r>
              <a:rPr i="1"/>
              <a:t>Annals of Cardiac Anaesthesia</a:t>
            </a:r>
            <a:r>
              <a:rPr/>
              <a:t>. 2019;22(3):297. doi:</a:t>
            </a:r>
            <a:r>
              <a:rPr>
                <a:hlinkClick r:id="rId133"/>
              </a:rPr>
              <a:t>10.4103/aca.aca_248_18</a:t>
            </a:r>
          </a:p>
          <a:p>
            <a:pPr lvl="0" indent="0" marL="0">
              <a:buNone/>
            </a:pPr>
            <a:r>
              <a:rPr/>
              <a:t>133. Ray A, Najmi A, Sadasivam B. How to choose and interpret a statistical test? An update for budding researchers. </a:t>
            </a:r>
            <a:r>
              <a:rPr i="1"/>
              <a:t>Journal of Family Medicine and Primary Care</a:t>
            </a:r>
            <a:r>
              <a:rPr/>
              <a:t>. 2021;10(8):2763. doi:</a:t>
            </a:r>
            <a:r>
              <a:rPr>
                <a:hlinkClick r:id="rId134"/>
              </a:rPr>
              <a:t>10.4103/jfmpc.jfmpc_433_21</a:t>
            </a:r>
          </a:p>
          <a:p>
            <a:pPr lvl="0" indent="0" marL="0">
              <a:buNone/>
            </a:pPr>
            <a:r>
              <a:rPr/>
              <a:t>134. Nayak B, Hazra A. How to choose the right statistical test? </a:t>
            </a:r>
            <a:r>
              <a:rPr i="1"/>
              <a:t>Indian Journal of Ophthalmology</a:t>
            </a:r>
            <a:r>
              <a:rPr/>
              <a:t>. 2011;59(2):85. doi:</a:t>
            </a:r>
            <a:r>
              <a:rPr>
                <a:hlinkClick r:id="rId135"/>
              </a:rPr>
              <a:t>10.4103/0301-4738.77005</a:t>
            </a:r>
          </a:p>
          <a:p>
            <a:pPr lvl="0" indent="0" marL="0">
              <a:buNone/>
            </a:pPr>
            <a:r>
              <a:rPr/>
              <a:t>135. Shankar S, Singh R. Demystifying statistics: How to choose a statistical test? </a:t>
            </a:r>
            <a:r>
              <a:rPr i="1"/>
              <a:t>Indian Journal of Rheumatology</a:t>
            </a:r>
            <a:r>
              <a:rPr/>
              <a:t>. 2014;9(2):77-81. doi:</a:t>
            </a:r>
            <a:r>
              <a:rPr>
                <a:hlinkClick r:id="rId136"/>
              </a:rPr>
              <a:t>10.1016/j.injr.2014.04.002</a:t>
            </a:r>
          </a:p>
          <a:p>
            <a:pPr lvl="0" indent="0" marL="0">
              <a:buNone/>
            </a:pPr>
            <a:r>
              <a:rPr/>
              <a:t>136. Diedenhofen B, Musch J. Cocor: A comprehensive solution for the statistical comparison of correlations. 2015;10:e0121945. doi:</a:t>
            </a:r>
            <a:r>
              <a:rPr>
                <a:hlinkClick r:id="rId137"/>
              </a:rPr>
              <a:t>10.1371/journal.pone.0121945</a:t>
            </a:r>
          </a:p>
          <a:p>
            <a:pPr lvl="0" indent="0" marL="0">
              <a:buNone/>
            </a:pPr>
            <a:r>
              <a:rPr/>
              <a:t>137. Diedenhofen B, Musch J. Cocor: A comprehensive solution for the statistical comparison of correlations. 2015;10:e0121945. doi:</a:t>
            </a:r>
            <a:r>
              <a:rPr>
                <a:hlinkClick r:id="rId138"/>
              </a:rPr>
              <a:t>10.1371/journal.pone.0121945</a:t>
            </a:r>
          </a:p>
          <a:p>
            <a:pPr lvl="0" indent="0" marL="0">
              <a:buNone/>
            </a:pPr>
            <a:r>
              <a:rPr/>
              <a:t>138. Khamis H. Measures of Association: How to Choose? </a:t>
            </a:r>
            <a:r>
              <a:rPr i="1"/>
              <a:t>Journal of Diagnostic Medical Sonography</a:t>
            </a:r>
            <a:r>
              <a:rPr/>
              <a:t>. 2008;24(3):155-162. doi:</a:t>
            </a:r>
            <a:r>
              <a:rPr>
                <a:hlinkClick r:id="rId139"/>
              </a:rPr>
              <a:t>10.1177/8756479308317006</a:t>
            </a:r>
          </a:p>
          <a:p>
            <a:pPr lvl="0" indent="0" marL="0">
              <a:buNone/>
            </a:pPr>
            <a:r>
              <a:rPr/>
              <a:t>139.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140. McHugh ML. The chi-square test of independence. </a:t>
            </a:r>
            <a:r>
              <a:rPr i="1"/>
              <a:t>Biochemia Medica</a:t>
            </a:r>
            <a:r>
              <a:rPr/>
              <a:t>. 2013:143-149. doi:</a:t>
            </a:r>
            <a:r>
              <a:rPr>
                <a:hlinkClick r:id="rId141"/>
              </a:rPr>
              <a:t>10.11613/bm.2013.018</a:t>
            </a:r>
          </a:p>
          <a:p>
            <a:pPr lvl="0" indent="0" marL="0">
              <a:buNone/>
            </a:pPr>
            <a:r>
              <a:rPr/>
              <a:t>141.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142. Sjoberg DD, Whiting K, Curry M, Lavery JA, Larmarange J. Reproducible summary tables with the gtsummary package. 2021;13:570-580. doi:</a:t>
            </a:r>
            <a:r>
              <a:rPr>
                <a:hlinkClick r:id="rId143"/>
              </a:rPr>
              <a:t>10.32614/RJ-2021-053</a:t>
            </a:r>
          </a:p>
          <a:p>
            <a:pPr lvl="0" indent="0" marL="0">
              <a:buNone/>
            </a:pPr>
            <a:r>
              <a:rPr/>
              <a:t>143.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4"/>
              </a:rPr>
              <a:t>10.1111/ppe.12474</a:t>
            </a:r>
          </a:p>
          <a:p>
            <a:pPr lvl="0" indent="0" marL="0">
              <a:buNone/>
            </a:pPr>
            <a:r>
              <a:rPr/>
              <a:t>144.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145. Healy MJ. Statistics from the inside. 16. Multiple regression (2). </a:t>
            </a:r>
            <a:r>
              <a:rPr i="1"/>
              <a:t>Archives of Disease in Childhood</a:t>
            </a:r>
            <a:r>
              <a:rPr/>
              <a:t>. 1995;73(3):270-274. doi:</a:t>
            </a:r>
            <a:r>
              <a:rPr>
                <a:hlinkClick r:id="rId146"/>
              </a:rPr>
              <a:t>10.1136/adc.73.3.270</a:t>
            </a:r>
          </a:p>
          <a:p>
            <a:pPr lvl="0" indent="0" marL="0">
              <a:buNone/>
            </a:pPr>
            <a:r>
              <a:rPr/>
              <a:t>146. Kaplan J. fastDummies: Fast creation of dummy (binary) columns and rows from categorical variables. 2023. </a:t>
            </a:r>
            <a:r>
              <a:rPr>
                <a:hlinkClick r:id="rId147"/>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Bours MJL. Using mediators to understand effect modification and interaction. </a:t>
            </a:r>
            <a:r>
              <a:rPr i="1"/>
              <a:t>Journal of Clinical Epidemiology</a:t>
            </a:r>
            <a:r>
              <a:rPr/>
              <a:t>. September 2023. doi:</a:t>
            </a:r>
            <a:r>
              <a:rPr>
                <a:hlinkClick r:id="rId150"/>
              </a:rPr>
              <a:t>10.1016/j.jclinepi.2023.09.005</a:t>
            </a:r>
          </a:p>
          <a:p>
            <a:pPr lvl="0" indent="0" marL="0">
              <a:buNone/>
            </a:pPr>
            <a:r>
              <a:rPr/>
              <a:t>150. Altman DG, Matthews JNS. Statistics Notes: Interaction 1: heterogeneity of effects. </a:t>
            </a:r>
            <a:r>
              <a:rPr i="1"/>
              <a:t>BMJ</a:t>
            </a:r>
            <a:r>
              <a:rPr/>
              <a:t>. 1996;313(7055):486-486. doi:</a:t>
            </a:r>
            <a:r>
              <a:rPr>
                <a:hlinkClick r:id="rId151"/>
              </a:rPr>
              <a:t>10.1136/bmj.313.7055.486</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Bland JM, Altman DG. Comparisons within randomised groups can be very misleading. </a:t>
            </a:r>
            <a:r>
              <a:rPr i="1"/>
              <a:t>BMJ</a:t>
            </a:r>
            <a:r>
              <a:rPr/>
              <a:t>. 2011;342(may06 2):d561-d561. doi:</a:t>
            </a:r>
            <a:r>
              <a:rPr>
                <a:hlinkClick r:id="rId155"/>
              </a:rPr>
              <a:t>10.1136/bmj.d561</a:t>
            </a:r>
          </a:p>
          <a:p>
            <a:pPr lvl="0" indent="0" marL="0">
              <a:buNone/>
            </a:pPr>
            <a:r>
              <a:rPr/>
              <a:t>155.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56"/>
              </a:rPr>
              <a:t>10.1186/s12874-022-01786-4</a:t>
            </a:r>
          </a:p>
          <a:p>
            <a:pPr lvl="0" indent="0" marL="0">
              <a:buNone/>
            </a:pPr>
            <a:r>
              <a:rPr/>
              <a:t>156. Vickers AJ, Altman DG. Statistics Notes: Analysing controlled trials with baseline and follow up measurements. </a:t>
            </a:r>
            <a:r>
              <a:rPr i="1"/>
              <a:t>BMJ</a:t>
            </a:r>
            <a:r>
              <a:rPr/>
              <a:t>. 2001;323(7321):1123-1124. doi:</a:t>
            </a:r>
            <a:r>
              <a:rPr>
                <a:hlinkClick r:id="rId157"/>
              </a:rPr>
              <a:t>10.1136/bmj.323.7321.1123</a:t>
            </a:r>
          </a:p>
          <a:p>
            <a:pPr lvl="0" indent="0" marL="0">
              <a:buNone/>
            </a:pPr>
            <a:r>
              <a:rPr/>
              <a:t>157. O Connell NS, Dai L, Jiang Y, et al. Methods for analysis of pre-post data in clinical research: A comparison of five common methods. </a:t>
            </a:r>
            <a:r>
              <a:rPr i="1"/>
              <a:t>Journal of Biometrics &amp; Biostatistics</a:t>
            </a:r>
            <a:r>
              <a:rPr/>
              <a:t>. 2017;08(01). doi:</a:t>
            </a:r>
            <a:r>
              <a:rPr>
                <a:hlinkClick r:id="rId158"/>
              </a:rPr>
              <a:t>10.4172/2155-6180.1000334</a:t>
            </a:r>
          </a:p>
          <a:p>
            <a:pPr lvl="0" indent="0" marL="0">
              <a:buNone/>
            </a:pPr>
            <a:r>
              <a:rPr/>
              <a:t>158. Roberts C, Torgerson DJ. Understanding controlled trials: Baseline imbalance in randomised controlled trials. </a:t>
            </a:r>
            <a:r>
              <a:rPr i="1"/>
              <a:t>BMJ</a:t>
            </a:r>
            <a:r>
              <a:rPr/>
              <a:t>. 1999;319(7203):185-185. doi:</a:t>
            </a:r>
            <a:r>
              <a:rPr>
                <a:hlinkClick r:id="rId159"/>
              </a:rPr>
              <a:t>10.1136/bmj.319.7203.185</a:t>
            </a:r>
          </a:p>
          <a:p>
            <a:pPr lvl="0" indent="0" marL="0">
              <a:buNone/>
            </a:pPr>
            <a:r>
              <a:rPr/>
              <a:t>159. Hauck WW, Anderson S, Marcus SM. Should We Adjust for Covariates in Nonlinear Regression Analyses of Randomized Trials? </a:t>
            </a:r>
            <a:r>
              <a:rPr i="1"/>
              <a:t>Controlled Clinical Trials</a:t>
            </a:r>
            <a:r>
              <a:rPr/>
              <a:t>. 1998;19(3):249-256. doi:</a:t>
            </a:r>
            <a:r>
              <a:rPr>
                <a:hlinkClick r:id="rId160"/>
              </a:rPr>
              <a:t>10.1016/s0197-2456(97)00147-5</a:t>
            </a:r>
          </a:p>
          <a:p>
            <a:pPr lvl="0" indent="0" marL="0">
              <a:buNone/>
            </a:pPr>
            <a:r>
              <a:rPr/>
              <a:t>160. Kahan BC, Jairath V, Doré CJ, Morris TP. The risks and rewards of covariate adjustment in randomized trials: an assessment of 12 outcomes from 8 studies. </a:t>
            </a:r>
            <a:r>
              <a:rPr i="1"/>
              <a:t>Trials</a:t>
            </a:r>
            <a:r>
              <a:rPr/>
              <a:t>. 2014;15(1). doi:</a:t>
            </a:r>
            <a:r>
              <a:rPr>
                <a:hlinkClick r:id="rId161"/>
              </a:rPr>
              <a:t>10.1186/1745-6215-15-139</a:t>
            </a:r>
          </a:p>
          <a:p>
            <a:pPr lvl="0" indent="0" marL="0">
              <a:buNone/>
            </a:pPr>
            <a:r>
              <a:rPr/>
              <a:t>161.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2"/>
              </a:rPr>
              <a:t>10.2147/clep.s161508</a:t>
            </a:r>
          </a:p>
          <a:p>
            <a:pPr lvl="0" indent="0" marL="0">
              <a:buNone/>
            </a:pPr>
            <a:r>
              <a:rPr/>
              <a:t>162. Bolzern JE, Mitchell A, Torgerson DJ. Baseline testing in cluster randomised controlled trials: should this be done? </a:t>
            </a:r>
            <a:r>
              <a:rPr i="1"/>
              <a:t>BMC Medical Research Methodology</a:t>
            </a:r>
            <a:r>
              <a:rPr/>
              <a:t>. 2019;19(1). doi:</a:t>
            </a:r>
            <a:r>
              <a:rPr>
                <a:hlinkClick r:id="rId163"/>
              </a:rPr>
              <a:t>10.1186/s12874-019-0750-8</a:t>
            </a:r>
          </a:p>
          <a:p>
            <a:pPr lvl="0" indent="0" marL="0">
              <a:buNone/>
            </a:pPr>
            <a:r>
              <a:rPr/>
              <a:t>163. Gruijters SLK. Baseline comparisons and covariate fishing: Bad statistical habits we should have broken yesterday. July 2020. </a:t>
            </a:r>
            <a:r>
              <a:rPr>
                <a:hlinkClick r:id="rId164"/>
              </a:rPr>
              <a:t>http://dx.doi.org/10.31234/osf.io/qftwg.</a:t>
            </a:r>
          </a:p>
          <a:p>
            <a:pPr lvl="0" indent="0" marL="0">
              <a:buNone/>
            </a:pPr>
            <a:r>
              <a:rPr/>
              <a:t>164. Matthews JNS, Altman DG. Statistics Notes: Interaction 2: compare effect sizes not P values. </a:t>
            </a:r>
            <a:r>
              <a:rPr i="1"/>
              <a:t>BMJ</a:t>
            </a:r>
            <a:r>
              <a:rPr/>
              <a:t>. 1996;313(7060):808-808. doi:</a:t>
            </a:r>
            <a:r>
              <a:rPr>
                <a:hlinkClick r:id="rId165"/>
              </a:rPr>
              <a:t>10.1136/bmj.313.7060.808</a:t>
            </a:r>
          </a:p>
          <a:p>
            <a:pPr lvl="0" indent="0" marL="0">
              <a:buNone/>
            </a:pPr>
            <a:r>
              <a:rPr/>
              <a:t>165. Altman DG. Statistics notes: Interaction revisited: The difference between two estimates. </a:t>
            </a:r>
            <a:r>
              <a:rPr i="1"/>
              <a:t>BMJ</a:t>
            </a:r>
            <a:r>
              <a:rPr/>
              <a:t>. 2003;326(7382):219-219. doi:</a:t>
            </a:r>
            <a:r>
              <a:rPr>
                <a:hlinkClick r:id="rId166"/>
              </a:rPr>
              <a:t>10.1136/bmj.326.7382.219</a:t>
            </a:r>
          </a:p>
          <a:p>
            <a:pPr lvl="0" indent="0" marL="0">
              <a:buNone/>
            </a:pPr>
            <a:r>
              <a:rPr/>
              <a:t>166. Greenhalgh T. How to read a paper: Papers that report diagnostic or screening tests. </a:t>
            </a:r>
            <a:r>
              <a:rPr i="1"/>
              <a:t>BMJ</a:t>
            </a:r>
            <a:r>
              <a:rPr/>
              <a:t>. 1997;315(7107):540-543. doi:</a:t>
            </a:r>
            <a:r>
              <a:rPr>
                <a:hlinkClick r:id="rId167"/>
              </a:rPr>
              <a:t>10.1136/bmj.315.7107.540</a:t>
            </a:r>
          </a:p>
          <a:p>
            <a:pPr lvl="0" indent="0" marL="0">
              <a:buNone/>
            </a:pPr>
            <a:r>
              <a:rPr/>
              <a:t>167. Hond AAH de, Steyerberg EW, Calster B van. Interpreting area under the receiver operating characteristic curve. </a:t>
            </a:r>
            <a:r>
              <a:rPr i="1"/>
              <a:t>The Lancet Digital Health</a:t>
            </a:r>
            <a:r>
              <a:rPr/>
              <a:t>. 2022;4(12):e853-e855. doi:</a:t>
            </a:r>
            <a:r>
              <a:rPr>
                <a:hlinkClick r:id="rId168"/>
              </a:rPr>
              <a:t>10.1016/s2589-7500(22)00188-1</a:t>
            </a:r>
          </a:p>
          <a:p>
            <a:pPr lvl="0" indent="0" marL="0">
              <a:buNone/>
            </a:pPr>
            <a:r>
              <a:rPr/>
              <a:t>168. Robin X, Turck N, Hainard A, et al. pROC: An open-source package for r and s+ to analyze and compare ROC curves. 2011;12:77.</a:t>
            </a:r>
          </a:p>
          <a:p>
            <a:pPr lvl="0" indent="0" marL="0">
              <a:buNone/>
            </a:pPr>
            <a:r>
              <a:rPr/>
              <a:t>169. Ferreira ADS, Meziat-Filho N, Ferreira APA. Double threshold receiver operating characteristic plot for three-modal continuous predictors. </a:t>
            </a:r>
            <a:r>
              <a:rPr i="1"/>
              <a:t>Computational Statistics</a:t>
            </a:r>
            <a:r>
              <a:rPr/>
              <a:t>. 2021;36(3):2231-2245. doi:</a:t>
            </a:r>
            <a:r>
              <a:rPr>
                <a:hlinkClick r:id="rId169"/>
              </a:rPr>
              <a:t>10.1007/s00180-021-01080-9</a:t>
            </a:r>
          </a:p>
          <a:p>
            <a:pPr lvl="0" indent="0" marL="0">
              <a:buNone/>
            </a:pPr>
            <a:r>
              <a:rPr/>
              <a:t>170. Altman DG, Bland JM. Measurement in medicine: The analysis of method comparison studies. </a:t>
            </a:r>
            <a:r>
              <a:rPr i="1"/>
              <a:t>The Statistician</a:t>
            </a:r>
            <a:r>
              <a:rPr/>
              <a:t>. 1983;32(3):307. doi:</a:t>
            </a:r>
            <a:r>
              <a:rPr>
                <a:hlinkClick r:id="rId170"/>
              </a:rPr>
              <a:t>10.2307/2987937</a:t>
            </a:r>
          </a:p>
          <a:p>
            <a:pPr lvl="0" indent="0" marL="0">
              <a:buNone/>
            </a:pPr>
            <a:r>
              <a:rPr/>
              <a:t>171. Borenstein M. In a meta-analysis, the I-squared statistic does not tell us how much the effect size varies. </a:t>
            </a:r>
            <a:r>
              <a:rPr i="1"/>
              <a:t>Journal of Clinical Epidemiology</a:t>
            </a:r>
            <a:r>
              <a:rPr/>
              <a:t>. October 2022. doi:</a:t>
            </a:r>
            <a:r>
              <a:rPr>
                <a:hlinkClick r:id="rId171"/>
              </a:rPr>
              <a:t>10.1016/j.jclinepi.2022.10.003</a:t>
            </a:r>
          </a:p>
          <a:p>
            <a:pPr lvl="0" indent="0" marL="0">
              <a:buNone/>
            </a:pPr>
            <a:r>
              <a:rPr/>
              <a:t>172. Rücker G, Schwarzer G, Carpenter JR, Schumacher M. Undue reliance on I 2 in assessing heterogeneity may mislead. </a:t>
            </a:r>
            <a:r>
              <a:rPr i="1"/>
              <a:t>BMC Medical Research Methodology</a:t>
            </a:r>
            <a:r>
              <a:rPr/>
              <a:t>. 2008;8(1). doi:</a:t>
            </a:r>
            <a:r>
              <a:rPr>
                <a:hlinkClick r:id="rId172"/>
              </a:rPr>
              <a:t>10.1186/1471-2288-8-79</a:t>
            </a:r>
          </a:p>
          <a:p>
            <a:pPr lvl="0" indent="0" marL="0">
              <a:buNone/>
            </a:pPr>
            <a:r>
              <a:rPr/>
              <a:t>173. Grooth HJ de, Parienti JJ. Heterogeneity between studies can be explained more reliably with individual patient data. </a:t>
            </a:r>
            <a:r>
              <a:rPr i="1"/>
              <a:t>Intensive Care Medicine</a:t>
            </a:r>
            <a:r>
              <a:rPr/>
              <a:t>. July 2023. doi:</a:t>
            </a:r>
            <a:r>
              <a:rPr>
                <a:hlinkClick r:id="rId173"/>
              </a:rPr>
              <a:t>10.1007/s00134-023-07163-z</a:t>
            </a:r>
          </a:p>
          <a:p>
            <a:pPr lvl="0" indent="0" marL="0">
              <a:buNone/>
            </a:pPr>
            <a:r>
              <a:rPr/>
              <a:t>174. Lajeunesse MJ. Facilitating systematic reviews, data extraction, and meta-analysis with the metagear package for r. 2016;7:323-330.</a:t>
            </a:r>
          </a:p>
          <a:p>
            <a:pPr lvl="0" indent="0" marL="0">
              <a:buNone/>
            </a:pPr>
            <a:r>
              <a:rPr/>
              <a:t>175. Moher D, Shamseer L, Clarke M, et al. Preferred reporting items for systematic review and meta-analysis protocols (PRISMA-P) 2015 statement. </a:t>
            </a:r>
            <a:r>
              <a:rPr i="1"/>
              <a:t>Systematic Reviews</a:t>
            </a:r>
            <a:r>
              <a:rPr/>
              <a:t>. 2015;4(1). doi:</a:t>
            </a:r>
            <a:r>
              <a:rPr>
                <a:hlinkClick r:id="rId174"/>
              </a:rPr>
              <a:t>10.1186/2046-4053-4-1</a:t>
            </a:r>
          </a:p>
          <a:p>
            <a:pPr lvl="0" indent="0" marL="0">
              <a:buNone/>
            </a:pPr>
            <a:r>
              <a:rPr/>
              <a:t>176. Haddaway NR, Page MJ, Pritchard CC, McGuinness LA. PRISMA2020: An r package and shiny app for producing PRISMA 2020-compliant flow diagrams, with interactivity for optimised digital transparency and open synthesis. 2022;18:e1230. doi:</a:t>
            </a:r>
            <a:r>
              <a:rPr>
                <a:hlinkClick r:id="rId175"/>
              </a:rPr>
              <a:t>10.1002/cl2.1230</a:t>
            </a:r>
          </a:p>
          <a:p>
            <a:pPr lvl="0" indent="0" marL="0">
              <a:buNone/>
            </a:pPr>
            <a:r>
              <a:rPr/>
              <a:t>177. Haddaway NR, Page MJ, Pritchard CC, McGuinness LA. PRISMA2020: An r package and shiny app for producing PRISMA 2020-compliant flow diagrams, with interactivity for optimised digital transparency and open synthesis. 2022;18:e1230. doi:</a:t>
            </a:r>
            <a:r>
              <a:rPr>
                <a:hlinkClick r:id="rId176"/>
              </a:rPr>
              <a:t>10.1002/cl2.1230</a:t>
            </a:r>
          </a:p>
          <a:p>
            <a:pPr lvl="0" indent="0" marL="0">
              <a:buNone/>
            </a:pPr>
            <a:r>
              <a:rPr/>
              <a:t>178. Allaire J, Xie Y, Dervieux C, et al. </a:t>
            </a:r>
            <a:r>
              <a:rPr i="1"/>
              <a:t>Rmarkdown: Dynamic Documents for r</a:t>
            </a:r>
            <a:r>
              <a:rPr/>
              <a:t>.; 2023. </a:t>
            </a:r>
            <a:r>
              <a:rPr>
                <a:hlinkClick r:id="rId177"/>
              </a:rPr>
              <a:t>https://CRAN.R-project.org/package=rmarkdown.</a:t>
            </a:r>
          </a:p>
          <a:p>
            <a:pPr lvl="0" indent="0" marL="0">
              <a:buNone/>
            </a:pPr>
            <a:r>
              <a:rPr/>
              <a:t>179. Holmes DT, Mobini M, McCudden CR. Reproducible manuscript preparation with RMarkdown application to JMSACL and other Elsevier Journals. </a:t>
            </a:r>
            <a:r>
              <a:rPr i="1"/>
              <a:t>Journal of Mass Spectrometry and Advances in the Clinical Lab</a:t>
            </a:r>
            <a:r>
              <a:rPr/>
              <a:t>. 2021;22:8-16. doi:</a:t>
            </a:r>
            <a:r>
              <a:rPr>
                <a:hlinkClick r:id="rId178"/>
              </a:rPr>
              <a:t>10.1016/j.jmsacl.2021.09.002</a:t>
            </a:r>
          </a:p>
          <a:p>
            <a:pPr lvl="0" indent="0" marL="0">
              <a:buNone/>
            </a:pPr>
            <a:r>
              <a:rPr/>
              <a:t>180. Gohel D, Ross N. Officedown: Enhanced ’r markdown’ format for ’word’ and ’PowerPoint’. 2023. </a:t>
            </a:r>
            <a:r>
              <a:rPr>
                <a:hlinkClick r:id="rId179"/>
              </a:rPr>
              <a:t>https://CRAN.R-project.org/package=officedown.</a:t>
            </a:r>
          </a:p>
          <a:p>
            <a:pPr lvl="0" indent="0" marL="0">
              <a:buNone/>
            </a:pPr>
            <a:r>
              <a:rPr/>
              <a:t>181. Xie Y. Bookdown: Authoring books and technical documents with r markdown. 2023. </a:t>
            </a:r>
            <a:r>
              <a:rPr>
                <a:hlinkClick r:id="rId180"/>
              </a:rPr>
              <a:t>https://github.com/rstudio/bookdown.</a:t>
            </a:r>
          </a:p>
          <a:p>
            <a:pPr lvl="0" indent="0" marL="0">
              <a:buNone/>
            </a:pPr>
            <a:r>
              <a:rPr/>
              <a:t>182. Ioannidis JPA. How to Make More Published Research True. </a:t>
            </a:r>
            <a:r>
              <a:rPr i="1"/>
              <a:t>PLoS Medicine</a:t>
            </a:r>
            <a:r>
              <a:rPr/>
              <a:t>. 2014;11(10):e1001747. doi:</a:t>
            </a:r>
            <a:r>
              <a:rPr>
                <a:hlinkClick r:id="rId181"/>
              </a:rPr>
              <a:t>10.1371/journal.pmed.1001747</a:t>
            </a:r>
          </a:p>
          <a:p>
            <a:pPr lvl="0" indent="0" marL="0">
              <a:buNone/>
            </a:pPr>
            <a:r>
              <a:rPr/>
              <a:t>183. Krieger N, Perzynski A, Dalton J. Projects: A project infrastructure for researchers. 2021. </a:t>
            </a:r>
            <a:r>
              <a:rPr>
                <a:hlinkClick r:id="rId182"/>
              </a:rPr>
              <a:t>https://CRAN.R-project.org/package=projects.</a:t>
            </a:r>
          </a:p>
          <a:p>
            <a:pPr lvl="0" indent="0" marL="0">
              <a:buNone/>
            </a:pPr>
            <a:r>
              <a:rPr/>
              <a:t>184. Eglen SJ, Marwick B, Halchenko YO, et al. Toward standard practices for sharing computer code and programs in neuroscience. </a:t>
            </a:r>
            <a:r>
              <a:rPr i="1"/>
              <a:t>Nature Neuroscience</a:t>
            </a:r>
            <a:r>
              <a:rPr/>
              <a:t>. 2017;20(6):770-773. doi:</a:t>
            </a:r>
            <a:r>
              <a:rPr>
                <a:hlinkClick r:id="rId183"/>
              </a:rPr>
              <a:t>10.1038/nn.4550</a:t>
            </a:r>
          </a:p>
          <a:p>
            <a:pPr lvl="0" indent="0" marL="0">
              <a:buNone/>
            </a:pPr>
            <a:r>
              <a:rPr/>
              <a:t>185. Zhao Y, Xiao N, Anderson K, Zhang Y. Electronic common technical document submission with analysis using R. </a:t>
            </a:r>
            <a:r>
              <a:rPr i="1"/>
              <a:t>Clinical Trials</a:t>
            </a:r>
            <a:r>
              <a:rPr/>
              <a:t>. 2022;20(1):89-92. doi:</a:t>
            </a:r>
            <a:r>
              <a:rPr>
                <a:hlinkClick r:id="rId184"/>
              </a:rPr>
              <a:t>10.1177/17407745221123244</a:t>
            </a:r>
          </a:p>
          <a:p>
            <a:pPr lvl="0" indent="0" marL="0">
              <a:buNone/>
            </a:pPr>
            <a:r>
              <a:rPr/>
              <a:t>186. R Core Team. R: A language and environment for statistical computing. 2023. </a:t>
            </a:r>
            <a:r>
              <a:rPr>
                <a:hlinkClick r:id="rId185"/>
              </a:rPr>
              <a:t>https://www.R-project.org/.</a:t>
            </a:r>
          </a:p>
          <a:p>
            <a:pPr lvl="0" indent="0" marL="0">
              <a:buNone/>
            </a:pPr>
            <a:r>
              <a:rPr/>
              <a:t>187. Gohel D, Skintzos P. Flextable: Functions for tabular reporting. 2023. </a:t>
            </a:r>
            <a:r>
              <a:rPr>
                <a:hlinkClick r:id="rId186"/>
              </a:rPr>
              <a:t>https://CRAN.R-project.org/package=flextable.</a:t>
            </a:r>
          </a:p>
          <a:p>
            <a:pPr lvl="0" indent="0" marL="0">
              <a:buNone/>
            </a:pPr>
            <a:r>
              <a:rPr/>
              <a:t>188. Urbanek S, Johnson K. Tiff: Read and write TIFF images. 2022. </a:t>
            </a:r>
            <a:r>
              <a:rPr>
                <a:hlinkClick r:id="rId187"/>
              </a:rPr>
              <a:t>https://CRAN.R-project.org/package=tiff.</a:t>
            </a:r>
          </a:p>
          <a:p>
            <a:pPr lvl="0" indent="0" marL="0">
              <a:buNone/>
            </a:pPr>
            <a:r>
              <a:rPr/>
              <a:t>189. Ihaka R, Gentleman R. R: A language for data analysis and graphics. </a:t>
            </a:r>
            <a:r>
              <a:rPr i="1"/>
              <a:t>Journal of Computational and Graphical Statistics</a:t>
            </a:r>
            <a:r>
              <a:rPr/>
              <a:t>. 1996;5(3):299. doi:</a:t>
            </a:r>
            <a:r>
              <a:rPr>
                <a:hlinkClick r:id="rId188"/>
              </a:rPr>
              <a:t>10.2307/1390807</a:t>
            </a:r>
          </a:p>
          <a:p>
            <a:pPr lvl="0" indent="0" marL="0">
              <a:buNone/>
            </a:pPr>
            <a:r>
              <a:rPr/>
              <a:t>190. Racine JS. RStudio: A Platform-Independent IDE for R and Sweave. </a:t>
            </a:r>
            <a:r>
              <a:rPr i="1"/>
              <a:t>Journal of Applied Econometrics</a:t>
            </a:r>
            <a:r>
              <a:rPr/>
              <a:t>. 2011;27(1):167-172. doi:</a:t>
            </a:r>
            <a:r>
              <a:rPr>
                <a:hlinkClick r:id="rId189"/>
              </a:rPr>
              <a:t>10.1002/jae.1278</a:t>
            </a:r>
          </a:p>
          <a:p>
            <a:pPr lvl="0" indent="0" marL="0">
              <a:buNone/>
            </a:pPr>
            <a:r>
              <a:rPr/>
              <a:t>191. Love J, Selker R, Marsman M, et al. </a:t>
            </a:r>
            <a:r>
              <a:rPr b="1"/>
              <a:t>JASP</a:t>
            </a:r>
            <a:r>
              <a:rPr/>
              <a:t>: Graphical Statistical Software for Common Statistical Designs. </a:t>
            </a:r>
            <a:r>
              <a:rPr i="1"/>
              <a:t>Journal of Statistical Software</a:t>
            </a:r>
            <a:r>
              <a:rPr/>
              <a:t>. 2019;88(2). doi:</a:t>
            </a:r>
            <a:r>
              <a:rPr>
                <a:hlinkClick r:id="rId190"/>
              </a:rPr>
              <a:t>10.18637/jss.v088.i02</a:t>
            </a:r>
          </a:p>
          <a:p>
            <a:pPr lvl="0" indent="0" marL="0">
              <a:buNone/>
            </a:pPr>
            <a:r>
              <a:rPr/>
              <a:t>192. ŞAHİN M, AYBEK E. Jamovi: An easy to use statistical software for the social scientists. </a:t>
            </a:r>
            <a:r>
              <a:rPr i="1"/>
              <a:t>International Journal of Assessment Tools in Education</a:t>
            </a:r>
            <a:r>
              <a:rPr/>
              <a:t>. 2020;6(4):670-692. doi:</a:t>
            </a:r>
            <a:r>
              <a:rPr>
                <a:hlinkClick r:id="rId191"/>
              </a:rPr>
              <a:t>10.21449/ijate.661803</a:t>
            </a:r>
          </a:p>
          <a:p>
            <a:pPr lvl="0" indent="0" marL="0">
              <a:buNone/>
            </a:pPr>
            <a:r>
              <a:rPr/>
              <a:t>193. Selker R, Love J, Dropmann D. Jmv: The ’jamovi’ analyses. 2023. </a:t>
            </a:r>
            <a:r>
              <a:rPr>
                <a:hlinkClick r:id="rId192"/>
              </a:rPr>
              <a:t>https://CRAN.R-project.org/package=jmv.</a:t>
            </a:r>
          </a:p>
          <a:p>
            <a:pPr lvl="0" indent="0" marL="0">
              <a:buNone/>
            </a:pPr>
            <a:r>
              <a:rPr/>
              <a:t>194. Love J. Jmvconnect: Connect to the ’jamovi’ statistical spreadsheet. 2022. </a:t>
            </a:r>
            <a:r>
              <a:rPr>
                <a:hlinkClick r:id="rId193"/>
              </a:rPr>
              <a:t>https://CRAN.R-project.org/package=jmvconnect.</a:t>
            </a:r>
          </a:p>
          <a:p>
            <a:pPr lvl="0" indent="0" marL="0">
              <a:buNone/>
            </a:pPr>
            <a:r>
              <a:rPr/>
              <a:t>195. Schwab, Simon, Held, Leonhard. Statistical programming: Small mistakes, big impacts. </a:t>
            </a:r>
            <a:r>
              <a:rPr i="1"/>
              <a:t>Wiley-Blackwell Publishing, Inc</a:t>
            </a:r>
            <a:r>
              <a:rPr/>
              <a:t>. 2021. doi:</a:t>
            </a:r>
            <a:r>
              <a:rPr>
                <a:hlinkClick r:id="rId194"/>
              </a:rPr>
              <a:t>10.5167/UZH-205154</a:t>
            </a:r>
          </a:p>
          <a:p>
            <a:pPr lvl="0" indent="0" marL="0">
              <a:buNone/>
            </a:pPr>
            <a:r>
              <a:rPr/>
              <a:t>196. Francisco Rodríguez-Sánchez, Connor P. Jackson, Shaurita D. Hutchins. Grateful: Facilitate citation of r packages. 2023. </a:t>
            </a:r>
            <a:r>
              <a:rPr>
                <a:hlinkClick r:id="rId195"/>
              </a:rPr>
              <a:t>https://github.com/Pakillo/grateful.</a:t>
            </a:r>
          </a:p>
          <a:p>
            <a:pPr lvl="0" indent="0" marL="0">
              <a:buNone/>
            </a:pPr>
            <a:r>
              <a:rPr/>
              <a:t>197. Xie Y. formatR: Format r code automatically. 2022. </a:t>
            </a:r>
            <a:r>
              <a:rPr>
                <a:hlinkClick r:id="rId196"/>
              </a:rPr>
              <a:t>https://CRAN.R-project.org/package=formatR.</a:t>
            </a:r>
          </a:p>
          <a:p>
            <a:pPr lvl="0" indent="0" marL="0">
              <a:buNone/>
            </a:pPr>
            <a:r>
              <a:rPr/>
              <a:t>198. Müller K, Walthert L. Styler: Non-invasive pretty printing of r code. 2023. </a:t>
            </a:r>
            <a:r>
              <a:rPr>
                <a:hlinkClick r:id="rId197"/>
              </a:rPr>
              <a:t>https://CRAN.R-project.org/package=styler.</a:t>
            </a:r>
          </a:p>
          <a:p>
            <a:pPr lvl="0" indent="0" marL="0">
              <a:buNone/>
            </a:pPr>
            <a:r>
              <a:rPr/>
              <a:t>199. Wallisch C, Bach P, Hafermann L, et al. Review of guidance papers on regression modeling in statistical series of medical journals. Mathes T, ed. </a:t>
            </a:r>
            <a:r>
              <a:rPr i="1"/>
              <a:t>PLOS ONE</a:t>
            </a:r>
            <a:r>
              <a:rPr/>
              <a:t>. 2022;17(1):e0262918. doi:</a:t>
            </a:r>
            <a:r>
              <a:rPr>
                <a:hlinkClick r:id="rId198"/>
              </a:rPr>
              <a:t>10.1371/journal.pone.0262918</a:t>
            </a:r>
          </a:p>
          <a:p>
            <a:pPr lvl="0" indent="0" marL="0">
              <a:buNone/>
            </a:pPr>
            <a:r>
              <a:rPr/>
              <a:t>200. Lynggaard H, Bell J, Lösch C, et al. Principles and recommendations for incorporating estimands into clinical study protocol templates. </a:t>
            </a:r>
            <a:r>
              <a:rPr i="1"/>
              <a:t>Trials</a:t>
            </a:r>
            <a:r>
              <a:rPr/>
              <a:t>. 2022;23(1). doi:</a:t>
            </a:r>
            <a:r>
              <a:rPr>
                <a:hlinkClick r:id="rId199"/>
              </a:rPr>
              <a:t>10.1186/s13063-022-06515-2</a:t>
            </a:r>
          </a:p>
          <a:p>
            <a:pPr lvl="0" indent="0" marL="0">
              <a:buNone/>
            </a:pPr>
            <a:r>
              <a:rPr/>
              <a:t>201. Althouse AD, Below JE, Claggett BL, et al. Recommendations for Statistical Reporting in Cardiovascular Medicine: A Special Report From the American Heart Association. </a:t>
            </a:r>
            <a:r>
              <a:rPr i="1"/>
              <a:t>Circulation</a:t>
            </a:r>
            <a:r>
              <a:rPr/>
              <a:t>. 2021;144(4). doi:</a:t>
            </a:r>
            <a:r>
              <a:rPr>
                <a:hlinkClick r:id="rId200"/>
              </a:rPr>
              <a:t>10.1161/circulationaha.121.055393</a:t>
            </a:r>
          </a:p>
          <a:p>
            <a:pPr lvl="0" indent="0" marL="0">
              <a:buNone/>
            </a:pPr>
            <a:r>
              <a:rPr/>
              <a:t>202.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1"/>
              </a:rPr>
              <a:t>10.1016/j.jclinepi.2021.01.008</a:t>
            </a:r>
          </a:p>
          <a:p>
            <a:pPr lvl="0" indent="0" marL="0">
              <a:buNone/>
            </a:pPr>
            <a:r>
              <a:rPr/>
              <a:t>203. Vickers AJ, Assel MJ, Sjoberg DD, et al. Guidelines for Reporting of Figures and Tables for Clinical Research in Urology. </a:t>
            </a:r>
            <a:r>
              <a:rPr i="1"/>
              <a:t>Urology</a:t>
            </a:r>
            <a:r>
              <a:rPr/>
              <a:t>. 2020;142:1-13. doi:</a:t>
            </a:r>
            <a:r>
              <a:rPr>
                <a:hlinkClick r:id="rId202"/>
              </a:rPr>
              <a:t>10.1016/j.urology.2020.05.002</a:t>
            </a:r>
          </a:p>
          <a:p>
            <a:pPr lvl="0" indent="0" marL="0">
              <a:buNone/>
            </a:pPr>
            <a:r>
              <a:rPr/>
              <a:t>204. Assel M, Sjoberg D, Elders A, et al. Guidelines for Reporting of Statistics for Clinical Research in Urology. </a:t>
            </a:r>
            <a:r>
              <a:rPr i="1"/>
              <a:t>Journal of Urology</a:t>
            </a:r>
            <a:r>
              <a:rPr/>
              <a:t>. 2019;201(3):595-604. doi:</a:t>
            </a:r>
            <a:r>
              <a:rPr>
                <a:hlinkClick r:id="rId203"/>
              </a:rPr>
              <a:t>10.1097/ju.0000000000000001</a:t>
            </a:r>
          </a:p>
          <a:p>
            <a:pPr lvl="0" indent="0" marL="0">
              <a:buNone/>
            </a:pPr>
            <a:r>
              <a:rPr/>
              <a:t>205. Gamble C, Krishan A, Stocken D, et al. Guidelines for the Content of Statistical Analysis Plans in Clinical Trials. </a:t>
            </a:r>
            <a:r>
              <a:rPr i="1"/>
              <a:t>JAMA</a:t>
            </a:r>
            <a:r>
              <a:rPr/>
              <a:t>. 2017;318(23):2337. doi:</a:t>
            </a:r>
            <a:r>
              <a:rPr>
                <a:hlinkClick r:id="rId204"/>
              </a:rPr>
              <a:t>10.1001/jama.2017.18556</a:t>
            </a:r>
          </a:p>
          <a:p>
            <a:pPr lvl="0" indent="0" marL="0">
              <a:buNone/>
            </a:pPr>
            <a:r>
              <a:rPr/>
              <a:t>206.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05"/>
              </a:rPr>
              <a:t>10.1016/j.ijnurstu.2014.09.006</a:t>
            </a:r>
          </a:p>
          <a:p>
            <a:pPr lvl="0" indent="0" marL="0">
              <a:buNone/>
            </a:pPr>
            <a:r>
              <a:rPr/>
              <a:t>207. Weissgerber TL, Milic NM, Winham SJ, Garovic VD. Beyond Bar and Line Graphs: Time for a New Data Presentation Paradigm. </a:t>
            </a:r>
            <a:r>
              <a:rPr i="1"/>
              <a:t>PLOS Biology</a:t>
            </a:r>
            <a:r>
              <a:rPr/>
              <a:t>. 2015;13(4):e1002128. doi:</a:t>
            </a:r>
            <a:r>
              <a:rPr>
                <a:hlinkClick r:id="rId206"/>
              </a:rPr>
              <a:t>10.1371/journal.pbio.1002128</a:t>
            </a:r>
          </a:p>
          <a:p>
            <a:pPr lvl="0" indent="0" marL="0">
              <a:buNone/>
            </a:pPr>
            <a:r>
              <a:rPr/>
              <a:t>208. Sauerbrei W, Abrahamowicz M, Altman DG, Cessie S, Carpenter J. STRengthening Analytical Thinking for Observational Studies: the STRATOS initiative. </a:t>
            </a:r>
            <a:r>
              <a:rPr i="1"/>
              <a:t>Statistics in Medicine</a:t>
            </a:r>
            <a:r>
              <a:rPr/>
              <a:t>. 2014;33(30):5413-5432. doi:</a:t>
            </a:r>
            <a:r>
              <a:rPr>
                <a:hlinkClick r:id="rId207"/>
              </a:rPr>
              <a:t>10.1002/sim.6265</a:t>
            </a:r>
          </a:p>
          <a:p>
            <a:pPr lvl="0" indent="0" marL="0">
              <a:buNone/>
            </a:pPr>
            <a:r>
              <a:rPr/>
              <a:t>209. Groves T. Research methods and reporting. </a:t>
            </a:r>
            <a:r>
              <a:rPr i="1"/>
              <a:t>BMJ</a:t>
            </a:r>
            <a:r>
              <a:rPr/>
              <a:t>. 2008;337(oct22 1):a2201-a2201. doi:</a:t>
            </a:r>
            <a:r>
              <a:rPr>
                <a:hlinkClick r:id="rId208"/>
              </a:rPr>
              <a:t>10.1136/bmj.a2201</a:t>
            </a:r>
          </a:p>
          <a:p>
            <a:pPr lvl="0" indent="0" marL="0">
              <a:buNone/>
            </a:pPr>
            <a:r>
              <a:rPr/>
              <a:t>210. Stratton IM, Neil A. How to ensure your paper is rejected by the statistical reviewer. </a:t>
            </a:r>
            <a:r>
              <a:rPr i="1"/>
              <a:t>Diabetic Medicine</a:t>
            </a:r>
            <a:r>
              <a:rPr/>
              <a:t>. 2005;22(4):371-373. doi:</a:t>
            </a:r>
            <a:r>
              <a:rPr>
                <a:hlinkClick r:id="rId209"/>
              </a:rPr>
              <a:t>10.1111/j.1464-5491.2004.01443.x</a:t>
            </a:r>
          </a:p>
          <a:p>
            <a:pPr lvl="0" indent="0" marL="0">
              <a:buNone/>
            </a:pPr>
            <a:r>
              <a:rPr/>
              <a:t>211. Mansournia MA, Collins GS, Nielsen RO, et al. A CHecklist for statistical Assessment of Medical Papers (the CHAMP statement): explanation and elaboration. </a:t>
            </a:r>
            <a:r>
              <a:rPr i="1"/>
              <a:t>British Journal of Sports Medicine</a:t>
            </a:r>
            <a:r>
              <a:rPr/>
              <a:t>. 2021;55(18):1009-1017. doi:</a:t>
            </a:r>
            <a:r>
              <a:rPr>
                <a:hlinkClick r:id="rId210"/>
              </a:rPr>
              <a:t>10.1136/bjsports-2020-103652</a:t>
            </a:r>
          </a:p>
          <a:p>
            <a:pPr lvl="0" indent="0" marL="0">
              <a:buNone/>
            </a:pPr>
            <a:r>
              <a:rPr/>
              <a:t>212. Gil-Sierra MD, Fénix-Caballero S, Abdel kader-Martin L, et al. Checklist for clinical applicability of subgroup analysis. </a:t>
            </a:r>
            <a:r>
              <a:rPr i="1"/>
              <a:t>Journal of Clinical Pharmacy and Therapeutics</a:t>
            </a:r>
            <a:r>
              <a:rPr/>
              <a:t>. 2019;45(3):530-538. doi:</a:t>
            </a:r>
            <a:r>
              <a:rPr>
                <a:hlinkClick r:id="rId211"/>
              </a:rPr>
              <a:t>10.1111/jcpt.13102</a:t>
            </a:r>
          </a:p>
          <a:p>
            <a:pPr lvl="0" indent="0" marL="0">
              <a:buNone/>
            </a:pPr>
            <a:r>
              <a:rPr/>
              <a:t>213. Altman DG, Simera I, Hoey J, Moher D, Schulz K. EQUATOR: reporting guidelines for health research. </a:t>
            </a:r>
            <a:r>
              <a:rPr i="1"/>
              <a:t>The Lancet</a:t>
            </a:r>
            <a:r>
              <a:rPr/>
              <a:t>. 2008;371(9619):1149-1150. doi:</a:t>
            </a:r>
            <a:r>
              <a:rPr>
                <a:hlinkClick r:id="rId212"/>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133p.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24</a:t>
            </a:r>
          </a:p>
          <a:p>
            <a:pPr lvl="0" indent="0" marL="0">
              <a:buNone/>
            </a:pPr>
          </a:p>
        </p:txBody>
      </p:sp>
      <p:pic>
        <p:nvPicPr>
          <p:cNvPr descr="Ciencia-com-R_files/figure-pptx/unnamed-chunk-2-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25–34</a:t>
            </a:r>
          </a:p>
          <a:p>
            <a:pPr lvl="0"/>
            <a:r>
              <a:rPr i="1"/>
              <a:t>Estudos básicos</a:t>
            </a:r>
            <a:r>
              <a:rPr baseline="30000"/>
              <a:t>26,31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32,34</a:t>
            </a:r>
          </a:p>
          <a:p>
            <a:pPr lvl="0"/>
            <a:r>
              <a:rPr i="1"/>
              <a:t>Estudos observacionais</a:t>
            </a:r>
            <a:r>
              <a:rPr baseline="30000"/>
              <a:t>26,31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30,33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27,29</a:t>
            </a:r>
          </a:p>
          <a:p>
            <a:pPr lvl="1"/>
            <a:r>
              <a:rPr/>
              <a:t>Validade</a:t>
            </a:r>
          </a:p>
          <a:p>
            <a:pPr lvl="1"/>
            <a:r>
              <a:rPr/>
              <a:t>Confiabilidade</a:t>
            </a:r>
          </a:p>
          <a:p>
            <a:pPr lvl="1"/>
            <a:r>
              <a:rPr/>
              <a:t>Concordância</a:t>
            </a:r>
          </a:p>
          <a:p>
            <a:pPr lvl="0"/>
            <a:r>
              <a:rPr i="1"/>
              <a:t>Estudos quase-experimentais</a:t>
            </a:r>
            <a:r>
              <a:rPr baseline="30000"/>
              <a:t>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26,31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35,36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37</a:t>
            </a:r>
          </a:p>
          <a:p>
            <a:pPr lvl="0" indent="0" marL="0">
              <a:buNone/>
            </a:pPr>
          </a:p>
          <a:p>
            <a:pPr lvl="0" indent="0" marL="0">
              <a:spcBef>
                <a:spcPts val="3000"/>
              </a:spcBef>
              <a:buNone/>
            </a:pPr>
            <a:r>
              <a:rPr b="1"/>
              <a:t>O que é validade externa?</a:t>
            </a:r>
          </a:p>
          <a:p>
            <a:pPr lvl="0"/>
            <a:r>
              <a:rPr/>
              <a:t>.</a:t>
            </a:r>
            <a:r>
              <a:rPr baseline="30000"/>
              <a:t>37</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39–41</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40,41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39</a:t>
            </a:r>
          </a:p>
          <a:p>
            <a:pPr lvl="0"/>
            <a:r>
              <a:rPr/>
              <a:t>A reprodutibilidade não é apenas uma questão metodológica, mas também ética, uma vez que pode envolver mal práticas científicas como fabricação e/ou falsificação de dados.</a:t>
            </a:r>
            <a:r>
              <a:rPr baseline="30000"/>
              <a:t>39</a:t>
            </a:r>
          </a:p>
          <a:p>
            <a:pPr lvl="0"/>
            <a:r>
              <a:rPr/>
              <a:t>Reprodutibilidade pode ser considerada um padrão mínimo em pesquisa científica.</a:t>
            </a:r>
            <a:r>
              <a:rPr baseline="30000"/>
              <a:t>40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41</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42</a:t>
            </a:r>
          </a:p>
          <a:p>
            <a:pPr lvl="0"/>
            <a:r>
              <a:rPr/>
              <a:t>A unidade de análise também pode ser a instituição em estudos multicêntricos (ex.: hospitais, clínicas) ou um estudo publicado em meta-análise (ex.: ensaios clínicos).</a:t>
            </a:r>
            <a:r>
              <a:rPr baseline="30000"/>
              <a:t>42</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42,43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44</a:t>
            </a:r>
          </a:p>
          <a:p>
            <a:pPr lvl="0"/>
            <a:r>
              <a:rPr/>
              <a:t>As variáveis escolhidas para pareamento devem ter relação com as variáveis de desfecho, mas não são de interesse elas mesmas.</a:t>
            </a:r>
            <a:r>
              <a:rPr baseline="30000"/>
              <a:t>44</a:t>
            </a:r>
          </a:p>
          <a:p>
            <a:pPr lvl="0"/>
            <a:r>
              <a:rPr/>
              <a:t>O ajuste por pareamento deve ser incluído nas análises estatísticas mesmo que as variáveis de pareamento não sejam consideradas prognósticas ou confundidores na amostra estudada.</a:t>
            </a:r>
            <a:r>
              <a:rPr baseline="30000"/>
              <a:t>44</a:t>
            </a:r>
          </a:p>
          <a:p>
            <a:pPr lvl="0"/>
            <a:r>
              <a:rPr/>
              <a:t>A ausência de evidência estatística de diferença entre grupos não é considerada pareamento.</a:t>
            </a:r>
            <a:r>
              <a:rPr baseline="30000"/>
              <a:t>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65</a:t>
            </a:r>
          </a:p>
          <a:p>
            <a:pPr lvl="0"/>
            <a:r>
              <a:rPr/>
              <a:t>A transformação visa atender aos pressupostos dos modelos estatísticos quanto à distribuição da variável, em geral a distribuição gaussiana.</a:t>
            </a:r>
            <a:r>
              <a:rPr baseline="30000"/>
              <a:t>47,65</a:t>
            </a:r>
          </a:p>
          <a:p>
            <a:pPr lvl="0"/>
            <a:r>
              <a:rPr/>
              <a:t>A dicotomização pode ser interpretada como um caso particular de agrupamento.</a:t>
            </a:r>
            <a:r>
              <a:rPr baseline="30000"/>
              <a:t>66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67</a:t>
            </a:r>
          </a:p>
          <a:p>
            <a:pPr lvl="0"/>
            <a:r>
              <a:rPr/>
              <a:t>Transformação de Box-Cox.</a:t>
            </a:r>
            <a:r>
              <a:rPr baseline="30000"/>
              <a:t>68</a:t>
            </a:r>
          </a:p>
          <a:p>
            <a:pPr lvl="0"/>
            <a:r>
              <a:rPr/>
              <a:t>Dicotomização.</a:t>
            </a:r>
          </a:p>
          <a:p>
            <a:pPr lvl="0" indent="0" marL="0">
              <a:buNone/>
            </a:pPr>
          </a:p>
          <a:p>
            <a:pPr lvl="0" indent="0" marL="0">
              <a:buNone/>
            </a:pPr>
            <a:r>
              <a:rPr/>
              <a:t>O pacote </a:t>
            </a:r>
            <a:r>
              <a:rPr i="1"/>
              <a:t>MASS</a:t>
            </a:r>
            <a:r>
              <a:rPr baseline="30000"/>
              <a:t>69</a:t>
            </a:r>
            <a:r>
              <a:rPr/>
              <a:t> fornece a função </a:t>
            </a:r>
            <a:r>
              <a:rPr i="1">
                <a:hlinkClick r:id="rId2"/>
              </a:rPr>
              <a:t>boxcox</a:t>
            </a:r>
            <a:r>
              <a:rPr/>
              <a:t> para executar a transformação de Box-Cox.</a:t>
            </a:r>
            <a:r>
              <a:rPr baseline="30000"/>
              <a:t>68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70</a:t>
            </a:r>
          </a:p>
          <a:p>
            <a:pPr lvl="0"/>
            <a:r>
              <a:rPr/>
              <a:t>Categorizar variáveis não é necessário para conduzir análises estatísticas. Ao invés de categorizar,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Caso exista um ponto de corte ou limiar verdadeiro que discrimine três ou mais grupos independentes, identificar tal ponto de corte ainda é um desafio.</a:t>
            </a:r>
            <a:r>
              <a:rPr baseline="30000"/>
              <a:t>74</a:t>
            </a:r>
          </a:p>
          <a:p>
            <a:pPr lvl="0"/>
            <a:r>
              <a:rPr/>
              <a:t>Categorização de variáveis contínuas aumenta a quantidade de testes de hipótese para comparações pareadas entre os quantis, inflando, portanto, o erro tipo I.</a:t>
            </a:r>
            <a:r>
              <a:rPr baseline="30000"/>
              <a:t>75</a:t>
            </a:r>
          </a:p>
          <a:p>
            <a:pPr lvl="0"/>
            <a:r>
              <a:rPr/>
              <a:t>Categorização de variáveis contínuas requer uma função teórica que pressupõe a homogeneidade da variável dentro dos grupos, levando tanto a uma perda de poder como a uma estimativa imprecisa.</a:t>
            </a:r>
            <a:r>
              <a:rPr baseline="30000"/>
              <a:t>75</a:t>
            </a:r>
          </a:p>
          <a:p>
            <a:pPr lvl="0"/>
            <a:r>
              <a:rPr/>
              <a:t>Categorização de variáveis contínuas pode dificultar a comparação de resultados entre estudos devido aos pontos de corte baseados em dados de um banco usados para definir as categorias.</a:t>
            </a:r>
            <a:r>
              <a:rPr baseline="30000"/>
              <a:t>75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70</a:t>
            </a:r>
          </a:p>
          <a:p>
            <a:pPr lvl="0"/>
            <a:r>
              <a:rPr/>
              <a:t>Análise com modelos de regressão com pesos locais (</a:t>
            </a:r>
            <a:r>
              <a:rPr i="1"/>
              <a:t>lowess</a:t>
            </a:r>
            <a:r>
              <a:rPr/>
              <a:t>) tais como </a:t>
            </a:r>
            <a:r>
              <a:rPr i="1"/>
              <a:t>splines</a:t>
            </a:r>
            <a:r>
              <a:rPr/>
              <a:t> e polinômios fracionais.</a:t>
            </a:r>
            <a:r>
              <a:rPr baseline="30000"/>
              <a:t>70</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66</a:t>
                </a:r>
              </a:p>
              <a:p>
                <a:pPr lvl="0"/>
                <a:r>
                  <a:rPr/>
                  <a:t>Os pesquisadores não conhecem as consequências estatísticas da dicotomização.</a:t>
                </a:r>
                <a:r>
                  <a:rPr baseline="30000"/>
                  <a:t>70</a:t>
                </a:r>
              </a:p>
              <a:p>
                <a:pPr lvl="0"/>
                <a:r>
                  <a:rPr/>
                  <a:t>Os pesquisadores não conhecem os métodos adequados de análise não-paramétrica, não-linear e robusta.</a:t>
                </a:r>
                <a:r>
                  <a:rPr baseline="30000"/>
                  <a:t>70</a:t>
                </a:r>
              </a:p>
              <a:p>
                <a:pPr lvl="0"/>
                <a:r>
                  <a:rPr/>
                  <a:t>As categorias representam características existentes dos participantes da pesquisa, de modo que as análises devam ser feitas por grupos e não por indivíduos.</a:t>
                </a:r>
                <a:r>
                  <a:rPr baseline="30000"/>
                  <a:t>70</a:t>
                </a:r>
              </a:p>
              <a:p>
                <a:pPr lvl="0"/>
                <a:r>
                  <a:rPr/>
                  <a:t>A confiabilidade da(s) variável(eis) medida(s) é baixa e, portanto, categorizar os participantes resultaria em uma medida mais confiável.</a:t>
                </a:r>
                <a:r>
                  <a:rPr baseline="30000"/>
                  <a:t>70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70</a:t>
                </a:r>
              </a:p>
              <a:p>
                <a:pPr lvl="0"/>
                <a:r>
                  <a:rPr/>
                  <a:t>Dicotomizar variáveis não é necessário para conduzir análises estatísticas. Ao invés de dicotomizar,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Dicotomização causa perda de informação e consequentemente perda de poder estatístico para detectar efeitos.</a:t>
                </a:r>
                <a:r>
                  <a:rPr baseline="30000"/>
                  <a:t>70,71</a:t>
                </a:r>
              </a:p>
              <a:p>
                <a:pPr lvl="0"/>
                <a:r>
                  <a:rPr/>
                  <a:t>Dicotomização também classifica indivíduos com valores próximos na variável contínua como indivíduos em pontos opostos e extremos, artificialmente sugerindo que são muito diferentes.</a:t>
                </a:r>
                <a:r>
                  <a:rPr baseline="30000"/>
                  <a:t>71</a:t>
                </a:r>
              </a:p>
              <a:p>
                <a:pPr lvl="0"/>
                <a:r>
                  <a:rPr/>
                  <a:t>Dicotomização pode diminuir a variabilidade das variáveis.</a:t>
                </a:r>
                <a:r>
                  <a:rPr baseline="30000"/>
                  <a:t>71</a:t>
                </a:r>
              </a:p>
              <a:p>
                <a:pPr lvl="0"/>
                <a:r>
                  <a:rPr/>
                  <a:t>Dicotomização pode ocultar não-linearidades presentes na variável contínua.</a:t>
                </a:r>
                <a:r>
                  <a:rPr baseline="30000"/>
                  <a:t>70,71</a:t>
                </a:r>
              </a:p>
              <a:p>
                <a:pPr lvl="0"/>
                <a:r>
                  <a:rPr/>
                  <a:t>A média ou a mediana, embora amplamente utilizadas, não são bons parâmetros para dicotomizar variáveis.</a:t>
                </a:r>
                <a:r>
                  <a:rPr baseline="30000"/>
                  <a:t>66,71</a:t>
                </a:r>
              </a:p>
              <a:p>
                <a:pPr lvl="0"/>
                <a:r>
                  <a:rPr/>
                  <a:t>Caso exista um ponto de corte ou limiar verdadeiro que discrimine dois grupos independentes, identificar tal ponto de corte ainda é um desafio.</a:t>
                </a:r>
                <a:r>
                  <a:rPr baseline="30000"/>
                  <a:t>74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70</a:t>
                </a:r>
              </a:p>
              <a:p>
                <a:pPr lvl="0"/>
                <a:r>
                  <a:rPr/>
                  <a:t>Quando a distribuição da variável contínua é muito assimétrica, de modo que uma grande quantidade de observações está em um dos extremos da escala.</a:t>
                </a:r>
                <a:r>
                  <a:rPr baseline="30000"/>
                  <a:t>70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74</a:t>
                </a:r>
                <a:r>
                  <a:rPr/>
                  <a:t> a identificação do limiar verdadeiro:</a:t>
                </a:r>
              </a:p>
              <a:p>
                <a:pPr lvl="1"/>
                <a:r>
                  <a:rPr/>
                  <a:t>Youden.</a:t>
                </a:r>
                <a:r>
                  <a:rPr baseline="30000"/>
                  <a:t>76</a:t>
                </a:r>
              </a:p>
              <a:p>
                <a:pPr lvl="1"/>
                <a:r>
                  <a:rPr/>
                  <a:t>Gini Index.</a:t>
                </a:r>
                <a:r>
                  <a:rPr baseline="30000"/>
                  <a:t>77</a:t>
                </a:r>
              </a:p>
              <a:p>
                <a:pPr lvl="1"/>
                <a:r>
                  <a:rPr/>
                  <a:t>Estatística qui-quadrado (</a:t>
                </a:r>
                <a14:m>
                  <m:oMath xmlns:m="http://schemas.openxmlformats.org/officeDocument/2006/math">
                    <m:sSup>
                      <m:e>
                        <m:r>
                          <m:t>χ</m:t>
                        </m:r>
                      </m:e>
                      <m:sup>
                        <m:r>
                          <m:t>2</m:t>
                        </m:r>
                      </m:sup>
                    </m:sSup>
                  </m:oMath>
                </a14:m>
                <a:r>
                  <a:rPr/>
                  <a:t>).</a:t>
                </a:r>
                <a:r>
                  <a:rPr baseline="30000"/>
                  <a:t>78</a:t>
                </a:r>
              </a:p>
              <a:p>
                <a:pPr lvl="1"/>
                <a:r>
                  <a:rPr/>
                  <a:t>Risco relativo (</a:t>
                </a:r>
                <a14:m>
                  <m:oMath xmlns:m="http://schemas.openxmlformats.org/officeDocument/2006/math">
                    <m:r>
                      <m:t>R</m:t>
                    </m:r>
                    <m:r>
                      <m:t>R</m:t>
                    </m:r>
                  </m:oMath>
                </a14:m>
                <a:r>
                  <a:rPr/>
                  <a:t>).</a:t>
                </a:r>
                <a:r>
                  <a:rPr baseline="30000"/>
                  <a:t>79</a:t>
                </a:r>
              </a:p>
              <a:p>
                <a:pPr lvl="1"/>
                <a:r>
                  <a:rPr/>
                  <a:t>Kappa (</a:t>
                </a:r>
                <a14:m>
                  <m:oMath xmlns:m="http://schemas.openxmlformats.org/officeDocument/2006/math">
                    <m:r>
                      <m:t>κ</m:t>
                    </m:r>
                  </m:oMath>
                </a14:m>
                <a:r>
                  <a:rPr/>
                  <a:t>).</a:t>
                </a:r>
                <a:r>
                  <a:rPr baseline="30000"/>
                  <a:t>80</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61,81</a:t>
            </a:r>
          </a:p>
          <a:p>
            <a:pPr lvl="0"/>
            <a:r>
              <a:rPr/>
              <a:t>Parâmetros de dispersão.</a:t>
            </a:r>
            <a:r>
              <a:rPr baseline="30000"/>
              <a:t>61,81,82</a:t>
            </a:r>
          </a:p>
          <a:p>
            <a:pPr lvl="0"/>
            <a:r>
              <a:rPr/>
              <a:t>Parâmetros de proporção.</a:t>
            </a:r>
            <a:r>
              <a:rPr baseline="30000"/>
              <a:t>61,81,83,83</a:t>
            </a:r>
          </a:p>
          <a:p>
            <a:pPr lvl="0"/>
            <a:r>
              <a:rPr/>
              <a:t>Parâmetros de distribuição.</a:t>
            </a:r>
            <a:r>
              <a:rPr baseline="30000"/>
              <a:t>81</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61,81</a:t>
            </a:r>
          </a:p>
          <a:p>
            <a:pPr lvl="0"/>
            <a:r>
              <a:rPr i="1"/>
              <a:t>Mediana</a:t>
            </a:r>
            <a:r>
              <a:rPr/>
              <a:t>.</a:t>
            </a:r>
            <a:r>
              <a:rPr baseline="30000"/>
              <a:t>61,81</a:t>
            </a:r>
          </a:p>
          <a:p>
            <a:pPr lvl="0"/>
            <a:r>
              <a:rPr i="1"/>
              <a:t>Moda</a:t>
            </a:r>
            <a:r>
              <a:rPr/>
              <a:t>.</a:t>
            </a:r>
            <a:r>
              <a:rPr baseline="30000"/>
              <a:t>61,81</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61,81</a:t>
            </a:r>
          </a:p>
          <a:p>
            <a:pPr lvl="0"/>
            <a:r>
              <a:rPr i="1"/>
              <a:t>Desvio-padrão</a:t>
            </a:r>
            <a:r>
              <a:rPr/>
              <a:t>: Estima a variabilidade entre as observações e a média amostra, e estima a variabilidade na população.</a:t>
            </a:r>
            <a:r>
              <a:rPr baseline="30000"/>
              <a:t>82</a:t>
            </a:r>
          </a:p>
          <a:p>
            <a:pPr lvl="0"/>
            <a:r>
              <a:rPr i="1"/>
              <a:t>Erro-padrão</a:t>
            </a:r>
            <a:r>
              <a:rPr/>
              <a:t>: Estima a variabilidade teórica entre médias amostrais.</a:t>
            </a:r>
            <a:r>
              <a:rPr baseline="30000"/>
              <a:t>82</a:t>
            </a:r>
          </a:p>
          <a:p>
            <a:pPr lvl="0"/>
            <a:r>
              <a:rPr i="1"/>
              <a:t>Amplitude</a:t>
            </a:r>
            <a:r>
              <a:rPr/>
              <a:t>.</a:t>
            </a:r>
            <a:r>
              <a:rPr baseline="30000"/>
              <a:t>61,81</a:t>
            </a:r>
          </a:p>
          <a:p>
            <a:pPr lvl="0"/>
            <a:r>
              <a:rPr i="1"/>
              <a:t>Intervalo interquartil</a:t>
            </a:r>
            <a:r>
              <a:rPr/>
              <a:t>.</a:t>
            </a:r>
            <a:r>
              <a:rPr baseline="30000"/>
              <a:t>61,81</a:t>
            </a:r>
          </a:p>
          <a:p>
            <a:pPr lvl="0"/>
            <a:r>
              <a:rPr i="1"/>
              <a:t>Intervalo de confiança</a:t>
            </a:r>
            <a:r>
              <a:rPr/>
              <a:t>.</a:t>
            </a:r>
            <a:r>
              <a:rPr baseline="30000"/>
              <a:t>61,81</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61,81,83</a:t>
            </a:r>
          </a:p>
          <a:p>
            <a:pPr lvl="0"/>
            <a:r>
              <a:rPr i="1"/>
              <a:t>Frequência relativa</a:t>
            </a:r>
            <a:r>
              <a:rPr/>
              <a:t>.</a:t>
            </a:r>
            <a:r>
              <a:rPr baseline="30000"/>
              <a:t>61,81,83</a:t>
            </a:r>
          </a:p>
          <a:p>
            <a:pPr lvl="0"/>
            <a:r>
              <a:rPr i="1"/>
              <a:t>Percentil</a:t>
            </a:r>
            <a:r>
              <a:rPr/>
              <a:t>.</a:t>
            </a:r>
            <a:r>
              <a:rPr baseline="30000"/>
              <a:t>61,81,83</a:t>
            </a:r>
          </a:p>
          <a:p>
            <a:pPr lvl="0"/>
            <a:r>
              <a:rPr i="1"/>
              <a:t>Quantil</a:t>
            </a:r>
            <a:r>
              <a:rPr/>
              <a:t>: é o ponto de corte que define a divisão da amostra em grupos de tamanhos iguais. Portanto, não se referem aos grupos em si, mas aos valores que os dividem.</a:t>
            </a:r>
            <a:r>
              <a:rPr baseline="30000"/>
              <a:t>83</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81</a:t>
            </a:r>
          </a:p>
          <a:p>
            <a:pPr lvl="0"/>
            <a:r>
              <a:rPr i="1"/>
              <a:t>Curtose</a:t>
            </a:r>
            <a:r>
              <a:rPr/>
              <a:t>.</a:t>
            </a:r>
            <a:r>
              <a:rPr baseline="30000"/>
              <a:t>81</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97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38,101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102,103</a:t>
            </a:r>
          </a:p>
          <a:p>
            <a:pPr lvl="0"/>
            <a:r>
              <a:rPr/>
              <a:t>Inclua na tabela: título ou legenda, uma síntese descritiva (geralmente por meio de parâmetros descritivos), intervalos de confiança e/ou p-valores conforme necessário para adequada interpretação.</a:t>
            </a:r>
            <a:r>
              <a:rPr baseline="30000"/>
              <a:t>100,104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38</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106</a:t>
            </a:r>
          </a:p>
          <a:p>
            <a:pPr lvl="0" indent="0" marL="0">
              <a:buNone/>
            </a:pPr>
          </a:p>
          <a:p>
            <a:pPr lvl="0" indent="0" marL="0">
              <a:buNone/>
            </a:pPr>
            <a:r>
              <a:rPr/>
              <a:t>Os pacotes </a:t>
            </a:r>
            <a:r>
              <a:rPr i="1"/>
              <a:t>ggplot2</a:t>
            </a:r>
            <a:r>
              <a:rPr baseline="30000"/>
              <a:t>107</a:t>
            </a:r>
            <a:r>
              <a:rPr/>
              <a:t>, </a:t>
            </a:r>
            <a:r>
              <a:rPr i="1"/>
              <a:t>plotly</a:t>
            </a:r>
            <a:r>
              <a:rPr baseline="30000"/>
              <a:t>108</a:t>
            </a:r>
            <a:r>
              <a:rPr/>
              <a:t> e </a:t>
            </a:r>
            <a:r>
              <a:rPr i="1"/>
              <a:t>corrplot</a:t>
            </a:r>
            <a:r>
              <a:rPr baseline="30000"/>
              <a:t>109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110</a:t>
            </a:r>
          </a:p>
          <a:p>
            <a:pPr lvl="0"/>
            <a:r>
              <a:rPr/>
              <a:t>Barras de erro mais longas representam mais imprecisão (maiores erros), enquanto barras mais curtas representam mais precisão na estimativa.</a:t>
            </a:r>
            <a:r>
              <a:rPr baseline="30000"/>
              <a:t>110</a:t>
            </a:r>
          </a:p>
          <a:p>
            <a:pPr lvl="0"/>
            <a:r>
              <a:rPr/>
              <a:t>Barras de erro descritivas geralmente apresentam a amplitude (mínimo-máximo) ou desvio-padrão.</a:t>
            </a:r>
            <a:r>
              <a:rPr baseline="30000"/>
              <a:t>110</a:t>
            </a:r>
          </a:p>
          <a:p>
            <a:pPr lvl="0"/>
            <a:r>
              <a:rPr/>
              <a:t>Barras de erro inferenciais geralmente apresentam o erro-padrão ou intervalo de confiança (por exemplo, de 95%).</a:t>
            </a:r>
            <a:r>
              <a:rPr baseline="30000"/>
              <a:t>110</a:t>
            </a:r>
          </a:p>
          <a:p>
            <a:pPr lvl="0"/>
            <a:r>
              <a:rPr/>
              <a:t>O comprimento das barras de erro sugere graficamente a imprecisão dos dados do estudo, uma vez que o valor verdadeiro da população pode estar em qualquer nível do intervalo da barra.</a:t>
            </a:r>
            <a:r>
              <a:rPr baseline="30000"/>
              <a:t>110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110</a:t>
            </a:r>
          </a:p>
          <a:p>
            <a:pPr lvl="0"/>
            <a:r>
              <a:rPr/>
              <a:t>Para análise inferencial de figuras, as barras de erro representadas por erro-padrão ou intervalo de confiança são preferíveis à amplitude ou desvio-padrão.</a:t>
            </a:r>
            <a:r>
              <a:rPr baseline="30000"/>
              <a:t>110</a:t>
            </a:r>
          </a:p>
          <a:p>
            <a:pPr lvl="0"/>
            <a:r>
              <a:rPr/>
              <a:t>Evite gráficos de barra e mostre a distribuição dos dados sempre que possível.</a:t>
            </a:r>
            <a:r>
              <a:rPr baseline="30000"/>
              <a:t>111</a:t>
            </a:r>
          </a:p>
          <a:p>
            <a:pPr lvl="0"/>
            <a:r>
              <a:rPr/>
              <a:t>Exiba os pontos de dados em boxplots.</a:t>
            </a:r>
            <a:r>
              <a:rPr baseline="30000"/>
              <a:t>111</a:t>
            </a:r>
          </a:p>
          <a:p>
            <a:pPr lvl="0"/>
            <a:r>
              <a:rPr/>
              <a:t>Use </a:t>
            </a:r>
            <a:r>
              <a:rPr i="1"/>
              <a:t>jitter</a:t>
            </a:r>
            <a:r>
              <a:rPr/>
              <a:t> simétrico em gráficos de pontos para permitir a visualização de todos os dados.</a:t>
            </a:r>
            <a:r>
              <a:rPr baseline="30000"/>
              <a:t>111</a:t>
            </a:r>
          </a:p>
          <a:p>
            <a:pPr lvl="0"/>
            <a:r>
              <a:rPr/>
              <a:t>Prefira palhetas de cor adaptadas para daltônicos.</a:t>
            </a:r>
            <a:r>
              <a:rPr baseline="30000"/>
              <a:t>111</a:t>
            </a:r>
          </a:p>
          <a:p>
            <a:pPr lvl="0" indent="0" marL="0">
              <a:buNone/>
            </a:pPr>
          </a:p>
          <a:p>
            <a:pPr lvl="0" indent="0" marL="0">
              <a:buNone/>
            </a:pPr>
            <a:r>
              <a:rPr/>
              <a:t>O pacote </a:t>
            </a:r>
            <a:r>
              <a:rPr i="1"/>
              <a:t>ggsci</a:t>
            </a:r>
            <a:r>
              <a:rPr baseline="30000"/>
              <a:t>112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113</a:t>
            </a:r>
          </a:p>
          <a:p>
            <a:pPr lvl="0"/>
            <a:r>
              <a:rPr/>
              <a:t>Inferência indutiva: Com base nos dado obsrevados, avalia-se qual hipótese é mais defensável (isto é, mais provável).</a:t>
            </a:r>
            <a:r>
              <a:rPr baseline="30000"/>
              <a:t>113</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114</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115</a:t>
                </a:r>
              </a:p>
              <a:p>
                <a:pPr lvl="0"/>
                <a:r>
                  <a:rPr/>
                  <a:t>Desafio a ideias aceitas.</a:t>
                </a:r>
                <a:r>
                  <a:rPr baseline="30000"/>
                  <a:t>115</a:t>
                </a:r>
              </a:p>
              <a:p>
                <a:pPr lvl="0"/>
                <a:r>
                  <a:rPr/>
                  <a:t>Conflito entre ideias divergentes.</a:t>
                </a:r>
                <a:r>
                  <a:rPr baseline="30000"/>
                  <a:t>115</a:t>
                </a:r>
              </a:p>
              <a:p>
                <a:pPr lvl="0"/>
                <a:r>
                  <a:rPr/>
                  <a:t>Variações regionais, temporais e populacionais.</a:t>
                </a:r>
                <a:r>
                  <a:rPr baseline="30000"/>
                  <a:t>115</a:t>
                </a:r>
              </a:p>
              <a:p>
                <a:pPr lvl="0"/>
                <a:r>
                  <a:rPr/>
                  <a:t>Experiências dos próprios pesquisadores.</a:t>
                </a:r>
                <a:r>
                  <a:rPr baseline="30000"/>
                  <a:t>115</a:t>
                </a:r>
              </a:p>
              <a:p>
                <a:pPr lvl="0"/>
                <a:r>
                  <a:rPr/>
                  <a:t>Imaginação sem fronteiras ou limites convencionais.</a:t>
                </a:r>
                <a:r>
                  <a:rPr baseline="30000"/>
                  <a:t>115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117</a:t>
                </a:r>
              </a:p>
              <a:p>
                <a:pPr lvl="0"/>
                <a:r>
                  <a:rPr/>
                  <a:t>P-valor como evidência estatística sobre (</a:t>
                </a:r>
                <a14:m>
                  <m:oMath xmlns:m="http://schemas.openxmlformats.org/officeDocument/2006/math">
                    <m:sSub>
                      <m:e>
                        <m:r>
                          <m:t>H</m:t>
                        </m:r>
                      </m:e>
                      <m:sub>
                        <m:r>
                          <m:t>0</m:t>
                        </m:r>
                      </m:sub>
                    </m:sSub>
                  </m:oMath>
                </a14:m>
                <a:r>
                  <a:rPr/>
                  <a:t>).</a:t>
                </a:r>
                <a:r>
                  <a:rPr baseline="30000"/>
                  <a:t>117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117</a:t>
                </a:r>
              </a:p>
              <a:p>
                <a:pPr lvl="0"/>
                <a:r>
                  <a:rPr/>
                  <a:t>Análise Bayesiana.</a:t>
                </a:r>
                <a:r>
                  <a:rPr baseline="30000"/>
                  <a:t>117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119</a:t>
                </a:r>
              </a:p>
              <a:p>
                <a:pPr lvl="0"/>
                <a:r>
                  <a:rPr/>
                  <a:t>Teste de mínimos efeitos.</a:t>
                </a:r>
                <a:r>
                  <a:rPr baseline="30000"/>
                  <a:t>119</a:t>
                </a:r>
              </a:p>
              <a:p>
                <a:pPr lvl="0"/>
                <a:r>
                  <a:rPr/>
                  <a:t>Teste de equivalência.</a:t>
                </a:r>
                <a:r>
                  <a:rPr baseline="30000"/>
                  <a:t>119</a:t>
                </a:r>
              </a:p>
              <a:p>
                <a:pPr lvl="0"/>
                <a:r>
                  <a:rPr/>
                  <a:t>Teste de inferioridade.</a:t>
                </a:r>
                <a:r>
                  <a:rPr baseline="30000"/>
                  <a:t>119</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121</a:t>
                </a:r>
              </a:p>
              <a:p>
                <a:pPr lvl="0"/>
                <a:r>
                  <a:rPr/>
                  <a:t>Resultados negativos permitem um melhor planejamento das pesquisas futuras e pode aumentar suas chances de sucesso.</a:t>
                </a:r>
                <a:r>
                  <a:rPr baseline="30000"/>
                  <a:t>121</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47,102</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114</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122</a:t>
                </a:r>
              </a:p>
              <a:p>
                <a:pPr lvl="0"/>
                <a:r>
                  <a:rPr/>
                  <a:t>Tamanho do efeito, como estimativa de significância substantiva (clínica).</a:t>
                </a:r>
                <a:r>
                  <a:rPr baseline="30000"/>
                  <a:t>122</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123</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123</a:t>
                </a:r>
              </a:p>
              <a:p>
                <a:pPr lvl="0"/>
                <a:r>
                  <a:rPr/>
                  <a:t>P-valores menores/maiores do que o nível de significância estatístico pré-estabelecido não devem ser utilizados como única fonte de informação para tomada de decisão em ciência.</a:t>
                </a:r>
                <a:r>
                  <a:rPr baseline="30000"/>
                  <a:t>123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94</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123</a:t>
                </a:r>
              </a:p>
              <a:p>
                <a:pPr lvl="0"/>
                <a:r>
                  <a:rPr/>
                  <a:t>P-valor não mede o tamanho do efeito ou a relevância da sua observação.</a:t>
                </a:r>
                <a:r>
                  <a:rPr baseline="30000"/>
                  <a:t>123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123</a:t>
                </a:r>
              </a:p>
              <a:p>
                <a:pPr lvl="0"/>
                <a:r>
                  <a:rPr/>
                  <a:t>Razão de verossimilhança.</a:t>
                </a:r>
                <a:r>
                  <a:rPr baseline="30000"/>
                  <a:t>123</a:t>
                </a:r>
              </a:p>
              <a:p>
                <a:pPr lvl="0"/>
                <a:r>
                  <a:rPr/>
                  <a:t>Métodos Bayesianos, fator Bayes.</a:t>
                </a:r>
                <a:r>
                  <a:rPr baseline="30000"/>
                  <a:t>123</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122</a:t>
                </a:r>
              </a:p>
              <a:p>
                <a:pPr lvl="0" indent="0" marL="0">
                  <a:buNone/>
                </a:pPr>
              </a:p>
              <a:p>
                <a:pPr lvl="0" indent="0" marL="0">
                  <a:spcBef>
                    <a:spcPts val="3000"/>
                  </a:spcBef>
                  <a:buNone/>
                </a:pPr>
                <a:r>
                  <a:rPr b="1"/>
                  <a:t>Quais são os tipos de tamanho do efeito?</a:t>
                </a:r>
              </a:p>
              <a:p>
                <a:pPr lvl="0"/>
                <a:r>
                  <a:rPr/>
                  <a:t>Diferenças padronizadas entre grupos:</a:t>
                </a:r>
                <a:r>
                  <a:rPr baseline="30000"/>
                  <a:t>122,125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122,125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114</a:t>
                </a:r>
              </a:p>
              <a:p>
                <a:pPr lvl="0"/>
                <a:r>
                  <a:rPr/>
                  <a:t>Poder do teste pode ser calculado como (</a:t>
                </a:r>
                <a14:m>
                  <m:oMath xmlns:m="http://schemas.openxmlformats.org/officeDocument/2006/math">
                    <m:r>
                      <m:t>1</m:t>
                    </m:r>
                    <m:r>
                      <m:rPr>
                        <m:sty m:val="p"/>
                      </m:rPr>
                      <m:t>−</m:t>
                    </m:r>
                    <m:r>
                      <m:t>β</m:t>
                    </m:r>
                  </m:oMath>
                </a14:m>
                <a:r>
                  <a:rPr/>
                  <a:t>).</a:t>
                </a:r>
                <a:r>
                  <a:rPr baseline="30000"/>
                  <a:t>114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114</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2023-10-19T22:12:39Z</dcterms:created>
  <dcterms:modified xsi:type="dcterms:W3CDTF">2023-10-19T19:12:40Z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